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0" r:id="rId3"/>
    <p:sldMasterId id="2147483689" r:id="rId4"/>
    <p:sldMasterId id="2147483697" r:id="rId5"/>
    <p:sldMasterId id="2147483700" r:id="rId6"/>
    <p:sldMasterId id="2147483709" r:id="rId7"/>
  </p:sldMasterIdLst>
  <p:notesMasterIdLst>
    <p:notesMasterId r:id="rId48"/>
  </p:notesMasterIdLst>
  <p:sldIdLst>
    <p:sldId id="258" r:id="rId8"/>
    <p:sldId id="259" r:id="rId9"/>
    <p:sldId id="421" r:id="rId10"/>
    <p:sldId id="256" r:id="rId11"/>
    <p:sldId id="261" r:id="rId12"/>
    <p:sldId id="420" r:id="rId13"/>
    <p:sldId id="1605" r:id="rId14"/>
    <p:sldId id="1162" r:id="rId15"/>
    <p:sldId id="1163" r:id="rId16"/>
    <p:sldId id="1164" r:id="rId17"/>
    <p:sldId id="1609" r:id="rId18"/>
    <p:sldId id="423" r:id="rId19"/>
    <p:sldId id="1607" r:id="rId20"/>
    <p:sldId id="1608" r:id="rId21"/>
    <p:sldId id="398" r:id="rId22"/>
    <p:sldId id="379" r:id="rId23"/>
    <p:sldId id="413" r:id="rId24"/>
    <p:sldId id="453" r:id="rId25"/>
    <p:sldId id="384" r:id="rId26"/>
    <p:sldId id="399" r:id="rId27"/>
    <p:sldId id="320" r:id="rId28"/>
    <p:sldId id="321" r:id="rId29"/>
    <p:sldId id="322" r:id="rId30"/>
    <p:sldId id="325" r:id="rId31"/>
    <p:sldId id="329" r:id="rId32"/>
    <p:sldId id="336" r:id="rId33"/>
    <p:sldId id="337" r:id="rId34"/>
    <p:sldId id="338" r:id="rId35"/>
    <p:sldId id="339" r:id="rId36"/>
    <p:sldId id="340" r:id="rId37"/>
    <p:sldId id="424" r:id="rId38"/>
    <p:sldId id="260" r:id="rId39"/>
    <p:sldId id="1602" r:id="rId40"/>
    <p:sldId id="1604" r:id="rId41"/>
    <p:sldId id="289" r:id="rId42"/>
    <p:sldId id="264" r:id="rId43"/>
    <p:sldId id="1603" r:id="rId44"/>
    <p:sldId id="281" r:id="rId45"/>
    <p:sldId id="269" r:id="rId46"/>
    <p:sldId id="42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087"/>
    <a:srgbClr val="E8ED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66061" autoAdjust="0"/>
  </p:normalViewPr>
  <p:slideViewPr>
    <p:cSldViewPr snapToGrid="0">
      <p:cViewPr varScale="1">
        <p:scale>
          <a:sx n="73" d="100"/>
          <a:sy n="73" d="100"/>
        </p:scale>
        <p:origin x="20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oleObject" Target="file:///\\DriveShare1.Resolution.Online\Risk%20Management\Safety%20and%20Learning%20Leads%20shared%20folder\14.0%20Work%20in%20Progress\14.26%20Sam%20Thomas\Independent%20providers\Copy%20of%20Ticket_20069_v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riveShare1.Resolution.Online\Risk%20Management\Safety%20and%20Learning%20Leads%20shared%20folder\14.0%20Work%20in%20Progress\14.26%20Sam%20Thomas\Independent%20providers\Copy%20of%20Ticket_20069_v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GB"/>
              <a:t>ISP claims by number and total claims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v>volume of claims</c:v>
          </c:tx>
          <c:spPr>
            <a:solidFill>
              <a:srgbClr val="005EB8"/>
            </a:solidFill>
            <a:ln>
              <a:noFill/>
            </a:ln>
            <a:effectLst/>
          </c:spPr>
          <c:invertIfNegative val="0"/>
          <c:cat>
            <c:strRef>
              <c:f>Graphs!$I$3:$I$7</c:f>
              <c:strCache>
                <c:ptCount val="5"/>
                <c:pt idx="0">
                  <c:v>2018/19</c:v>
                </c:pt>
                <c:pt idx="1">
                  <c:v>2019/20</c:v>
                </c:pt>
                <c:pt idx="2">
                  <c:v>2020/21</c:v>
                </c:pt>
                <c:pt idx="3">
                  <c:v>2021/22</c:v>
                </c:pt>
                <c:pt idx="4">
                  <c:v>2022/23</c:v>
                </c:pt>
              </c:strCache>
            </c:strRef>
          </c:cat>
          <c:val>
            <c:numRef>
              <c:f>Graphs!$J$3:$J$7</c:f>
              <c:numCache>
                <c:formatCode>General</c:formatCode>
                <c:ptCount val="5"/>
                <c:pt idx="0">
                  <c:v>283</c:v>
                </c:pt>
                <c:pt idx="1">
                  <c:v>337</c:v>
                </c:pt>
                <c:pt idx="2">
                  <c:v>383</c:v>
                </c:pt>
                <c:pt idx="3">
                  <c:v>373</c:v>
                </c:pt>
                <c:pt idx="4">
                  <c:v>347</c:v>
                </c:pt>
              </c:numCache>
            </c:numRef>
          </c:val>
          <c:extLst>
            <c:ext xmlns:c16="http://schemas.microsoft.com/office/drawing/2014/chart" uri="{C3380CC4-5D6E-409C-BE32-E72D297353CC}">
              <c16:uniqueId val="{00000000-5071-45D3-8DFD-98B3002BCA61}"/>
            </c:ext>
          </c:extLst>
        </c:ser>
        <c:dLbls>
          <c:showLegendKey val="0"/>
          <c:showVal val="0"/>
          <c:showCatName val="0"/>
          <c:showSerName val="0"/>
          <c:showPercent val="0"/>
          <c:showBubbleSize val="0"/>
        </c:dLbls>
        <c:gapWidth val="219"/>
        <c:overlap val="-27"/>
        <c:axId val="679404920"/>
        <c:axId val="678716392"/>
      </c:barChart>
      <c:lineChart>
        <c:grouping val="standard"/>
        <c:varyColors val="0"/>
        <c:ser>
          <c:idx val="1"/>
          <c:order val="1"/>
          <c:tx>
            <c:v>value of claims</c:v>
          </c:tx>
          <c:spPr>
            <a:ln w="28575" cap="rnd">
              <a:solidFill>
                <a:srgbClr val="00A499"/>
              </a:solidFill>
              <a:round/>
            </a:ln>
            <a:effectLst/>
          </c:spPr>
          <c:marker>
            <c:symbol val="none"/>
          </c:marker>
          <c:cat>
            <c:strRef>
              <c:f>Graphs!$I$3:$I$7</c:f>
              <c:strCache>
                <c:ptCount val="5"/>
                <c:pt idx="0">
                  <c:v>2018/19</c:v>
                </c:pt>
                <c:pt idx="1">
                  <c:v>2019/20</c:v>
                </c:pt>
                <c:pt idx="2">
                  <c:v>2020/21</c:v>
                </c:pt>
                <c:pt idx="3">
                  <c:v>2021/22</c:v>
                </c:pt>
                <c:pt idx="4">
                  <c:v>2022/23</c:v>
                </c:pt>
              </c:strCache>
            </c:strRef>
          </c:cat>
          <c:val>
            <c:numRef>
              <c:f>Graphs!$K$3:$K$7</c:f>
              <c:numCache>
                <c:formatCode>_-"£"* #,##0_-;\-"£"* #,##0_-;_-"£"* "-"??_-;_-@_-</c:formatCode>
                <c:ptCount val="5"/>
                <c:pt idx="0">
                  <c:v>21642274.615999982</c:v>
                </c:pt>
                <c:pt idx="1">
                  <c:v>29931307.809999999</c:v>
                </c:pt>
                <c:pt idx="2">
                  <c:v>55562355.931699991</c:v>
                </c:pt>
                <c:pt idx="3">
                  <c:v>42547462.430000007</c:v>
                </c:pt>
                <c:pt idx="4">
                  <c:v>48141097.720000006</c:v>
                </c:pt>
              </c:numCache>
            </c:numRef>
          </c:val>
          <c:smooth val="0"/>
          <c:extLst>
            <c:ext xmlns:c16="http://schemas.microsoft.com/office/drawing/2014/chart" uri="{C3380CC4-5D6E-409C-BE32-E72D297353CC}">
              <c16:uniqueId val="{00000001-5071-45D3-8DFD-98B3002BCA61}"/>
            </c:ext>
          </c:extLst>
        </c:ser>
        <c:dLbls>
          <c:showLegendKey val="0"/>
          <c:showVal val="0"/>
          <c:showCatName val="0"/>
          <c:showSerName val="0"/>
          <c:showPercent val="0"/>
          <c:showBubbleSize val="0"/>
        </c:dLbls>
        <c:marker val="1"/>
        <c:smooth val="0"/>
        <c:axId val="685047280"/>
        <c:axId val="685046952"/>
      </c:lineChart>
      <c:valAx>
        <c:axId val="67871639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79404920"/>
        <c:crosses val="max"/>
        <c:crossBetween val="between"/>
      </c:valAx>
      <c:catAx>
        <c:axId val="679404920"/>
        <c:scaling>
          <c:orientation val="minMax"/>
        </c:scaling>
        <c:delete val="1"/>
        <c:axPos val="b"/>
        <c:numFmt formatCode="General" sourceLinked="1"/>
        <c:majorTickMark val="out"/>
        <c:minorTickMark val="none"/>
        <c:tickLblPos val="nextTo"/>
        <c:crossAx val="678716392"/>
        <c:crosses val="autoZero"/>
        <c:auto val="1"/>
        <c:lblAlgn val="ctr"/>
        <c:lblOffset val="100"/>
        <c:noMultiLvlLbl val="0"/>
      </c:catAx>
      <c:valAx>
        <c:axId val="685046952"/>
        <c:scaling>
          <c:orientation val="minMax"/>
        </c:scaling>
        <c:delete val="0"/>
        <c:axPos val="l"/>
        <c:numFmt formatCode="_-&quot;£&quot;* #,##0_-;\-&quot;£&quot;* #,##0_-;_-&quot;£&quot;*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85047280"/>
        <c:crosses val="autoZero"/>
        <c:crossBetween val="between"/>
      </c:valAx>
      <c:catAx>
        <c:axId val="685047280"/>
        <c:scaling>
          <c:orientation val="minMax"/>
        </c:scaling>
        <c:delete val="1"/>
        <c:axPos val="b"/>
        <c:numFmt formatCode="General" sourceLinked="1"/>
        <c:majorTickMark val="out"/>
        <c:minorTickMark val="none"/>
        <c:tickLblPos val="nextTo"/>
        <c:crossAx val="685046952"/>
        <c:crosses val="autoZero"/>
        <c:auto val="1"/>
        <c:lblAlgn val="ctr"/>
        <c:lblOffset val="100"/>
        <c:noMultiLvlLbl val="0"/>
      </c:cat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GB"/>
              <a:t>ISP claims by highest value injuries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clustered"/>
        <c:varyColors val="0"/>
        <c:ser>
          <c:idx val="0"/>
          <c:order val="0"/>
          <c:spPr>
            <a:solidFill>
              <a:srgbClr val="00A499"/>
            </a:solidFill>
            <a:ln>
              <a:noFill/>
            </a:ln>
            <a:effectLst/>
          </c:spPr>
          <c:invertIfNegative val="0"/>
          <c:cat>
            <c:strRef>
              <c:f>Graphs!$H$89:$H$100</c:f>
              <c:strCache>
                <c:ptCount val="12"/>
                <c:pt idx="0">
                  <c:v>Adtnl/unnecessary Operation(s)</c:v>
                </c:pt>
                <c:pt idx="1">
                  <c:v>Unnecessary Pain</c:v>
                </c:pt>
                <c:pt idx="2">
                  <c:v>Spinal Damage</c:v>
                </c:pt>
                <c:pt idx="3">
                  <c:v>Nerve Damage</c:v>
                </c:pt>
                <c:pt idx="4">
                  <c:v>Cardiac Arrest</c:v>
                </c:pt>
                <c:pt idx="5">
                  <c:v>Amputation - Lower</c:v>
                </c:pt>
                <c:pt idx="6">
                  <c:v>Poor Outcome - Fractures Etc.</c:v>
                </c:pt>
                <c:pt idx="7">
                  <c:v>Bowel Damage/ Dysfunction</c:v>
                </c:pt>
                <c:pt idx="8">
                  <c:v>Other Visual Problems</c:v>
                </c:pt>
                <c:pt idx="9">
                  <c:v>Foot Drop</c:v>
                </c:pt>
                <c:pt idx="10">
                  <c:v>Fracture</c:v>
                </c:pt>
                <c:pt idx="11">
                  <c:v>Bile Duct Damage</c:v>
                </c:pt>
              </c:strCache>
            </c:strRef>
          </c:cat>
          <c:val>
            <c:numRef>
              <c:f>Graphs!$I$89:$I$100</c:f>
              <c:numCache>
                <c:formatCode>_-"£"* #,##0_-;\-"£"* #,##0_-;_-"£"* "-"??_-;_-@_-</c:formatCode>
                <c:ptCount val="12"/>
                <c:pt idx="0">
                  <c:v>65722579.409999996</c:v>
                </c:pt>
                <c:pt idx="1">
                  <c:v>19454605.230999999</c:v>
                </c:pt>
                <c:pt idx="2">
                  <c:v>14845619.049999999</c:v>
                </c:pt>
                <c:pt idx="3">
                  <c:v>10935124.57</c:v>
                </c:pt>
                <c:pt idx="4">
                  <c:v>10334729.73</c:v>
                </c:pt>
                <c:pt idx="5">
                  <c:v>8139770.7400000002</c:v>
                </c:pt>
                <c:pt idx="6">
                  <c:v>6739572.0099999998</c:v>
                </c:pt>
                <c:pt idx="7">
                  <c:v>4721015.3099999987</c:v>
                </c:pt>
                <c:pt idx="8">
                  <c:v>3231709.8700000006</c:v>
                </c:pt>
                <c:pt idx="9">
                  <c:v>3196077</c:v>
                </c:pt>
                <c:pt idx="10">
                  <c:v>2961949.2200000007</c:v>
                </c:pt>
                <c:pt idx="11">
                  <c:v>2811568.08</c:v>
                </c:pt>
              </c:numCache>
            </c:numRef>
          </c:val>
          <c:extLst>
            <c:ext xmlns:c16="http://schemas.microsoft.com/office/drawing/2014/chart" uri="{C3380CC4-5D6E-409C-BE32-E72D297353CC}">
              <c16:uniqueId val="{00000000-8BE5-4AD8-9E9D-0F2BA8C0515D}"/>
            </c:ext>
          </c:extLst>
        </c:ser>
        <c:dLbls>
          <c:showLegendKey val="0"/>
          <c:showVal val="0"/>
          <c:showCatName val="0"/>
          <c:showSerName val="0"/>
          <c:showPercent val="0"/>
          <c:showBubbleSize val="0"/>
        </c:dLbls>
        <c:gapWidth val="182"/>
        <c:axId val="671698728"/>
        <c:axId val="671702992"/>
      </c:barChart>
      <c:catAx>
        <c:axId val="6716987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71702992"/>
        <c:crosses val="autoZero"/>
        <c:auto val="1"/>
        <c:lblAlgn val="ctr"/>
        <c:lblOffset val="100"/>
        <c:noMultiLvlLbl val="0"/>
      </c:catAx>
      <c:valAx>
        <c:axId val="671702992"/>
        <c:scaling>
          <c:orientation val="minMax"/>
        </c:scaling>
        <c:delete val="0"/>
        <c:axPos val="b"/>
        <c:majorGridlines>
          <c:spPr>
            <a:ln w="9525" cap="flat" cmpd="sng" algn="ctr">
              <a:solidFill>
                <a:schemeClr val="tx1">
                  <a:lumMod val="15000"/>
                  <a:lumOff val="85000"/>
                </a:schemeClr>
              </a:solidFill>
              <a:round/>
            </a:ln>
            <a:effectLst/>
          </c:spPr>
        </c:majorGridlines>
        <c:numFmt formatCode="_-&quot;£&quot;* #,##0_-;\-&quot;£&quot;* #,##0_-;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716987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4B616-6B2B-4BCB-AB44-8D75CF8D0136}" type="datetimeFigureOut">
              <a:rPr lang="en-GB" smtClean="0"/>
              <a:t>15/09/2023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4D629F-A192-48C9-A04D-1D90BC1B4C27}" type="slidenum">
              <a:rPr lang="en-GB" smtClean="0"/>
              <a:t>‹#›</a:t>
            </a:fld>
            <a:endParaRPr lang="en-GB"/>
          </a:p>
        </p:txBody>
      </p:sp>
    </p:spTree>
    <p:extLst>
      <p:ext uri="{BB962C8B-B14F-4D97-AF65-F5344CB8AC3E}">
        <p14:creationId xmlns:p14="http://schemas.microsoft.com/office/powerpoint/2010/main" val="3903585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C4D629F-A192-48C9-A04D-1D90BC1B4C27}" type="slidenum">
              <a:rPr lang="en-GB" smtClean="0"/>
              <a:t>1</a:t>
            </a:fld>
            <a:endParaRPr lang="en-GB"/>
          </a:p>
        </p:txBody>
      </p:sp>
    </p:spTree>
    <p:extLst>
      <p:ext uri="{BB962C8B-B14F-4D97-AF65-F5344CB8AC3E}">
        <p14:creationId xmlns:p14="http://schemas.microsoft.com/office/powerpoint/2010/main" val="1535581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8EEB0-73FD-7943-9ADB-BD570E015A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2602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8EEB0-73FD-7943-9ADB-BD570E015A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645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071DB1-51C5-4B51-A10D-D5116D5BA7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8373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425563"/>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F8A50A-80E7-4B76-92CA-E12543DD2D3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04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C38BB-58B4-4132-A056-26C89836B5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27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F783D-3A04-4AE7-949E-D47844C250C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4290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071DB1-51C5-4B51-A10D-D5116D5BA7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023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b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071DB1-51C5-4B51-A10D-D5116D5BA7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454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89DC5-196A-4E62-A4FB-B027A5EA08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8763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89DC5-196A-4E62-A4FB-B027A5EA08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7375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C4D629F-A192-48C9-A04D-1D90BC1B4C27}" type="slidenum">
              <a:rPr lang="en-GB" smtClean="0"/>
              <a:t>2</a:t>
            </a:fld>
            <a:endParaRPr lang="en-GB"/>
          </a:p>
        </p:txBody>
      </p:sp>
    </p:spTree>
    <p:extLst>
      <p:ext uri="{BB962C8B-B14F-4D97-AF65-F5344CB8AC3E}">
        <p14:creationId xmlns:p14="http://schemas.microsoft.com/office/powerpoint/2010/main" val="1935592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E14CE-0408-4BA7-A3FC-60825153E5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082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1850C-1A75-43FD-BFCC-B2A4677B3B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743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851E-806D-4C2C-B295-EF23BD6EC54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5212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89DC5-196A-4E62-A4FB-B027A5EA08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7023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89DC5-196A-4E62-A4FB-B027A5EA08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3955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89DC5-196A-4E62-A4FB-B027A5EA080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604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3C6DEF-212A-4FE3-A858-1A034D8C8BC7}"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a:xfrm>
            <a:off x="0" y="9431600"/>
            <a:ext cx="2945659" cy="4982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32484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xfrm>
            <a:off x="309563" y="514350"/>
            <a:ext cx="6432550" cy="3619500"/>
          </a:xfrm>
          <a:ln/>
        </p:spPr>
      </p:sp>
      <p:sp>
        <p:nvSpPr>
          <p:cNvPr id="96259"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a:p>
            <a:pPr eaLnBrk="1" hangingPunct="1">
              <a:spcBef>
                <a:spcPct val="0"/>
              </a:spcBef>
            </a:pPr>
            <a:endParaRPr lang="en-US" altLang="en-US" baseline="0" dirty="0"/>
          </a:p>
          <a:p>
            <a:pPr eaLnBrk="1" hangingPunct="1">
              <a:spcBef>
                <a:spcPct val="0"/>
              </a:spcBef>
            </a:pPr>
            <a:endParaRPr lang="en-US" altLang="en-US" dirty="0"/>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BB29820-EB1D-416C-9B6B-6A0A42ADDC6C}" type="slidenum">
              <a:rPr kumimoji="0" lang="en-GB" altLang="en-US" sz="1200" b="0" i="0" u="none" strike="noStrike" kern="1200" cap="none" spc="0" normalizeH="0" baseline="0" noProof="0" smtClean="0">
                <a:ln>
                  <a:noFill/>
                </a:ln>
                <a:solidFill>
                  <a:srgbClr val="000000"/>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altLang="en-US" sz="12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962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962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Calibri" pitchFamily="34" charset="0"/>
                <a:ea typeface="+mn-ea"/>
                <a:cs typeface="+mn-cs"/>
              </a:rPr>
              <a:t>© National Clinical Assessment Service</a:t>
            </a:r>
          </a:p>
        </p:txBody>
      </p:sp>
    </p:spTree>
    <p:extLst>
      <p:ext uri="{BB962C8B-B14F-4D97-AF65-F5344CB8AC3E}">
        <p14:creationId xmlns:p14="http://schemas.microsoft.com/office/powerpoint/2010/main" val="2826279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xfrm>
            <a:off x="309563" y="514350"/>
            <a:ext cx="6432550" cy="3619500"/>
          </a:xfrm>
          <a:ln/>
        </p:spPr>
      </p:sp>
      <p:sp>
        <p:nvSpPr>
          <p:cNvPr id="96259"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BB29820-EB1D-416C-9B6B-6A0A42ADDC6C}" type="slidenum">
              <a:rPr kumimoji="0" lang="en-GB" altLang="en-US" sz="1200" b="0" i="0" u="none" strike="noStrike" kern="1200" cap="none" spc="0" normalizeH="0" baseline="0" noProof="0" smtClean="0">
                <a:ln>
                  <a:noFill/>
                </a:ln>
                <a:solidFill>
                  <a:srgbClr val="000000"/>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altLang="en-US" sz="12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962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sp>
        <p:nvSpPr>
          <p:cNvPr id="962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Calibri" pitchFamily="34" charset="0"/>
                <a:ea typeface="+mn-ea"/>
                <a:cs typeface="+mn-cs"/>
              </a:rPr>
              <a:t>© National Clinical Assessment Service</a:t>
            </a:r>
          </a:p>
        </p:txBody>
      </p:sp>
    </p:spTree>
    <p:extLst>
      <p:ext uri="{BB962C8B-B14F-4D97-AF65-F5344CB8AC3E}">
        <p14:creationId xmlns:p14="http://schemas.microsoft.com/office/powerpoint/2010/main" val="5879614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DAD803-C8C9-47E9-AF4B-857C61EB0062}"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32624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4D629F-A192-48C9-A04D-1D90BC1B4C27}" type="slidenum">
              <a:rPr lang="en-GB" smtClean="0"/>
              <a:t>3</a:t>
            </a:fld>
            <a:endParaRPr lang="en-GB"/>
          </a:p>
        </p:txBody>
      </p:sp>
    </p:spTree>
    <p:extLst>
      <p:ext uri="{BB962C8B-B14F-4D97-AF65-F5344CB8AC3E}">
        <p14:creationId xmlns:p14="http://schemas.microsoft.com/office/powerpoint/2010/main" val="17053952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92FD00-0044-41CB-B0F3-C7ED212A6809}"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27763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DAD803-C8C9-47E9-AF4B-857C61EB0062}"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6735501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NOTE:</a:t>
            </a:r>
          </a:p>
          <a:p>
            <a:endParaRPr lang="en-GB" dirty="0"/>
          </a:p>
          <a:p>
            <a:r>
              <a:rPr lang="en-GB" dirty="0"/>
              <a:t>Point out this is an emerging body of knowledge.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DAD803-C8C9-47E9-AF4B-857C61EB0062}"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095272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3C6DEF-212A-4FE3-A858-1A034D8C8BC7}" type="slidenum">
              <a:rPr kumimoji="0" lang="en-GB"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91105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4D629F-A192-48C9-A04D-1D90BC1B4C27}" type="slidenum">
              <a:rPr lang="en-GB" smtClean="0"/>
              <a:t>4</a:t>
            </a:fld>
            <a:endParaRPr lang="en-GB"/>
          </a:p>
        </p:txBody>
      </p:sp>
    </p:spTree>
    <p:extLst>
      <p:ext uri="{BB962C8B-B14F-4D97-AF65-F5344CB8AC3E}">
        <p14:creationId xmlns:p14="http://schemas.microsoft.com/office/powerpoint/2010/main" val="3289872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851E-806D-4C2C-B295-EF23BD6EC54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6003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DA74FB-1544-44D2-B754-8645402A29B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540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8EEB0-73FD-7943-9ADB-BD570E015A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412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8EEB0-73FD-7943-9ADB-BD570E015A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139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8EEB0-73FD-7943-9ADB-BD570E015A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220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6"/>
            <a:ext cx="11320381"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4136330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419EA-D16D-DE2F-E6FC-E1BC55DC1C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627C388-8EFE-3569-61A0-7AAD674F47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8EDF9E-9E3E-9A3E-B352-662363D31182}"/>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D419EBDE-DF51-1CCE-B32E-A8AAB5EC32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C3C96D-0F49-D0C4-5C40-F5C9401356AA}"/>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11503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FD384-9DAF-C611-F2F8-9DF4C5CF36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039129-6275-EFF0-BB9D-CBAE25C4BC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AB9F08E-6C0A-0E26-FED0-426488D5C8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3D7C482-9EB2-FAD8-A6C5-6E73A9E78404}"/>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6" name="Footer Placeholder 5">
            <a:extLst>
              <a:ext uri="{FF2B5EF4-FFF2-40B4-BE49-F238E27FC236}">
                <a16:creationId xmlns:a16="http://schemas.microsoft.com/office/drawing/2014/main" id="{3036EF86-76DB-0502-94C7-D0A9242982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061FAD-3838-BCAD-1346-F309C17DBF23}"/>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3896736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54F02-A500-F0E6-789C-C614EBE9F96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51FF7C-2830-726E-F92D-EF2F3B4E67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800A2C-C64E-BE60-6599-F2DE093E96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4174EB-32B3-FCEA-1DD7-53B46B4C03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092BD1-3F5F-30C7-B66C-648C46005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7286AF6-DE8B-BCB0-315E-FE4AD949A945}"/>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8" name="Footer Placeholder 7">
            <a:extLst>
              <a:ext uri="{FF2B5EF4-FFF2-40B4-BE49-F238E27FC236}">
                <a16:creationId xmlns:a16="http://schemas.microsoft.com/office/drawing/2014/main" id="{9B5A088C-C5C7-0E75-8962-B74A08F380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26414B-4C45-F93F-800B-D843AAF692D9}"/>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89488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21E3-8B9A-2F01-4D84-C1F076841C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7EA7158-2755-A75F-5688-46117361CA6C}"/>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4" name="Footer Placeholder 3">
            <a:extLst>
              <a:ext uri="{FF2B5EF4-FFF2-40B4-BE49-F238E27FC236}">
                <a16:creationId xmlns:a16="http://schemas.microsoft.com/office/drawing/2014/main" id="{966F1247-8DAE-D5B3-C4E8-2122D8EFF9C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E2C295-5DCF-DC1E-96FC-F42C90916CAC}"/>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471152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15971F-68E6-74AF-16BD-19C1BC36EBB7}"/>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3" name="Footer Placeholder 2">
            <a:extLst>
              <a:ext uri="{FF2B5EF4-FFF2-40B4-BE49-F238E27FC236}">
                <a16:creationId xmlns:a16="http://schemas.microsoft.com/office/drawing/2014/main" id="{2E56B5D1-79AB-CC6B-E995-EE579A258BA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AC1023A-AA25-26B6-5C02-9662DA844862}"/>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3447089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2C3B1-6AA8-4968-8480-2BD84C1F81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A9D941-5323-ABD6-388C-5CCF89E48D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D052FC4-9576-E9AA-EB62-8452C769A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7668B8-CA15-69DD-8BB1-909CC10C1575}"/>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6" name="Footer Placeholder 5">
            <a:extLst>
              <a:ext uri="{FF2B5EF4-FFF2-40B4-BE49-F238E27FC236}">
                <a16:creationId xmlns:a16="http://schemas.microsoft.com/office/drawing/2014/main" id="{2AFF6F18-D5DD-2097-CDC5-4083EE4DBC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9C9A24-9F1B-ED27-556A-DE32FC708DB1}"/>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074469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3D2DD-1A7C-ED50-3FC9-6B17DE477F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5FAE300-149A-B465-A37D-20D2D619C8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5E36C0-5503-60F2-24A0-64C9A875D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53FD89-2F21-1DC1-3457-015203968032}"/>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6" name="Footer Placeholder 5">
            <a:extLst>
              <a:ext uri="{FF2B5EF4-FFF2-40B4-BE49-F238E27FC236}">
                <a16:creationId xmlns:a16="http://schemas.microsoft.com/office/drawing/2014/main" id="{D66B7120-1C4C-4774-F087-73D1EB5F9E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5CB976-78D7-B2AD-400C-47A4E2BDD126}"/>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4094969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ABEAE-C66E-7215-945C-05733524ABE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E29DC8-F6CA-7F7E-758E-ED8C17D3A4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865C40-6C70-0B41-CF5C-AB832957CE79}"/>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182CC5C0-FB80-71F9-2051-6F9CA5C822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CCB4E5-8E00-4FE2-9FB3-4E41767A5813}"/>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613521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7454AB-BA94-DC38-C2B5-9E8149148F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8E1A7E-063D-2174-1D10-8740216896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EAEE52-3DA8-9B8C-5337-62D68B16941C}"/>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D42FFCFF-DE48-B7AA-C14E-206F46C2B7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657BB0-E8C6-BCCB-5AAF-3B9DD36E8EB3}"/>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302360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6"/>
            <a:ext cx="11320381"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7841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106199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777621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088096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1"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661493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93369"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410042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83088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035213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09600" y="6356352"/>
            <a:ext cx="2844800" cy="365125"/>
          </a:xfrm>
          <a:prstGeom prst="rect">
            <a:avLst/>
          </a:prstGeom>
        </p:spPr>
        <p:txBody>
          <a:bodyPr/>
          <a:lstStyle/>
          <a:p>
            <a:fld id="{B32604BE-60EE-4C94-86FC-82E9E5364A9A}" type="datetimeFigureOut">
              <a:rPr lang="en-GB" smtClean="0"/>
              <a:t>15/09/2023</a:t>
            </a:fld>
            <a:endParaRPr lang="en-GB"/>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48C01933-47BD-4396-AFBF-31BEABCE9233}" type="slidenum">
              <a:rPr lang="en-GB" smtClean="0"/>
              <a:t>‹#›</a:t>
            </a:fld>
            <a:endParaRPr lang="en-GB"/>
          </a:p>
        </p:txBody>
      </p:sp>
      <p:sp>
        <p:nvSpPr>
          <p:cNvPr id="6" name="Text Placeholder 15"/>
          <p:cNvSpPr>
            <a:spLocks noGrp="1"/>
          </p:cNvSpPr>
          <p:nvPr>
            <p:ph type="body" sz="quarter" idx="14"/>
          </p:nvPr>
        </p:nvSpPr>
        <p:spPr>
          <a:xfrm>
            <a:off x="409379" y="1986059"/>
            <a:ext cx="10295135" cy="1370935"/>
          </a:xfrm>
          <a:prstGeom prst="rect">
            <a:avLst/>
          </a:prstGeom>
        </p:spPr>
        <p:txBody>
          <a:bodyPr>
            <a:noAutofit/>
          </a:bodyPr>
          <a:lstStyle>
            <a:lvl1pPr marL="0" indent="0">
              <a:buNone/>
              <a:defRPr sz="4267" b="0">
                <a:solidFill>
                  <a:schemeClr val="bg1"/>
                </a:solidFill>
                <a:latin typeface="Arial" panose="020B0604020202020204" pitchFamily="34" charset="0"/>
                <a:cs typeface="Arial" panose="020B0604020202020204" pitchFamily="34" charset="0"/>
              </a:defRPr>
            </a:lvl1pPr>
            <a:lvl2pPr marL="12700" indent="0">
              <a:buNone/>
              <a:tabLst/>
              <a:defRPr sz="3733"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574595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8"/>
            <a:ext cx="11320381"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576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98607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70" indent="0">
              <a:buNone/>
              <a:defRPr sz="2400">
                <a:solidFill>
                  <a:schemeClr val="tx1">
                    <a:tint val="75000"/>
                  </a:schemeClr>
                </a:solidFill>
              </a:defRPr>
            </a:lvl2pPr>
            <a:lvl3pPr marL="1219140" indent="0">
              <a:buNone/>
              <a:defRPr sz="2133">
                <a:solidFill>
                  <a:schemeClr val="tx1">
                    <a:tint val="75000"/>
                  </a:schemeClr>
                </a:solidFill>
              </a:defRPr>
            </a:lvl3pPr>
            <a:lvl4pPr marL="1828709" indent="0">
              <a:buNone/>
              <a:defRPr sz="1867">
                <a:solidFill>
                  <a:schemeClr val="tx1">
                    <a:tint val="75000"/>
                  </a:schemeClr>
                </a:solidFill>
              </a:defRPr>
            </a:lvl4pPr>
            <a:lvl5pPr marL="2438278" indent="0">
              <a:buNone/>
              <a:defRPr sz="1867">
                <a:solidFill>
                  <a:schemeClr val="tx1">
                    <a:tint val="75000"/>
                  </a:schemeClr>
                </a:solidFill>
              </a:defRPr>
            </a:lvl5pPr>
            <a:lvl6pPr marL="3047848" indent="0">
              <a:buNone/>
              <a:defRPr sz="1867">
                <a:solidFill>
                  <a:schemeClr val="tx1">
                    <a:tint val="75000"/>
                  </a:schemeClr>
                </a:solidFill>
              </a:defRPr>
            </a:lvl6pPr>
            <a:lvl7pPr marL="3657418" indent="0">
              <a:buNone/>
              <a:defRPr sz="1867">
                <a:solidFill>
                  <a:schemeClr val="tx1">
                    <a:tint val="75000"/>
                  </a:schemeClr>
                </a:solidFill>
              </a:defRPr>
            </a:lvl7pPr>
            <a:lvl8pPr marL="4266987" indent="0">
              <a:buNone/>
              <a:defRPr sz="1867">
                <a:solidFill>
                  <a:schemeClr val="tx1">
                    <a:tint val="75000"/>
                  </a:schemeClr>
                </a:solidFill>
              </a:defRPr>
            </a:lvl8pPr>
            <a:lvl9pPr marL="4876557"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798409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2275454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2"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4727482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70"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6153106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0698834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15/09/2023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016330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BC97F7-C07C-5749-BB38-678FF08CB1A8}"/>
              </a:ext>
            </a:extLst>
          </p:cNvPr>
          <p:cNvSpPr/>
          <p:nvPr userDrawn="1"/>
        </p:nvSpPr>
        <p:spPr>
          <a:xfrm>
            <a:off x="0" y="0"/>
            <a:ext cx="12192000" cy="6858000"/>
          </a:xfrm>
          <a:prstGeom prst="rect">
            <a:avLst/>
          </a:prstGeom>
          <a:solidFill>
            <a:srgbClr val="1D3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DB1F37F-73F6-0146-A193-80FD71320A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9750" y="431800"/>
            <a:ext cx="2982984" cy="1260001"/>
          </a:xfrm>
          <a:prstGeom prst="rect">
            <a:avLst/>
          </a:prstGeom>
        </p:spPr>
      </p:pic>
      <p:pic>
        <p:nvPicPr>
          <p:cNvPr id="18" name="Picture 17">
            <a:extLst>
              <a:ext uri="{FF2B5EF4-FFF2-40B4-BE49-F238E27FC236}">
                <a16:creationId xmlns:a16="http://schemas.microsoft.com/office/drawing/2014/main" id="{2A417F91-2CAE-BD47-B446-796B2FA786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096000" y="1691801"/>
            <a:ext cx="6300037" cy="6858000"/>
          </a:xfrm>
          <a:prstGeom prst="rect">
            <a:avLst/>
          </a:prstGeom>
        </p:spPr>
      </p:pic>
      <p:sp>
        <p:nvSpPr>
          <p:cNvPr id="22" name="Title 1">
            <a:extLst>
              <a:ext uri="{FF2B5EF4-FFF2-40B4-BE49-F238E27FC236}">
                <a16:creationId xmlns:a16="http://schemas.microsoft.com/office/drawing/2014/main" id="{7801A2DB-0827-C947-BABC-D5F2B7D1F7F5}"/>
              </a:ext>
            </a:extLst>
          </p:cNvPr>
          <p:cNvSpPr>
            <a:spLocks noGrp="1"/>
          </p:cNvSpPr>
          <p:nvPr>
            <p:ph type="ctrTitle"/>
          </p:nvPr>
        </p:nvSpPr>
        <p:spPr>
          <a:xfrm>
            <a:off x="1003300" y="1041400"/>
            <a:ext cx="9144000" cy="2387600"/>
          </a:xfrm>
          <a:prstGeom prst="rect">
            <a:avLst/>
          </a:prstGeom>
        </p:spPr>
        <p:txBody>
          <a:bodyPr anchor="b">
            <a:normAutofit/>
          </a:bodyPr>
          <a:lstStyle>
            <a:lvl1pPr algn="l">
              <a:defRPr sz="4800" b="1" i="0">
                <a:solidFill>
                  <a:srgbClr val="EFEFEC"/>
                </a:solidFill>
                <a:latin typeface="Roboto Light" panose="02000000000000000000" pitchFamily="2" charset="0"/>
                <a:ea typeface="Roboto Light" panose="02000000000000000000" pitchFamily="2" charset="0"/>
              </a:defRPr>
            </a:lvl1pPr>
          </a:lstStyle>
          <a:p>
            <a:r>
              <a:rPr lang="en-US"/>
              <a:t>Click to edit Master title style</a:t>
            </a:r>
            <a:endParaRPr lang="en-US" dirty="0"/>
          </a:p>
        </p:txBody>
      </p:sp>
      <p:sp>
        <p:nvSpPr>
          <p:cNvPr id="23" name="Subtitle 2">
            <a:extLst>
              <a:ext uri="{FF2B5EF4-FFF2-40B4-BE49-F238E27FC236}">
                <a16:creationId xmlns:a16="http://schemas.microsoft.com/office/drawing/2014/main" id="{6ECB23B5-CF22-034F-99EC-FC22B8E4B854}"/>
              </a:ext>
            </a:extLst>
          </p:cNvPr>
          <p:cNvSpPr>
            <a:spLocks noGrp="1"/>
          </p:cNvSpPr>
          <p:nvPr>
            <p:ph type="subTitle" idx="1"/>
          </p:nvPr>
        </p:nvSpPr>
        <p:spPr>
          <a:xfrm>
            <a:off x="1003300" y="3465039"/>
            <a:ext cx="9144000" cy="1655762"/>
          </a:xfrm>
        </p:spPr>
        <p:txBody>
          <a:bodyPr/>
          <a:lstStyle>
            <a:lvl1pPr marL="0" indent="0" algn="l">
              <a:buNone/>
              <a:defRPr sz="2400">
                <a:solidFill>
                  <a:srgbClr val="EFEFE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218472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1152B48-1983-BE49-AE31-55A0CA8C23B4}"/>
              </a:ext>
            </a:extLst>
          </p:cNvPr>
          <p:cNvSpPr>
            <a:spLocks noGrp="1"/>
          </p:cNvSpPr>
          <p:nvPr>
            <p:ph idx="1"/>
          </p:nvPr>
        </p:nvSpPr>
        <p:spPr>
          <a:xfrm>
            <a:off x="615200" y="1441256"/>
            <a:ext cx="10961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F640476F-2A44-FB46-96D8-CFC89E23880C}"/>
              </a:ext>
            </a:extLst>
          </p:cNvPr>
          <p:cNvSpPr>
            <a:spLocks noGrp="1"/>
          </p:cNvSpPr>
          <p:nvPr>
            <p:ph type="title"/>
          </p:nvPr>
        </p:nvSpPr>
        <p:spPr>
          <a:xfrm>
            <a:off x="615199" y="237847"/>
            <a:ext cx="10961599" cy="1325563"/>
          </a:xfrm>
        </p:spPr>
        <p:txBody>
          <a:bodyPr/>
          <a:lstStyle/>
          <a:p>
            <a:r>
              <a:rPr lang="en-US"/>
              <a:t>Click to edit Master title style</a:t>
            </a:r>
          </a:p>
        </p:txBody>
      </p:sp>
    </p:spTree>
    <p:extLst>
      <p:ext uri="{BB962C8B-B14F-4D97-AF65-F5344CB8AC3E}">
        <p14:creationId xmlns:p14="http://schemas.microsoft.com/office/powerpoint/2010/main" val="40763270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6"/>
            <a:ext cx="11320381"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937908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577886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934148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1"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226799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1"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099816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93369"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761840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6705486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8034484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AU" dirty="0"/>
          </a:p>
        </p:txBody>
      </p:sp>
      <p:sp>
        <p:nvSpPr>
          <p:cNvPr id="10" name="Date Placeholder 9"/>
          <p:cNvSpPr>
            <a:spLocks noGrp="1"/>
          </p:cNvSpPr>
          <p:nvPr>
            <p:ph type="dt" sz="half" idx="10"/>
          </p:nvPr>
        </p:nvSpPr>
        <p:spPr/>
        <p:txBody>
          <a:bodyPr/>
          <a:lstStyle/>
          <a:p>
            <a:fld id="{9BC599D2-E5A6-45D0-83C8-C4DF8A189D47}" type="datetime6">
              <a:rPr lang="en-AU" smtClean="0"/>
              <a:t>September 23</a:t>
            </a:fld>
            <a:endParaRPr lang="en-US" dirty="0"/>
          </a:p>
        </p:txBody>
      </p:sp>
      <p:sp>
        <p:nvSpPr>
          <p:cNvPr id="11" name="Slide Number Placeholder 10"/>
          <p:cNvSpPr>
            <a:spLocks noGrp="1"/>
          </p:cNvSpPr>
          <p:nvPr>
            <p:ph type="sldNum" sz="quarter" idx="11"/>
          </p:nvPr>
        </p:nvSpPr>
        <p:spPr/>
        <p:txBody>
          <a:bodyPr/>
          <a:lstStyle/>
          <a:p>
            <a:fld id="{9133FEE7-2603-AF47-B3CD-D16940FFF175}" type="slidenum">
              <a:rPr lang="en-US" smtClean="0"/>
              <a:pPr/>
              <a:t>‹#›</a:t>
            </a:fld>
            <a:endParaRPr lang="en-US" dirty="0"/>
          </a:p>
        </p:txBody>
      </p:sp>
      <p:sp>
        <p:nvSpPr>
          <p:cNvPr id="13" name="Content Placeholder 12"/>
          <p:cNvSpPr>
            <a:spLocks noGrp="1"/>
          </p:cNvSpPr>
          <p:nvPr>
            <p:ph sz="quarter" idx="12" hasCustomPrompt="1"/>
          </p:nvPr>
        </p:nvSpPr>
        <p:spPr>
          <a:xfrm>
            <a:off x="540000" y="1908000"/>
            <a:ext cx="10944000" cy="4320000"/>
          </a:xfrm>
          <a:prstGeom prst="rect">
            <a:avLst/>
          </a:prstGeom>
        </p:spPr>
        <p:txBody>
          <a:bodyPr/>
          <a:lstStyle>
            <a:lvl1pPr>
              <a:defRPr baseline="0"/>
            </a:lvl1pPr>
            <a:lvl5pPr>
              <a:defRPr/>
            </a:lvl5pPr>
            <a:lvl6pPr>
              <a:defRPr/>
            </a:lvl6pPr>
          </a:lstStyle>
          <a:p>
            <a:pPr lvl="0"/>
            <a:r>
              <a:rPr lang="en-US" dirty="0"/>
              <a:t>Insert text here. Click the Increase List Level button for a Heading, twice for a subheading, three times for bullet. Use the Decrease List Level to move backwards through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7600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8"/>
            <a:ext cx="11320381"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05914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2657740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70" indent="0">
              <a:buNone/>
              <a:defRPr sz="2400">
                <a:solidFill>
                  <a:schemeClr val="tx1">
                    <a:tint val="75000"/>
                  </a:schemeClr>
                </a:solidFill>
              </a:defRPr>
            </a:lvl2pPr>
            <a:lvl3pPr marL="1219140" indent="0">
              <a:buNone/>
              <a:defRPr sz="2133">
                <a:solidFill>
                  <a:schemeClr val="tx1">
                    <a:tint val="75000"/>
                  </a:schemeClr>
                </a:solidFill>
              </a:defRPr>
            </a:lvl3pPr>
            <a:lvl4pPr marL="1828709" indent="0">
              <a:buNone/>
              <a:defRPr sz="1867">
                <a:solidFill>
                  <a:schemeClr val="tx1">
                    <a:tint val="75000"/>
                  </a:schemeClr>
                </a:solidFill>
              </a:defRPr>
            </a:lvl4pPr>
            <a:lvl5pPr marL="2438278" indent="0">
              <a:buNone/>
              <a:defRPr sz="1867">
                <a:solidFill>
                  <a:schemeClr val="tx1">
                    <a:tint val="75000"/>
                  </a:schemeClr>
                </a:solidFill>
              </a:defRPr>
            </a:lvl5pPr>
            <a:lvl6pPr marL="3047848" indent="0">
              <a:buNone/>
              <a:defRPr sz="1867">
                <a:solidFill>
                  <a:schemeClr val="tx1">
                    <a:tint val="75000"/>
                  </a:schemeClr>
                </a:solidFill>
              </a:defRPr>
            </a:lvl6pPr>
            <a:lvl7pPr marL="3657418" indent="0">
              <a:buNone/>
              <a:defRPr sz="1867">
                <a:solidFill>
                  <a:schemeClr val="tx1">
                    <a:tint val="75000"/>
                  </a:schemeClr>
                </a:solidFill>
              </a:defRPr>
            </a:lvl7pPr>
            <a:lvl8pPr marL="4266987" indent="0">
              <a:buNone/>
              <a:defRPr sz="1867">
                <a:solidFill>
                  <a:schemeClr val="tx1">
                    <a:tint val="75000"/>
                  </a:schemeClr>
                </a:solidFill>
              </a:defRPr>
            </a:lvl8pPr>
            <a:lvl9pPr marL="4876557"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6589648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2"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826951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41346145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1220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93369"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9473254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4958150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White background - sign off slide">
    <p:spTree>
      <p:nvGrpSpPr>
        <p:cNvPr id="1" name=""/>
        <p:cNvGrpSpPr/>
        <p:nvPr/>
      </p:nvGrpSpPr>
      <p:grpSpPr>
        <a:xfrm>
          <a:off x="0" y="0"/>
          <a:ext cx="0" cy="0"/>
          <a:chOff x="0" y="0"/>
          <a:chExt cx="0" cy="0"/>
        </a:xfrm>
      </p:grpSpPr>
      <p:sp>
        <p:nvSpPr>
          <p:cNvPr id="16" name="Text Placeholder 15"/>
          <p:cNvSpPr>
            <a:spLocks noGrp="1"/>
          </p:cNvSpPr>
          <p:nvPr>
            <p:ph type="body" sz="quarter" idx="14"/>
          </p:nvPr>
        </p:nvSpPr>
        <p:spPr>
          <a:xfrm>
            <a:off x="409377" y="1986059"/>
            <a:ext cx="7112000" cy="980663"/>
          </a:xfrm>
          <a:prstGeom prst="rect">
            <a:avLst/>
          </a:prstGeom>
        </p:spPr>
        <p:txBody>
          <a:bodyPr/>
          <a:lstStyle>
            <a:lvl1pPr marL="0" indent="0">
              <a:buNone/>
              <a:defRPr b="1">
                <a:solidFill>
                  <a:srgbClr val="003087"/>
                </a:solidFill>
              </a:defRPr>
            </a:lvl1pPr>
            <a:lvl2pPr marL="12700" indent="0">
              <a:buNone/>
              <a:tabLst/>
              <a:defRPr sz="3733" b="0">
                <a:solidFill>
                  <a:srgbClr val="003087"/>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49568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55912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76616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B31B9-B489-61EB-3C31-22539B0440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ED2357F-C79C-8616-6F3C-A0C5206063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6D74F1-1249-E5D0-1174-2F3F95E58D9C}"/>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15316E5A-3AE1-8AA9-C377-1DF0F966EF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0EB3D5-13A7-AEBA-7E0C-1AF5F3B1B414}"/>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418641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2C4BF-36BC-1127-27CA-B082F6ADB1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8C3F1B-7ED7-AF89-C2D6-D3D3463E50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86C0ED-8A98-0D92-BAC2-F0A8F8C2C726}"/>
              </a:ext>
            </a:extLst>
          </p:cNvPr>
          <p:cNvSpPr>
            <a:spLocks noGrp="1"/>
          </p:cNvSpPr>
          <p:nvPr>
            <p:ph type="dt" sz="half" idx="10"/>
          </p:nvPr>
        </p:nvSpPr>
        <p:spPr/>
        <p:txBody>
          <a:body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4FF6F49E-530F-24B3-500B-C96757FFE5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E91ECF-7D18-A862-91D9-CE2BC8B87283}"/>
              </a:ext>
            </a:extLst>
          </p:cNvPr>
          <p:cNvSpPr>
            <a:spLocks noGrp="1"/>
          </p:cNvSpPr>
          <p:nvPr>
            <p:ph type="sldNum" sz="quarter" idx="12"/>
          </p:nvPr>
        </p:nvSpPr>
        <p:spPr/>
        <p:txBody>
          <a:bodyPr/>
          <a:lstStyle/>
          <a:p>
            <a:fld id="{347AEBA9-6513-4A38-BEE6-F5B971AD9DB7}" type="slidenum">
              <a:rPr lang="en-GB" smtClean="0"/>
              <a:t>‹#›</a:t>
            </a:fld>
            <a:endParaRPr lang="en-GB"/>
          </a:p>
        </p:txBody>
      </p:sp>
    </p:spTree>
    <p:extLst>
      <p:ext uri="{BB962C8B-B14F-4D97-AF65-F5344CB8AC3E}">
        <p14:creationId xmlns:p14="http://schemas.microsoft.com/office/powerpoint/2010/main" val="2391050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1.jpe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1.jpeg"/><Relationship Id="rId4" Type="http://schemas.openxmlformats.org/officeDocument/2006/relationships/slideLayout" Target="../slideLayouts/slideLayout39.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image" Target="../media/image4.jpeg"/><Relationship Id="rId4" Type="http://schemas.openxmlformats.org/officeDocument/2006/relationships/slideLayout" Target="../slideLayouts/slideLayout47.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6"/>
            <a:ext cx="9230816" cy="675863"/>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08457" y="1600201"/>
            <a:ext cx="11354993"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15/09/2023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a:p>
        </p:txBody>
      </p:sp>
      <p:cxnSp>
        <p:nvCxnSpPr>
          <p:cNvPr id="16" name="Straight Connector 15"/>
          <p:cNvCxnSpPr/>
          <p:nvPr userDrawn="1"/>
        </p:nvCxnSpPr>
        <p:spPr>
          <a:xfrm>
            <a:off x="408457" y="1190704"/>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10146" y="6472122"/>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userDrawn="1"/>
        </p:nvCxnSpPr>
        <p:spPr>
          <a:xfrm flipH="1">
            <a:off x="408728" y="6360298"/>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71039" y="356659"/>
            <a:ext cx="1378141" cy="724800"/>
          </a:xfrm>
          <a:prstGeom prst="rect">
            <a:avLst/>
          </a:prstGeom>
        </p:spPr>
      </p:pic>
    </p:spTree>
    <p:extLst>
      <p:ext uri="{BB962C8B-B14F-4D97-AF65-F5344CB8AC3E}">
        <p14:creationId xmlns:p14="http://schemas.microsoft.com/office/powerpoint/2010/main" val="3310767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4A76B-B27A-0FBA-9D3E-6B7CFFD862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A19FB7-9EC6-1D60-C03E-899F6ED1AB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F0E0A1-9AC0-2DCF-4C32-3D93748E4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026CE-79D0-4CA3-9299-EC218C1D6684}" type="datetimeFigureOut">
              <a:rPr lang="en-GB" smtClean="0"/>
              <a:t>15/09/2023</a:t>
            </a:fld>
            <a:endParaRPr lang="en-GB"/>
          </a:p>
        </p:txBody>
      </p:sp>
      <p:sp>
        <p:nvSpPr>
          <p:cNvPr id="5" name="Footer Placeholder 4">
            <a:extLst>
              <a:ext uri="{FF2B5EF4-FFF2-40B4-BE49-F238E27FC236}">
                <a16:creationId xmlns:a16="http://schemas.microsoft.com/office/drawing/2014/main" id="{BDA87196-B82D-374F-C06E-811295474C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DB874E7-8641-022D-BA16-333CCF5A81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AEBA9-6513-4A38-BEE6-F5B971AD9DB7}" type="slidenum">
              <a:rPr lang="en-GB" smtClean="0"/>
              <a:t>‹#›</a:t>
            </a:fld>
            <a:endParaRPr lang="en-GB"/>
          </a:p>
        </p:txBody>
      </p:sp>
    </p:spTree>
    <p:extLst>
      <p:ext uri="{BB962C8B-B14F-4D97-AF65-F5344CB8AC3E}">
        <p14:creationId xmlns:p14="http://schemas.microsoft.com/office/powerpoint/2010/main" val="385872913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6"/>
            <a:ext cx="9230816" cy="675863"/>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08457" y="1600201"/>
            <a:ext cx="11354993"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15/09/2023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a:p>
        </p:txBody>
      </p:sp>
      <p:cxnSp>
        <p:nvCxnSpPr>
          <p:cNvPr id="16" name="Straight Connector 15"/>
          <p:cNvCxnSpPr/>
          <p:nvPr userDrawn="1"/>
        </p:nvCxnSpPr>
        <p:spPr>
          <a:xfrm>
            <a:off x="408457" y="1190704"/>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10146" y="6472122"/>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userDrawn="1"/>
        </p:nvCxnSpPr>
        <p:spPr>
          <a:xfrm flipH="1">
            <a:off x="408728" y="6360298"/>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371039" y="356659"/>
            <a:ext cx="1378141" cy="724800"/>
          </a:xfrm>
          <a:prstGeom prst="rect">
            <a:avLst/>
          </a:prstGeom>
        </p:spPr>
      </p:pic>
    </p:spTree>
    <p:extLst>
      <p:ext uri="{BB962C8B-B14F-4D97-AF65-F5344CB8AC3E}">
        <p14:creationId xmlns:p14="http://schemas.microsoft.com/office/powerpoint/2010/main" val="86394547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xStyles>
    <p:title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7"/>
            <a:ext cx="9230816" cy="675863"/>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08458" y="1600201"/>
            <a:ext cx="11354993"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15/09/2023</a:t>
            </a:fld>
            <a:endParaRPr lang="en-GB" dirty="0"/>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dirty="0"/>
          </a:p>
        </p:txBody>
      </p:sp>
      <p:cxnSp>
        <p:nvCxnSpPr>
          <p:cNvPr id="16" name="Straight Connector 15"/>
          <p:cNvCxnSpPr/>
          <p:nvPr userDrawn="1"/>
        </p:nvCxnSpPr>
        <p:spPr>
          <a:xfrm>
            <a:off x="408458" y="1190705"/>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10147" y="6472123"/>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userDrawn="1"/>
        </p:nvCxnSpPr>
        <p:spPr>
          <a:xfrm flipH="1">
            <a:off x="408729" y="6360299"/>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71040" y="356659"/>
            <a:ext cx="1378141" cy="724800"/>
          </a:xfrm>
          <a:prstGeom prst="rect">
            <a:avLst/>
          </a:prstGeom>
        </p:spPr>
      </p:pic>
    </p:spTree>
    <p:extLst>
      <p:ext uri="{BB962C8B-B14F-4D97-AF65-F5344CB8AC3E}">
        <p14:creationId xmlns:p14="http://schemas.microsoft.com/office/powerpoint/2010/main" val="300197852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xStyles>
    <p:titleStyle>
      <a:lvl1pPr algn="l" defTabSz="121914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78" indent="-457178" algn="l" defTabSz="121914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50" indent="-380981"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25"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493"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062"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63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C3470C4-45D0-034F-9DED-73D917477F11}"/>
              </a:ext>
            </a:extLst>
          </p:cNvPr>
          <p:cNvSpPr/>
          <p:nvPr userDrawn="1"/>
        </p:nvSpPr>
        <p:spPr>
          <a:xfrm>
            <a:off x="361200" y="360000"/>
            <a:ext cx="11469600" cy="6138000"/>
          </a:xfrm>
          <a:prstGeom prst="rect">
            <a:avLst/>
          </a:prstGeom>
          <a:solidFill>
            <a:srgbClr val="EFEF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0B41139-C853-0B45-96D2-4F789BBFEEB2}"/>
              </a:ext>
            </a:extLst>
          </p:cNvPr>
          <p:cNvSpPr>
            <a:spLocks noGrp="1"/>
          </p:cNvSpPr>
          <p:nvPr>
            <p:ph type="body" idx="1"/>
          </p:nvPr>
        </p:nvSpPr>
        <p:spPr>
          <a:xfrm>
            <a:off x="615200" y="144125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itle Placeholder 17">
            <a:extLst>
              <a:ext uri="{FF2B5EF4-FFF2-40B4-BE49-F238E27FC236}">
                <a16:creationId xmlns:a16="http://schemas.microsoft.com/office/drawing/2014/main" id="{6E4130C3-9C84-9A46-9CB6-674D7452F442}"/>
              </a:ext>
            </a:extLst>
          </p:cNvPr>
          <p:cNvSpPr>
            <a:spLocks noGrp="1"/>
          </p:cNvSpPr>
          <p:nvPr>
            <p:ph type="title"/>
          </p:nvPr>
        </p:nvSpPr>
        <p:spPr>
          <a:xfrm>
            <a:off x="615200" y="237847"/>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6891804"/>
      </p:ext>
    </p:extLst>
  </p:cSld>
  <p:clrMap bg1="lt1" tx1="dk1" bg2="lt2" tx2="dk2" accent1="accent1" accent2="accent2" accent3="accent3" accent4="accent4" accent5="accent5" accent6="accent6" hlink="hlink" folHlink="folHlink"/>
  <p:sldLayoutIdLst>
    <p:sldLayoutId id="2147483698" r:id="rId1"/>
    <p:sldLayoutId id="2147483699" r:id="rId2"/>
  </p:sldLayoutIdLst>
  <p:txStyles>
    <p:titleStyle>
      <a:lvl1pPr algn="l" defTabSz="914400" rtl="0" eaLnBrk="1" latinLnBrk="0" hangingPunct="1">
        <a:lnSpc>
          <a:spcPct val="90000"/>
        </a:lnSpc>
        <a:spcBef>
          <a:spcPct val="0"/>
        </a:spcBef>
        <a:buNone/>
        <a:defRPr sz="4400" b="1" i="0" kern="1200">
          <a:solidFill>
            <a:srgbClr val="1D3A2C"/>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D3A2C"/>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D3A2C"/>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D3A2C"/>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D3A2C"/>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D3A2C"/>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6"/>
            <a:ext cx="9230816" cy="675863"/>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08457" y="1600201"/>
            <a:ext cx="11354993"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15/09/2023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a:p>
        </p:txBody>
      </p:sp>
      <p:cxnSp>
        <p:nvCxnSpPr>
          <p:cNvPr id="16" name="Straight Connector 15"/>
          <p:cNvCxnSpPr/>
          <p:nvPr userDrawn="1"/>
        </p:nvCxnSpPr>
        <p:spPr>
          <a:xfrm>
            <a:off x="408457" y="1190704"/>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10146" y="6472122"/>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userDrawn="1"/>
        </p:nvCxnSpPr>
        <p:spPr>
          <a:xfrm flipH="1">
            <a:off x="408728" y="6360298"/>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371039" y="356659"/>
            <a:ext cx="1378141" cy="724800"/>
          </a:xfrm>
          <a:prstGeom prst="rect">
            <a:avLst/>
          </a:prstGeom>
        </p:spPr>
      </p:pic>
    </p:spTree>
    <p:extLst>
      <p:ext uri="{BB962C8B-B14F-4D97-AF65-F5344CB8AC3E}">
        <p14:creationId xmlns:p14="http://schemas.microsoft.com/office/powerpoint/2010/main" val="208178267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txStyles>
    <p:title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7"/>
            <a:ext cx="9230816" cy="675863"/>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08458" y="1600201"/>
            <a:ext cx="1135499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15/09/2023</a:t>
            </a:fld>
            <a:endParaRPr lang="en-GB"/>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a:p>
        </p:txBody>
      </p:sp>
      <p:cxnSp>
        <p:nvCxnSpPr>
          <p:cNvPr id="16" name="Straight Connector 15"/>
          <p:cNvCxnSpPr/>
          <p:nvPr/>
        </p:nvCxnSpPr>
        <p:spPr>
          <a:xfrm>
            <a:off x="408458" y="1190705"/>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10147" y="6472123"/>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p:nvCxnSpPr>
        <p:spPr>
          <a:xfrm flipH="1">
            <a:off x="408729" y="6360299"/>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371040" y="356659"/>
            <a:ext cx="1378141" cy="724800"/>
          </a:xfrm>
          <a:prstGeom prst="rect">
            <a:avLst/>
          </a:prstGeom>
        </p:spPr>
      </p:pic>
    </p:spTree>
    <p:extLst>
      <p:ext uri="{BB962C8B-B14F-4D97-AF65-F5344CB8AC3E}">
        <p14:creationId xmlns:p14="http://schemas.microsoft.com/office/powerpoint/2010/main" val="162106604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xStyles>
    <p:titleStyle>
      <a:lvl1pPr algn="l" defTabSz="121914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78" indent="-457178" algn="l" defTabSz="121914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50" indent="-380981"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25"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493"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062" indent="-304784" algn="l" defTabSz="121914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63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hyperlink" Target="https://resolution.nhs.uk/resources/duty-of-candour-animation/" TargetMode="External"/><Relationship Id="rId2" Type="http://schemas.openxmlformats.org/officeDocument/2006/relationships/notesSlide" Target="../notesSlides/notesSlide15.xml"/><Relationship Id="rId1" Type="http://schemas.openxmlformats.org/officeDocument/2006/relationships/slideLayout" Target="../slideLayouts/slideLayout39.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hyperlink" Target="https://tinyurl.com/ybz6s5jk"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hyperlink" Target="https://resolution.nhs.uk/resources/nhs-resolution-first-year-of-an-indemnity-scheme-for-general-practice-published/" TargetMode="External"/><Relationship Id="rId7" Type="http://schemas.openxmlformats.org/officeDocument/2006/relationships/hyperlink" Target="https://resolution.nhs.uk/wp-content/uploads/2022/06/Diabetes_and_Lower_Limb_Complications.pdf"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hyperlink" Target="https://resolution.nhs.uk/wp-content/uploads/2022/03/1-NHS-Resolution-ED-report-High-value-and-fatalities.pdf"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hyperlink" Target="https://resolution.nhs.uk/wp-content/uploads/2022/08/Did-you-know_-Anti-infective-medication-errors.pdf" TargetMode="External"/><Relationship Id="rId13" Type="http://schemas.openxmlformats.org/officeDocument/2006/relationships/hyperlink" Target="https://resolution.nhs.uk/wp-content/uploads/2022/03/Did-You-Know-Extravasation.pdf" TargetMode="External"/><Relationship Id="rId3" Type="http://schemas.openxmlformats.org/officeDocument/2006/relationships/hyperlink" Target="https://resolution.nhs.uk/wp-content/uploads/2022/03/Did-You-Know-High-Level-Medication-Errors.pdf" TargetMode="External"/><Relationship Id="rId7" Type="http://schemas.openxmlformats.org/officeDocument/2006/relationships/image" Target="../media/image29.png"/><Relationship Id="rId12"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45.xml"/><Relationship Id="rId6" Type="http://schemas.openxmlformats.org/officeDocument/2006/relationships/hyperlink" Target="https://resolution.nhs.uk/wp-content/uploads/2022/03/Did-you-know-leaflet-Maternity-medication-errors_March-2022.pdf" TargetMode="External"/><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hyperlink" Target="https://resolution.nhs.uk/resources/" TargetMode="External"/><Relationship Id="rId10" Type="http://schemas.openxmlformats.org/officeDocument/2006/relationships/hyperlink" Target="https://resolution.nhs.uk/wp-content/uploads/2022/04/Did-You-Know-General-Practice-Medication-Errors.pdf" TargetMode="External"/><Relationship Id="rId4" Type="http://schemas.openxmlformats.org/officeDocument/2006/relationships/hyperlink" Target="https://resolution.nhs.uk/wp-content/uploads/2022/03/Did-You-Know-Heparin-and-anticoagulants-March-2022.pdf" TargetMode="External"/><Relationship Id="rId9" Type="http://schemas.openxmlformats.org/officeDocument/2006/relationships/image" Target="../media/image30.png"/><Relationship Id="rId1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4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png"/><Relationship Id="rId15" Type="http://schemas.openxmlformats.org/officeDocument/2006/relationships/image" Target="../media/image45.png"/><Relationship Id="rId10" Type="http://schemas.openxmlformats.org/officeDocument/2006/relationships/image" Target="../media/image40.jpeg"/><Relationship Id="rId4" Type="http://schemas.openxmlformats.org/officeDocument/2006/relationships/image" Target="../media/image35.png"/><Relationship Id="rId9" Type="http://schemas.openxmlformats.org/officeDocument/2006/relationships/hyperlink" Target="https://resolution.nhs.uk/resources/" TargetMode="External"/><Relationship Id="rId1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hyperlink" Target="https://resolution.nhs.uk/faculty-of-learning/" TargetMode="External"/><Relationship Id="rId2" Type="http://schemas.openxmlformats.org/officeDocument/2006/relationships/notesSlide" Target="../notesSlides/notesSlide24.xml"/><Relationship Id="rId1" Type="http://schemas.openxmlformats.org/officeDocument/2006/relationships/slideLayout" Target="../slideLayouts/slideLayout4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mailto:nhsr.safety@nhs.net" TargetMode="External"/><Relationship Id="rId2" Type="http://schemas.openxmlformats.org/officeDocument/2006/relationships/notesSlide" Target="../notesSlides/notesSlide25.xml"/><Relationship Id="rId1" Type="http://schemas.openxmlformats.org/officeDocument/2006/relationships/slideLayout" Target="../slideLayouts/slideLayout3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s://resolution.nhs.uk/services/practitioner-performance-advice/" TargetMode="External"/><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hyperlink" Target="https://resolution.nhs.uk/practitioner-performance-advisers/" TargetMode="External"/><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8" Type="http://schemas.openxmlformats.org/officeDocument/2006/relationships/hyperlink" Target="https://resolution.nhs.uk/resources/insights-from-10-years-of-supporting-the-management-of-exclusions/" TargetMode="External"/><Relationship Id="rId13" Type="http://schemas.openxmlformats.org/officeDocument/2006/relationships/hyperlink" Target="https://resolution.nhs.uk/resources/supporting-the-management-of-performance-concerns-within-primary-care/" TargetMode="External"/><Relationship Id="rId3" Type="http://schemas.openxmlformats.org/officeDocument/2006/relationships/hyperlink" Target="https://resolution.nhs.uk/resources/research-into-concerns-raised-by-healthcare-organisations-about-practitioners/" TargetMode="External"/><Relationship Id="rId7" Type="http://schemas.openxmlformats.org/officeDocument/2006/relationships/hyperlink" Target="https://resolution.nhs.uk/resources/findings-from-clinical-performance-assessments/" TargetMode="External"/><Relationship Id="rId12" Type="http://schemas.openxmlformats.org/officeDocument/2006/relationships/hyperlink" Target="https://resolution.nhs.uk/resources/professional-support-remediation-psr-key-features-of-recent-action-plans/" TargetMode="External"/><Relationship Id="rId2" Type="http://schemas.openxmlformats.org/officeDocument/2006/relationships/notesSlide" Target="../notesSlides/notesSlide32.xml"/><Relationship Id="rId1" Type="http://schemas.openxmlformats.org/officeDocument/2006/relationships/slideLayout" Target="../slideLayouts/slideLayout20.xml"/><Relationship Id="rId6" Type="http://schemas.openxmlformats.org/officeDocument/2006/relationships/hyperlink" Target="https://resolution.nhs.uk/resources/team-reviews-retrospective/" TargetMode="External"/><Relationship Id="rId11" Type="http://schemas.openxmlformats.org/officeDocument/2006/relationships/hyperlink" Target="https://resolution.nhs.uk/resources/healthcare-professional-alert-notices-hpans-insights-from-nine-years-of-managing-the-scheme/" TargetMode="External"/><Relationship Id="rId5" Type="http://schemas.openxmlformats.org/officeDocument/2006/relationships/hyperlink" Target="https://resolution.nhs.uk/resources/bullying-and-harassment-reported-in-our-advice-cases-an-overview/" TargetMode="External"/><Relationship Id="rId10" Type="http://schemas.openxmlformats.org/officeDocument/2006/relationships/hyperlink" Target="https://resolution.nhs.uk/resources/insights-behavioural-assessments-findings-and-plans-for-development-cko-draft/" TargetMode="External"/><Relationship Id="rId4" Type="http://schemas.openxmlformats.org/officeDocument/2006/relationships/hyperlink" Target="https://resolution.nhs.uk/resources/practitioner-performance-advice-casework-during-the-covid-19-pandemic/" TargetMode="External"/><Relationship Id="rId9" Type="http://schemas.openxmlformats.org/officeDocument/2006/relationships/hyperlink" Target="https://resolution.nhs.uk/resources/who-are-the-practitioners-we-advise-on-and-are-there-any-patterns-of-concern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nhsr.advice@nhs.net" TargetMode="External"/><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hyperlink" Target="mailto:Adviceducation@resolution.nhs.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BC13F-C342-47FB-D80D-89F051F8899B}"/>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35FF16AC-2EE1-6F15-7212-85F0F681F0B8}"/>
              </a:ext>
            </a:extLst>
          </p:cNvPr>
          <p:cNvSpPr>
            <a:spLocks noGrp="1"/>
          </p:cNvSpPr>
          <p:nvPr>
            <p:ph type="subTitle" idx="1"/>
          </p:nvPr>
        </p:nvSpPr>
        <p:spPr/>
        <p:txBody>
          <a:bodyPr/>
          <a:lstStyle/>
          <a:p>
            <a:endParaRPr lang="en-GB"/>
          </a:p>
        </p:txBody>
      </p:sp>
      <p:pic>
        <p:nvPicPr>
          <p:cNvPr id="5" name="Picture 4" descr="A person and person holding hands&#10;&#10;Description automatically generated with medium confidence">
            <a:extLst>
              <a:ext uri="{FF2B5EF4-FFF2-40B4-BE49-F238E27FC236}">
                <a16:creationId xmlns:a16="http://schemas.microsoft.com/office/drawing/2014/main" id="{4731D15D-8131-E593-E149-B5133CD95476}"/>
              </a:ext>
            </a:extLst>
          </p:cNvPr>
          <p:cNvPicPr>
            <a:picLocks noChangeAspect="1"/>
          </p:cNvPicPr>
          <p:nvPr/>
        </p:nvPicPr>
        <p:blipFill rotWithShape="1">
          <a:blip r:embed="rId3">
            <a:extLst>
              <a:ext uri="{28A0092B-C50C-407E-A947-70E740481C1C}">
                <a14:useLocalDpi xmlns:a14="http://schemas.microsoft.com/office/drawing/2010/main" val="0"/>
              </a:ext>
            </a:extLst>
          </a:blip>
          <a:srcRect l="1729" r="1127"/>
          <a:stretch/>
        </p:blipFill>
        <p:spPr>
          <a:xfrm>
            <a:off x="-680720" y="0"/>
            <a:ext cx="12872720" cy="6858000"/>
          </a:xfrm>
          <a:prstGeom prst="rect">
            <a:avLst/>
          </a:prstGeom>
        </p:spPr>
      </p:pic>
    </p:spTree>
    <p:extLst>
      <p:ext uri="{BB962C8B-B14F-4D97-AF65-F5344CB8AC3E}">
        <p14:creationId xmlns:p14="http://schemas.microsoft.com/office/powerpoint/2010/main" val="3234437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BD2215-F38A-5946-8603-0779C9D1641A}"/>
              </a:ext>
            </a:extLst>
          </p:cNvPr>
          <p:cNvSpPr>
            <a:spLocks noGrp="1"/>
          </p:cNvSpPr>
          <p:nvPr>
            <p:ph idx="1"/>
          </p:nvPr>
        </p:nvSpPr>
        <p:spPr>
          <a:xfrm>
            <a:off x="628231" y="1563410"/>
            <a:ext cx="10961600" cy="4351338"/>
          </a:xfrm>
        </p:spPr>
        <p:txBody>
          <a:bodyPr>
            <a:noAutofit/>
          </a:bodyPr>
          <a:lstStyle/>
          <a:p>
            <a:pPr marL="0" indent="0">
              <a:buNone/>
            </a:pPr>
            <a:r>
              <a:rPr lang="en-US" sz="1600" dirty="0"/>
              <a:t>NHS Resolution </a:t>
            </a:r>
          </a:p>
          <a:p>
            <a:r>
              <a:rPr lang="en-US" sz="1600" dirty="0"/>
              <a:t>have acted as a key contributor, critical friend and helped to create a bridge across from NHSE focused guidance to the IS through the development of the MPAF, inputted into the Impact Review and helped  in the development of the MPAF Refreshed document, launched in 2022.</a:t>
            </a:r>
          </a:p>
          <a:p>
            <a:r>
              <a:rPr lang="en-US" sz="1600" dirty="0"/>
              <a:t>Shared views on language and content, particularly around ‘just culture’ and openness. </a:t>
            </a:r>
          </a:p>
          <a:p>
            <a:r>
              <a:rPr lang="en-US" sz="1600" dirty="0"/>
              <a:t>Provided alignment with Maintaining High Professional Standards (MHPS) and other NHS focused documents. </a:t>
            </a:r>
          </a:p>
          <a:p>
            <a:r>
              <a:rPr lang="en-US" sz="1600" dirty="0"/>
              <a:t>Sough views from IHPN and members as they refresh their own documents and guidance to better reflect both NHS provided and IS provided NHS patients care.</a:t>
            </a:r>
          </a:p>
          <a:p>
            <a:r>
              <a:rPr lang="en-US" sz="1600" dirty="0"/>
              <a:t>Continue to support the sector through sessions such as today to improve safety and reduce harms. </a:t>
            </a:r>
          </a:p>
          <a:p>
            <a:pPr marL="0" indent="0">
              <a:buNone/>
            </a:pPr>
            <a:endParaRPr lang="en-US" sz="1600" dirty="0"/>
          </a:p>
          <a:p>
            <a:pPr marL="0" indent="0">
              <a:buNone/>
            </a:pPr>
            <a:r>
              <a:rPr lang="en-US" sz="1600" dirty="0"/>
              <a:t>Continued work </a:t>
            </a:r>
          </a:p>
          <a:p>
            <a:r>
              <a:rPr lang="en-US" sz="1600" dirty="0"/>
              <a:t>MPAF implementation </a:t>
            </a:r>
          </a:p>
          <a:p>
            <a:r>
              <a:rPr lang="en-US" sz="1600" dirty="0"/>
              <a:t>Updates on claims trends and themes </a:t>
            </a:r>
          </a:p>
          <a:p>
            <a:r>
              <a:rPr lang="en-US" sz="1600" dirty="0"/>
              <a:t>Continue to be a valued critical friend</a:t>
            </a:r>
          </a:p>
        </p:txBody>
      </p:sp>
      <p:sp>
        <p:nvSpPr>
          <p:cNvPr id="3" name="Title 2">
            <a:extLst>
              <a:ext uri="{FF2B5EF4-FFF2-40B4-BE49-F238E27FC236}">
                <a16:creationId xmlns:a16="http://schemas.microsoft.com/office/drawing/2014/main" id="{6AA05C89-0F07-C84D-8CCE-0BEED628D20A}"/>
              </a:ext>
            </a:extLst>
          </p:cNvPr>
          <p:cNvSpPr>
            <a:spLocks noGrp="1"/>
          </p:cNvSpPr>
          <p:nvPr>
            <p:ph type="title"/>
          </p:nvPr>
        </p:nvSpPr>
        <p:spPr/>
        <p:txBody>
          <a:bodyPr>
            <a:normAutofit/>
          </a:bodyPr>
          <a:lstStyle/>
          <a:p>
            <a:r>
              <a:rPr lang="en-US" sz="3600" dirty="0"/>
              <a:t>NHS Resolution and IHPN </a:t>
            </a:r>
            <a:endParaRPr lang="en-GB" sz="3600" dirty="0"/>
          </a:p>
        </p:txBody>
      </p:sp>
    </p:spTree>
    <p:extLst>
      <p:ext uri="{BB962C8B-B14F-4D97-AF65-F5344CB8AC3E}">
        <p14:creationId xmlns:p14="http://schemas.microsoft.com/office/powerpoint/2010/main" val="3888041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A05C89-0F07-C84D-8CCE-0BEED628D20A}"/>
              </a:ext>
            </a:extLst>
          </p:cNvPr>
          <p:cNvSpPr>
            <a:spLocks noGrp="1"/>
          </p:cNvSpPr>
          <p:nvPr>
            <p:ph type="title"/>
          </p:nvPr>
        </p:nvSpPr>
        <p:spPr>
          <a:xfrm>
            <a:off x="471508" y="2641413"/>
            <a:ext cx="10961599" cy="1325563"/>
          </a:xfrm>
        </p:spPr>
        <p:txBody>
          <a:bodyPr>
            <a:normAutofit/>
          </a:bodyPr>
          <a:lstStyle/>
          <a:p>
            <a:r>
              <a:rPr lang="en-US" sz="3600" dirty="0"/>
              <a:t>Any questions?</a:t>
            </a:r>
            <a:endParaRPr lang="en-GB" sz="3600" dirty="0"/>
          </a:p>
        </p:txBody>
      </p:sp>
      <p:pic>
        <p:nvPicPr>
          <p:cNvPr id="4" name="Picture 3">
            <a:extLst>
              <a:ext uri="{FF2B5EF4-FFF2-40B4-BE49-F238E27FC236}">
                <a16:creationId xmlns:a16="http://schemas.microsoft.com/office/drawing/2014/main" id="{58CA722E-7C83-4436-940F-E801AD111A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49833" y="614700"/>
            <a:ext cx="5170659" cy="5628599"/>
          </a:xfrm>
          <a:prstGeom prst="rect">
            <a:avLst/>
          </a:prstGeom>
        </p:spPr>
      </p:pic>
    </p:spTree>
    <p:extLst>
      <p:ext uri="{BB962C8B-B14F-4D97-AF65-F5344CB8AC3E}">
        <p14:creationId xmlns:p14="http://schemas.microsoft.com/office/powerpoint/2010/main" val="1612718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A person and person shaking hands&#10;&#10;Description automatically generated">
            <a:extLst>
              <a:ext uri="{FF2B5EF4-FFF2-40B4-BE49-F238E27FC236}">
                <a16:creationId xmlns:a16="http://schemas.microsoft.com/office/drawing/2014/main" id="{4F0B3481-07EE-C19B-4BA1-17631B615E8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r="24675" b="222"/>
          <a:stretch/>
        </p:blipFill>
        <p:spPr>
          <a:xfrm>
            <a:off x="4846319" y="1"/>
            <a:ext cx="7345681" cy="6857999"/>
          </a:xfrm>
          <a:prstGeom prst="rect">
            <a:avLst/>
          </a:prstGeom>
        </p:spPr>
      </p:pic>
      <p:sp>
        <p:nvSpPr>
          <p:cNvPr id="7" name="Title 1">
            <a:extLst>
              <a:ext uri="{FF2B5EF4-FFF2-40B4-BE49-F238E27FC236}">
                <a16:creationId xmlns:a16="http://schemas.microsoft.com/office/drawing/2014/main" id="{D6079F2C-78CB-AD36-D94D-286F4B466FD6}"/>
              </a:ext>
            </a:extLst>
          </p:cNvPr>
          <p:cNvSpPr txBox="1">
            <a:spLocks/>
          </p:cNvSpPr>
          <p:nvPr/>
        </p:nvSpPr>
        <p:spPr>
          <a:xfrm>
            <a:off x="471170" y="1419860"/>
            <a:ext cx="7892265" cy="4018280"/>
          </a:xfrm>
          <a:prstGeom prst="rect">
            <a:avLst/>
          </a:prstGeom>
          <a:solidFill>
            <a:srgbClr val="E8EDEE">
              <a:alpha val="72157"/>
            </a:srgbClr>
          </a:solidFill>
        </p:spPr>
        <p:txBody>
          <a:bodyPr vert="horz" lIns="91440" tIns="45720" rIns="91440" bIns="45720" rtlCol="0" anchor="ctr">
            <a:noAutofit/>
          </a:bodyPr>
          <a:lst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a:lstStyle>
          <a:p>
            <a:pPr>
              <a:spcBef>
                <a:spcPts val="300"/>
              </a:spcBef>
              <a:spcAft>
                <a:spcPts val="300"/>
              </a:spcAft>
            </a:pPr>
            <a:r>
              <a:rPr lang="en-US" sz="4400" dirty="0">
                <a:effectLst/>
                <a:latin typeface="Arial" panose="020B0604020202020204" pitchFamily="34" charset="0"/>
                <a:cs typeface="Arial" panose="020B0604020202020204" pitchFamily="34" charset="0"/>
              </a:rPr>
              <a:t>Safety and Learning – Helping organisations to learn from harm</a:t>
            </a:r>
            <a:endParaRPr lang="en-GB" sz="4400" dirty="0">
              <a:effectLst/>
              <a:latin typeface="Arial" panose="020B0604020202020204" pitchFamily="34" charset="0"/>
              <a:ea typeface="Calibri" panose="020F0502020204030204" pitchFamily="34" charset="0"/>
              <a:cs typeface="Arial" panose="020B0604020202020204" pitchFamily="34" charset="0"/>
            </a:endParaRPr>
          </a:p>
          <a:p>
            <a:pPr>
              <a:spcBef>
                <a:spcPts val="300"/>
              </a:spcBef>
              <a:spcAft>
                <a:spcPts val="300"/>
              </a:spcAft>
            </a:pPr>
            <a: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Denise Chaffer </a:t>
            </a:r>
            <a:b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US" sz="20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Director of Safety and Learning</a:t>
            </a:r>
            <a:endParaRPr lang="en-GB" sz="2000" b="0" i="0"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A blue and white logo&#10;&#10;Description automatically generated">
            <a:extLst>
              <a:ext uri="{FF2B5EF4-FFF2-40B4-BE49-F238E27FC236}">
                <a16:creationId xmlns:a16="http://schemas.microsoft.com/office/drawing/2014/main" id="{6C3BC969-BE41-29EA-DC1B-044789B20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3814" y="389722"/>
            <a:ext cx="1897016" cy="1002197"/>
          </a:xfrm>
          <a:prstGeom prst="rect">
            <a:avLst/>
          </a:prstGeom>
        </p:spPr>
      </p:pic>
    </p:spTree>
    <p:extLst>
      <p:ext uri="{BB962C8B-B14F-4D97-AF65-F5344CB8AC3E}">
        <p14:creationId xmlns:p14="http://schemas.microsoft.com/office/powerpoint/2010/main" val="1375352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33DBFC-7724-3EAD-0F43-FED4CCE6E325}"/>
              </a:ext>
            </a:extLst>
          </p:cNvPr>
          <p:cNvPicPr>
            <a:picLocks noChangeAspect="1"/>
          </p:cNvPicPr>
          <p:nvPr/>
        </p:nvPicPr>
        <p:blipFill rotWithShape="1">
          <a:blip r:embed="rId3"/>
          <a:srcRect t="53801" b="4200"/>
          <a:stretch/>
        </p:blipFill>
        <p:spPr>
          <a:xfrm>
            <a:off x="5896570" y="2451235"/>
            <a:ext cx="6260181" cy="2880320"/>
          </a:xfrm>
          <a:prstGeom prst="rect">
            <a:avLst/>
          </a:prstGeom>
        </p:spPr>
      </p:pic>
      <p:sp>
        <p:nvSpPr>
          <p:cNvPr id="2" name="Title 1"/>
          <p:cNvSpPr>
            <a:spLocks noGrp="1"/>
          </p:cNvSpPr>
          <p:nvPr>
            <p:ph type="title"/>
          </p:nvPr>
        </p:nvSpPr>
        <p:spPr>
          <a:xfrm>
            <a:off x="408453" y="740702"/>
            <a:ext cx="10200048" cy="675863"/>
          </a:xfrm>
        </p:spPr>
        <p:txBody>
          <a:bodyPr/>
          <a:lstStyle/>
          <a:p>
            <a:r>
              <a:rPr lang="en-GB" sz="2400" dirty="0"/>
              <a:t>The percentage of clinical negligence claims reported in 2022</a:t>
            </a:r>
            <a:r>
              <a:rPr lang="en-GB" sz="2400" dirty="0">
                <a:solidFill>
                  <a:srgbClr val="00A499"/>
                </a:solidFill>
              </a:rPr>
              <a:t>/</a:t>
            </a:r>
            <a:r>
              <a:rPr lang="en-GB" sz="2400" dirty="0"/>
              <a:t>23 by specialty, with a breakdown by volume and by value</a:t>
            </a:r>
            <a:br>
              <a:rPr lang="en-GB" sz="2400" dirty="0"/>
            </a:br>
            <a:br>
              <a:rPr lang="en-GB" sz="2400" dirty="0"/>
            </a:br>
            <a:r>
              <a:rPr lang="en-GB" sz="2400" dirty="0"/>
              <a:t>Total number of claim by number               Total number of claims by value</a:t>
            </a:r>
          </a:p>
        </p:txBody>
      </p:sp>
      <p:pic>
        <p:nvPicPr>
          <p:cNvPr id="8" name="Picture 7">
            <a:extLst>
              <a:ext uri="{FF2B5EF4-FFF2-40B4-BE49-F238E27FC236}">
                <a16:creationId xmlns:a16="http://schemas.microsoft.com/office/drawing/2014/main" id="{C2CD818C-7DDB-20CA-C728-99C04611476F}"/>
              </a:ext>
            </a:extLst>
          </p:cNvPr>
          <p:cNvPicPr>
            <a:picLocks noChangeAspect="1"/>
          </p:cNvPicPr>
          <p:nvPr/>
        </p:nvPicPr>
        <p:blipFill rotWithShape="1">
          <a:blip r:embed="rId3"/>
          <a:srcRect l="9202" t="4715" b="51001"/>
          <a:stretch/>
        </p:blipFill>
        <p:spPr>
          <a:xfrm>
            <a:off x="335360" y="2294530"/>
            <a:ext cx="5684117" cy="3037025"/>
          </a:xfrm>
          <a:prstGeom prst="rect">
            <a:avLst/>
          </a:prstGeom>
        </p:spPr>
      </p:pic>
    </p:spTree>
    <p:extLst>
      <p:ext uri="{BB962C8B-B14F-4D97-AF65-F5344CB8AC3E}">
        <p14:creationId xmlns:p14="http://schemas.microsoft.com/office/powerpoint/2010/main" val="117640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455" y="810759"/>
            <a:ext cx="9230816" cy="675863"/>
          </a:xfrm>
        </p:spPr>
        <p:txBody>
          <a:bodyPr/>
          <a:lstStyle/>
          <a:p>
            <a:r>
              <a:rPr lang="en-GB" dirty="0">
                <a:sym typeface="Helvetica Light"/>
              </a:rPr>
              <a:t>Why do people claim? </a:t>
            </a:r>
            <a:br>
              <a:rPr lang="en-GB" b="1" dirty="0">
                <a:sym typeface="Helvetica Light"/>
              </a:rPr>
            </a:br>
            <a:endParaRPr lang="en-GB" dirty="0"/>
          </a:p>
        </p:txBody>
      </p:sp>
      <p:sp>
        <p:nvSpPr>
          <p:cNvPr id="3" name="Content Placeholder 2"/>
          <p:cNvSpPr>
            <a:spLocks noGrp="1"/>
          </p:cNvSpPr>
          <p:nvPr>
            <p:ph idx="4294967295"/>
          </p:nvPr>
        </p:nvSpPr>
        <p:spPr>
          <a:xfrm>
            <a:off x="408455" y="1412777"/>
            <a:ext cx="8352928" cy="4992555"/>
          </a:xfrm>
          <a:prstGeom prst="rect">
            <a:avLst/>
          </a:prstGeom>
        </p:spPr>
        <p:txBody>
          <a:bodyPr>
            <a:noAutofit/>
          </a:bodyPr>
          <a:lstStyle/>
          <a:p>
            <a:pPr marL="0" indent="0">
              <a:buNone/>
            </a:pPr>
            <a:r>
              <a:rPr lang="en-GB" sz="2400" dirty="0">
                <a:latin typeface="Arial"/>
                <a:ea typeface="Arial"/>
                <a:cs typeface="Arial"/>
                <a:sym typeface="Helvetica Light"/>
              </a:rPr>
              <a:t>NHS Resolution’s research into behavioural insights August 2018</a:t>
            </a:r>
          </a:p>
          <a:p>
            <a:pPr marL="0" indent="0">
              <a:buNone/>
            </a:pPr>
            <a:r>
              <a:rPr lang="en-GB" sz="2400" dirty="0">
                <a:latin typeface="Arial"/>
                <a:ea typeface="Arial"/>
                <a:cs typeface="Arial"/>
                <a:sym typeface="Helvetica Light"/>
              </a:rPr>
              <a:t>10,000 former claimants approached. 728 responded and in-depth interviews undertaken with a sample</a:t>
            </a:r>
            <a:r>
              <a:rPr lang="en-GB" sz="2400" dirty="0">
                <a:solidFill>
                  <a:srgbClr val="425563"/>
                </a:solidFill>
                <a:latin typeface="Arial"/>
                <a:ea typeface="Arial"/>
                <a:cs typeface="Arial"/>
                <a:sym typeface="Helvetica Light"/>
              </a:rPr>
              <a:t> </a:t>
            </a:r>
            <a:endParaRPr lang="en-GB" sz="2400" dirty="0">
              <a:solidFill>
                <a:srgbClr val="00467F"/>
              </a:solidFill>
              <a:latin typeface="Arial"/>
              <a:ea typeface="Arial"/>
              <a:cs typeface="Arial"/>
              <a:sym typeface="Helvetica Light"/>
            </a:endParaRPr>
          </a:p>
          <a:p>
            <a:pPr marL="0" indent="0">
              <a:spcBef>
                <a:spcPts val="1600"/>
              </a:spcBef>
              <a:spcAft>
                <a:spcPts val="800"/>
              </a:spcAft>
              <a:buNone/>
            </a:pPr>
            <a:r>
              <a:rPr lang="en-GB" sz="2400" b="1" dirty="0">
                <a:solidFill>
                  <a:srgbClr val="003087"/>
                </a:solidFill>
                <a:sym typeface="Helvetica Light"/>
              </a:rPr>
              <a:t>Key conclusions:</a:t>
            </a:r>
          </a:p>
          <a:p>
            <a:pPr marL="342882" indent="-342882">
              <a:buClr>
                <a:srgbClr val="003087"/>
              </a:buClr>
            </a:pPr>
            <a:r>
              <a:rPr lang="en-GB" sz="2400" dirty="0">
                <a:solidFill>
                  <a:srgbClr val="000000"/>
                </a:solidFill>
                <a:latin typeface="Arial"/>
                <a:ea typeface="Arial"/>
                <a:cs typeface="Arial"/>
                <a:sym typeface="Helvetica Light"/>
              </a:rPr>
              <a:t>NHS staff reactions generally considered inadequate</a:t>
            </a:r>
          </a:p>
          <a:p>
            <a:pPr marL="342882" indent="-342882">
              <a:buClr>
                <a:srgbClr val="003087"/>
              </a:buClr>
            </a:pPr>
            <a:r>
              <a:rPr lang="en-GB" sz="2400" dirty="0">
                <a:solidFill>
                  <a:srgbClr val="000000"/>
                </a:solidFill>
                <a:latin typeface="Arial"/>
                <a:ea typeface="Arial"/>
                <a:cs typeface="Arial"/>
                <a:sym typeface="Helvetica Light"/>
              </a:rPr>
              <a:t>Majority not satisfied with the NHS complaints handling process</a:t>
            </a:r>
          </a:p>
          <a:p>
            <a:pPr marL="342882" indent="-342882">
              <a:buClr>
                <a:srgbClr val="003087"/>
              </a:buClr>
            </a:pPr>
            <a:r>
              <a:rPr lang="en-GB" sz="2400" dirty="0">
                <a:solidFill>
                  <a:srgbClr val="000000"/>
                </a:solidFill>
                <a:latin typeface="Arial"/>
                <a:ea typeface="Arial"/>
                <a:cs typeface="Arial"/>
                <a:sym typeface="Helvetica Light"/>
              </a:rPr>
              <a:t>Suggestion from NHS staff major motivation to claim </a:t>
            </a:r>
            <a:endParaRPr lang="en-GB" sz="2400" dirty="0">
              <a:solidFill>
                <a:srgbClr val="0000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2332" y="2276872"/>
            <a:ext cx="2639725" cy="3744416"/>
          </a:xfrm>
          <a:prstGeom prst="rect">
            <a:avLst/>
          </a:prstGeom>
          <a:ln>
            <a:solidFill>
              <a:schemeClr val="tx1"/>
            </a:solidFill>
          </a:ln>
          <a:effectLst/>
        </p:spPr>
      </p:pic>
    </p:spTree>
    <p:extLst>
      <p:ext uri="{BB962C8B-B14F-4D97-AF65-F5344CB8AC3E}">
        <p14:creationId xmlns:p14="http://schemas.microsoft.com/office/powerpoint/2010/main" val="1480720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4270" dirty="0"/>
              <a:t>What do people expect?</a:t>
            </a:r>
          </a:p>
        </p:txBody>
      </p:sp>
      <p:sp>
        <p:nvSpPr>
          <p:cNvPr id="3" name="Content Placeholder 2"/>
          <p:cNvSpPr>
            <a:spLocks noGrp="1"/>
          </p:cNvSpPr>
          <p:nvPr>
            <p:ph sz="half" idx="1"/>
          </p:nvPr>
        </p:nvSpPr>
        <p:spPr>
          <a:xfrm>
            <a:off x="620580" y="1578087"/>
            <a:ext cx="5563029" cy="4525963"/>
          </a:xfrm>
        </p:spPr>
        <p:txBody>
          <a:bodyPr>
            <a:normAutofit/>
          </a:bodyPr>
          <a:lstStyle/>
          <a:p>
            <a:pPr marL="0" indent="0">
              <a:spcAft>
                <a:spcPts val="600"/>
              </a:spcAft>
              <a:buNone/>
            </a:pPr>
            <a:r>
              <a:rPr lang="en-GB" sz="2400" dirty="0"/>
              <a:t>What do patients and families want?</a:t>
            </a:r>
          </a:p>
          <a:p>
            <a:pPr lvl="1">
              <a:spcBef>
                <a:spcPts val="600"/>
              </a:spcBef>
              <a:spcAft>
                <a:spcPts val="600"/>
              </a:spcAft>
            </a:pPr>
            <a:r>
              <a:rPr lang="en-GB" sz="2000" dirty="0"/>
              <a:t>An apology</a:t>
            </a:r>
          </a:p>
          <a:p>
            <a:pPr lvl="1">
              <a:spcBef>
                <a:spcPts val="600"/>
              </a:spcBef>
              <a:spcAft>
                <a:spcPts val="600"/>
              </a:spcAft>
            </a:pPr>
            <a:r>
              <a:rPr lang="en-GB" sz="2000" dirty="0"/>
              <a:t>To prevent it happening to someone else</a:t>
            </a:r>
          </a:p>
          <a:p>
            <a:pPr lvl="1">
              <a:spcBef>
                <a:spcPts val="600"/>
              </a:spcBef>
              <a:spcAft>
                <a:spcPts val="600"/>
              </a:spcAft>
            </a:pPr>
            <a:r>
              <a:rPr lang="en-GB" sz="2000" dirty="0"/>
              <a:t>To understand what went wrong</a:t>
            </a:r>
          </a:p>
          <a:p>
            <a:pPr lvl="1">
              <a:spcBef>
                <a:spcPts val="600"/>
              </a:spcBef>
              <a:spcAft>
                <a:spcPts val="600"/>
              </a:spcAft>
            </a:pPr>
            <a:r>
              <a:rPr lang="en-GB" sz="2000" dirty="0"/>
              <a:t>To have answers and be heard</a:t>
            </a:r>
          </a:p>
          <a:p>
            <a:pPr lvl="1">
              <a:spcBef>
                <a:spcPts val="600"/>
              </a:spcBef>
              <a:spcAft>
                <a:spcPts val="600"/>
              </a:spcAft>
            </a:pPr>
            <a:r>
              <a:rPr lang="en-GB" sz="2000" dirty="0"/>
              <a:t>Compassion, understanding and support</a:t>
            </a:r>
          </a:p>
          <a:p>
            <a:pPr lvl="1">
              <a:spcBef>
                <a:spcPts val="600"/>
              </a:spcBef>
              <a:spcAft>
                <a:spcPts val="600"/>
              </a:spcAft>
            </a:pPr>
            <a:r>
              <a:rPr lang="en-GB" sz="2000" dirty="0"/>
              <a:t>Signposting to support where appropriate</a:t>
            </a:r>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a:p>
            <a:pPr>
              <a:buClr>
                <a:srgbClr val="0072C6"/>
              </a:buClr>
            </a:pPr>
            <a:endParaRPr lang="en-GB" sz="2667" dirty="0"/>
          </a:p>
        </p:txBody>
      </p:sp>
      <p:sp>
        <p:nvSpPr>
          <p:cNvPr id="4" name="Content Placeholder 3"/>
          <p:cNvSpPr>
            <a:spLocks noGrp="1"/>
          </p:cNvSpPr>
          <p:nvPr>
            <p:ph sz="half" idx="2"/>
          </p:nvPr>
        </p:nvSpPr>
        <p:spPr>
          <a:xfrm>
            <a:off x="6238791" y="1600201"/>
            <a:ext cx="5563029" cy="4525963"/>
          </a:xfrm>
        </p:spPr>
        <p:txBody>
          <a:bodyPr>
            <a:normAutofit/>
          </a:bodyPr>
          <a:lstStyle/>
          <a:p>
            <a:pPr marL="0" indent="0">
              <a:buNone/>
            </a:pPr>
            <a:r>
              <a:rPr lang="en-GB" sz="2400" dirty="0"/>
              <a:t>What do staff want?</a:t>
            </a:r>
          </a:p>
          <a:p>
            <a:pPr lvl="1">
              <a:spcBef>
                <a:spcPts val="600"/>
              </a:spcBef>
              <a:spcAft>
                <a:spcPts val="600"/>
              </a:spcAft>
            </a:pPr>
            <a:r>
              <a:rPr lang="en-GB" sz="2000" dirty="0"/>
              <a:t>Help to say sorry</a:t>
            </a:r>
          </a:p>
          <a:p>
            <a:pPr lvl="1">
              <a:spcBef>
                <a:spcPts val="600"/>
              </a:spcBef>
              <a:spcAft>
                <a:spcPts val="600"/>
              </a:spcAft>
            </a:pPr>
            <a:r>
              <a:rPr lang="en-GB" sz="2000" dirty="0"/>
              <a:t>To prevent it happening to someone else</a:t>
            </a:r>
          </a:p>
          <a:p>
            <a:pPr lvl="1">
              <a:spcBef>
                <a:spcPts val="600"/>
              </a:spcBef>
              <a:spcAft>
                <a:spcPts val="600"/>
              </a:spcAft>
            </a:pPr>
            <a:r>
              <a:rPr lang="en-GB" sz="2000" dirty="0"/>
              <a:t>To understand what went wrong</a:t>
            </a:r>
          </a:p>
          <a:p>
            <a:pPr lvl="1">
              <a:spcBef>
                <a:spcPts val="600"/>
              </a:spcBef>
              <a:spcAft>
                <a:spcPts val="600"/>
              </a:spcAft>
            </a:pPr>
            <a:r>
              <a:rPr lang="en-GB" sz="2000" dirty="0"/>
              <a:t>To have answers and be heard</a:t>
            </a:r>
          </a:p>
          <a:p>
            <a:pPr lvl="1">
              <a:spcBef>
                <a:spcPts val="600"/>
              </a:spcBef>
              <a:spcAft>
                <a:spcPts val="600"/>
              </a:spcAft>
            </a:pPr>
            <a:r>
              <a:rPr lang="en-GB" sz="2000" dirty="0"/>
              <a:t>Compassion, understanding and support</a:t>
            </a:r>
          </a:p>
          <a:p>
            <a:pPr lvl="1">
              <a:spcBef>
                <a:spcPts val="600"/>
              </a:spcBef>
              <a:spcAft>
                <a:spcPts val="600"/>
              </a:spcAft>
            </a:pPr>
            <a:r>
              <a:rPr lang="en-GB" sz="2000" dirty="0"/>
              <a:t>Signposting to support where appropriate</a:t>
            </a:r>
          </a:p>
          <a:p>
            <a:pPr lvl="1"/>
            <a:endParaRPr lang="en-GB" dirty="0"/>
          </a:p>
        </p:txBody>
      </p:sp>
    </p:spTree>
    <p:extLst>
      <p:ext uri="{BB962C8B-B14F-4D97-AF65-F5344CB8AC3E}">
        <p14:creationId xmlns:p14="http://schemas.microsoft.com/office/powerpoint/2010/main" val="92211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190546" y="2599533"/>
            <a:ext cx="2400267" cy="3421755"/>
          </a:xfrm>
          <a:prstGeom prst="rect">
            <a:avLst/>
          </a:prstGeom>
          <a:ln>
            <a:solidFill>
              <a:schemeClr val="tx1"/>
            </a:solidFill>
          </a:ln>
        </p:spPr>
      </p:pic>
      <p:sp>
        <p:nvSpPr>
          <p:cNvPr id="2" name="Title 1"/>
          <p:cNvSpPr>
            <a:spLocks noGrp="1"/>
          </p:cNvSpPr>
          <p:nvPr>
            <p:ph type="title"/>
          </p:nvPr>
        </p:nvSpPr>
        <p:spPr/>
        <p:txBody>
          <a:bodyPr/>
          <a:lstStyle/>
          <a:p>
            <a:r>
              <a:rPr lang="en-GB" dirty="0"/>
              <a:t>Saying sorry</a:t>
            </a:r>
          </a:p>
        </p:txBody>
      </p:sp>
      <p:sp>
        <p:nvSpPr>
          <p:cNvPr id="3" name="Content Placeholder 2"/>
          <p:cNvSpPr>
            <a:spLocks noGrp="1"/>
          </p:cNvSpPr>
          <p:nvPr>
            <p:ph idx="1"/>
          </p:nvPr>
        </p:nvSpPr>
        <p:spPr>
          <a:xfrm>
            <a:off x="408455" y="1412776"/>
            <a:ext cx="10968131" cy="4608512"/>
          </a:xfrm>
        </p:spPr>
        <p:txBody>
          <a:bodyPr>
            <a:noAutofit/>
          </a:bodyPr>
          <a:lstStyle/>
          <a:p>
            <a:r>
              <a:rPr lang="en-GB" sz="2667" dirty="0"/>
              <a:t>Saying sorry meaningfully when things go wrong is vital for everyone involved in an incident, including the patient, their family, carers, and the staff that care for them. </a:t>
            </a:r>
          </a:p>
        </p:txBody>
      </p:sp>
      <p:sp>
        <p:nvSpPr>
          <p:cNvPr id="5" name="Content Placeholder 2"/>
          <p:cNvSpPr txBox="1">
            <a:spLocks/>
          </p:cNvSpPr>
          <p:nvPr/>
        </p:nvSpPr>
        <p:spPr>
          <a:xfrm>
            <a:off x="408455" y="2888204"/>
            <a:ext cx="8663875" cy="422906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Clr>
                <a:srgbClr val="003087"/>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3087"/>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3087"/>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3087"/>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3087"/>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189" marR="0" lvl="0" indent="-457189" algn="l" defTabSz="1219170" rtl="0" eaLnBrk="1" fontAlgn="auto" latinLnBrk="0" hangingPunct="1">
              <a:lnSpc>
                <a:spcPct val="100000"/>
              </a:lnSpc>
              <a:spcBef>
                <a:spcPct val="20000"/>
              </a:spcBef>
              <a:spcAft>
                <a:spcPts val="0"/>
              </a:spcAft>
              <a:buClr>
                <a:srgbClr val="003087"/>
              </a:buClr>
              <a:buSzTx/>
              <a:buFont typeface="Arial" panose="020B0604020202020204" pitchFamily="34" charset="0"/>
              <a:buChar char="•"/>
              <a:tabLst/>
              <a:defRPr/>
            </a:pP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Saying sorry is: </a:t>
            </a:r>
          </a:p>
          <a:p>
            <a:pPr marL="990575" marR="0" lvl="1" indent="-380990" algn="l" defTabSz="1219170" rtl="0" eaLnBrk="1" fontAlgn="auto" latinLnBrk="0" hangingPunct="1">
              <a:lnSpc>
                <a:spcPct val="100000"/>
              </a:lnSpc>
              <a:spcBef>
                <a:spcPct val="20000"/>
              </a:spcBef>
              <a:spcAft>
                <a:spcPts val="0"/>
              </a:spcAft>
              <a:buClr>
                <a:srgbClr val="003087"/>
              </a:buClr>
              <a:buSzTx/>
              <a:buFont typeface="Arial" panose="020B0604020202020204" pitchFamily="34" charset="0"/>
              <a:buChar char="–"/>
              <a:tabLst/>
              <a:defRPr/>
            </a:pPr>
            <a:r>
              <a:rPr kumimoji="0" lang="en-GB" sz="26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always the right thing to do </a:t>
            </a:r>
          </a:p>
          <a:p>
            <a:pPr marL="990575" marR="0" lvl="1" indent="-380990" algn="l" defTabSz="1219170" rtl="0" eaLnBrk="1" fontAlgn="auto" latinLnBrk="0" hangingPunct="1">
              <a:lnSpc>
                <a:spcPct val="100000"/>
              </a:lnSpc>
              <a:spcBef>
                <a:spcPct val="20000"/>
              </a:spcBef>
              <a:spcAft>
                <a:spcPts val="0"/>
              </a:spcAft>
              <a:buClr>
                <a:srgbClr val="003087"/>
              </a:buClr>
              <a:buSzTx/>
              <a:buFont typeface="Arial" panose="020B0604020202020204" pitchFamily="34" charset="0"/>
              <a:buChar char="–"/>
              <a:tabLst/>
              <a:defRPr/>
            </a:pPr>
            <a:r>
              <a:rPr kumimoji="0" lang="en-GB" sz="26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an admission of liability</a:t>
            </a:r>
            <a:endPar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90575" marR="0" lvl="1" indent="-380990" algn="l" defTabSz="1219170" rtl="0" eaLnBrk="1" fontAlgn="auto" latinLnBrk="0" hangingPunct="1">
              <a:lnSpc>
                <a:spcPct val="100000"/>
              </a:lnSpc>
              <a:spcBef>
                <a:spcPct val="20000"/>
              </a:spcBef>
              <a:spcAft>
                <a:spcPts val="0"/>
              </a:spcAft>
              <a:buClr>
                <a:srgbClr val="003087"/>
              </a:buClr>
              <a:buSzTx/>
              <a:buFont typeface="Arial" panose="020B0604020202020204" pitchFamily="34" charset="0"/>
              <a:buChar char="–"/>
              <a:tabLst/>
              <a:defRPr/>
            </a:pP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 acknowledgement that something could have gone better</a:t>
            </a:r>
          </a:p>
          <a:p>
            <a:pPr marL="990575" marR="0" lvl="1" indent="-380990" algn="l" defTabSz="1219170" rtl="0" eaLnBrk="1" fontAlgn="auto" latinLnBrk="0" hangingPunct="1">
              <a:lnSpc>
                <a:spcPct val="100000"/>
              </a:lnSpc>
              <a:spcBef>
                <a:spcPct val="20000"/>
              </a:spcBef>
              <a:spcAft>
                <a:spcPts val="0"/>
              </a:spcAft>
              <a:buClr>
                <a:srgbClr val="003087"/>
              </a:buClr>
              <a:buSzTx/>
              <a:buFont typeface="Arial" panose="020B0604020202020204" pitchFamily="34" charset="0"/>
              <a:buChar char="–"/>
              <a:tabLst/>
              <a:defRPr/>
            </a:pP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first step to learning from what happened and preventing it recurring</a:t>
            </a:r>
          </a:p>
        </p:txBody>
      </p:sp>
    </p:spTree>
    <p:extLst>
      <p:ext uri="{BB962C8B-B14F-4D97-AF65-F5344CB8AC3E}">
        <p14:creationId xmlns:p14="http://schemas.microsoft.com/office/powerpoint/2010/main" val="149613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883" t="2030"/>
          <a:stretch/>
        </p:blipFill>
        <p:spPr>
          <a:xfrm>
            <a:off x="1199456" y="1412776"/>
            <a:ext cx="9505056" cy="4538648"/>
          </a:xfrm>
          <a:prstGeom prst="rect">
            <a:avLst/>
          </a:prstGeom>
        </p:spPr>
      </p:pic>
      <p:sp>
        <p:nvSpPr>
          <p:cNvPr id="5" name="Title 4"/>
          <p:cNvSpPr>
            <a:spLocks noGrp="1"/>
          </p:cNvSpPr>
          <p:nvPr>
            <p:ph type="title"/>
          </p:nvPr>
        </p:nvSpPr>
        <p:spPr/>
        <p:txBody>
          <a:bodyPr/>
          <a:lstStyle/>
          <a:p>
            <a:r>
              <a:rPr lang="en-GB" dirty="0"/>
              <a:t>Saying Sorry</a:t>
            </a:r>
          </a:p>
        </p:txBody>
      </p:sp>
    </p:spTree>
    <p:extLst>
      <p:ext uri="{BB962C8B-B14F-4D97-AF65-F5344CB8AC3E}">
        <p14:creationId xmlns:p14="http://schemas.microsoft.com/office/powerpoint/2010/main" val="135341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Duty of Candour</a:t>
            </a:r>
          </a:p>
        </p:txBody>
      </p:sp>
      <p:sp>
        <p:nvSpPr>
          <p:cNvPr id="9" name="TextBox 8"/>
          <p:cNvSpPr txBox="1"/>
          <p:nvPr/>
        </p:nvSpPr>
        <p:spPr>
          <a:xfrm>
            <a:off x="4175787" y="5658701"/>
            <a:ext cx="5760640" cy="4205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3" b="0" i="0" u="none" strike="noStrike" kern="1200" cap="none" spc="0" normalizeH="0" baseline="0" noProof="0" dirty="0">
                <a:ln>
                  <a:noFill/>
                </a:ln>
                <a:solidFill>
                  <a:srgbClr val="231F20"/>
                </a:solidFill>
                <a:effectLst/>
                <a:uLnTx/>
                <a:uFillTx/>
                <a:latin typeface="Calibri"/>
                <a:ea typeface="+mn-ea"/>
                <a:cs typeface="+mn-cs"/>
                <a:hlinkClick r:id="rId3"/>
              </a:rPr>
              <a:t>Duty of candour animation</a:t>
            </a:r>
            <a:endParaRPr kumimoji="0" lang="en-GB" sz="2133" b="0" i="0" u="none" strike="noStrike" kern="1200" cap="none" spc="0" normalizeH="0" baseline="0" noProof="0" dirty="0">
              <a:ln>
                <a:noFill/>
              </a:ln>
              <a:solidFill>
                <a:srgbClr val="231F20"/>
              </a:solidFill>
              <a:effectLst/>
              <a:uLnTx/>
              <a:uFillTx/>
              <a:latin typeface="Calibri"/>
              <a:ea typeface="+mn-ea"/>
              <a:cs typeface="+mn-cs"/>
            </a:endParaRPr>
          </a:p>
        </p:txBody>
      </p:sp>
      <p:pic>
        <p:nvPicPr>
          <p:cNvPr id="16" name="Content Placeholder 15"/>
          <p:cNvPicPr>
            <a:picLocks noGrp="1"/>
          </p:cNvPicPr>
          <p:nvPr>
            <p:ph sz="half" idx="1"/>
          </p:nvPr>
        </p:nvPicPr>
        <p:blipFill rotWithShape="1">
          <a:blip r:embed="rId4"/>
          <a:srcRect l="16785" t="39590" r="41669" b="14615"/>
          <a:stretch/>
        </p:blipFill>
        <p:spPr bwMode="auto">
          <a:xfrm>
            <a:off x="1967541" y="1316766"/>
            <a:ext cx="8064896" cy="42244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5223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33" y="306679"/>
            <a:ext cx="9912016" cy="768085"/>
          </a:xfrm>
        </p:spPr>
        <p:txBody>
          <a:bodyPr/>
          <a:lstStyle/>
          <a:p>
            <a:r>
              <a:rPr lang="en-GB" sz="3200" dirty="0"/>
              <a:t>Being fair: supporting a just and learning culture for staff and patients following incidents in the NHS</a:t>
            </a:r>
          </a:p>
        </p:txBody>
      </p:sp>
      <p:sp>
        <p:nvSpPr>
          <p:cNvPr id="3" name="Content Placeholder 2"/>
          <p:cNvSpPr>
            <a:spLocks noGrp="1"/>
          </p:cNvSpPr>
          <p:nvPr>
            <p:ph idx="1"/>
          </p:nvPr>
        </p:nvSpPr>
        <p:spPr>
          <a:xfrm>
            <a:off x="431371" y="1641315"/>
            <a:ext cx="8087811" cy="4525963"/>
          </a:xfrm>
        </p:spPr>
        <p:txBody>
          <a:bodyPr>
            <a:normAutofit/>
          </a:bodyPr>
          <a:lstStyle/>
          <a:p>
            <a:pPr marL="0" indent="0">
              <a:lnSpc>
                <a:spcPct val="120000"/>
              </a:lnSpc>
              <a:spcBef>
                <a:spcPts val="600"/>
              </a:spcBef>
              <a:spcAft>
                <a:spcPts val="600"/>
              </a:spcAft>
              <a:buNone/>
            </a:pPr>
            <a:r>
              <a:rPr lang="en-GB" sz="2400" i="1" dirty="0">
                <a:solidFill>
                  <a:srgbClr val="000000"/>
                </a:solidFill>
              </a:rPr>
              <a:t>A just and learning culture is the balance of fairness, justice, learning – and taking </a:t>
            </a:r>
            <a:r>
              <a:rPr lang="en-GB" sz="2400" i="1" dirty="0">
                <a:solidFill>
                  <a:srgbClr val="231F20"/>
                </a:solidFill>
              </a:rPr>
              <a:t>responsibility</a:t>
            </a:r>
            <a:r>
              <a:rPr lang="en-GB" sz="2400" i="1" dirty="0">
                <a:solidFill>
                  <a:srgbClr val="000000"/>
                </a:solidFill>
              </a:rPr>
              <a:t> for actions. It is not about seeking to blame the individuals involved </a:t>
            </a:r>
            <a:r>
              <a:rPr lang="en-GB" sz="2400" i="1" dirty="0">
                <a:solidFill>
                  <a:srgbClr val="231F20"/>
                </a:solidFill>
              </a:rPr>
              <a:t>when</a:t>
            </a:r>
            <a:r>
              <a:rPr lang="en-GB" sz="2400" i="1" dirty="0">
                <a:solidFill>
                  <a:srgbClr val="000000"/>
                </a:solidFill>
              </a:rPr>
              <a:t> care in the NHS goes wrong. It is also not about an absence of responsibility and accountability.</a:t>
            </a:r>
          </a:p>
        </p:txBody>
      </p:sp>
      <p:sp>
        <p:nvSpPr>
          <p:cNvPr id="5" name="TextBox 4"/>
          <p:cNvSpPr txBox="1"/>
          <p:nvPr/>
        </p:nvSpPr>
        <p:spPr>
          <a:xfrm>
            <a:off x="8400257" y="5668989"/>
            <a:ext cx="35721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Chaffer, D., Kline, R. and Woodward, 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9831" y="1796819"/>
            <a:ext cx="2643236" cy="3729900"/>
          </a:xfrm>
          <a:prstGeom prst="rect">
            <a:avLst/>
          </a:prstGeom>
          <a:ln>
            <a:solidFill>
              <a:schemeClr val="tx1"/>
            </a:solidFill>
          </a:ln>
        </p:spPr>
      </p:pic>
      <p:sp>
        <p:nvSpPr>
          <p:cNvPr id="7" name="TextBox 6"/>
          <p:cNvSpPr txBox="1"/>
          <p:nvPr/>
        </p:nvSpPr>
        <p:spPr>
          <a:xfrm>
            <a:off x="431371" y="4005065"/>
            <a:ext cx="7470716" cy="984885"/>
          </a:xfrm>
          <a:prstGeom prst="rect">
            <a:avLst/>
          </a:prstGeom>
          <a:noFill/>
        </p:spPr>
        <p:txBody>
          <a:bodyPr wrap="square" rtlCol="0">
            <a:spAutoFit/>
          </a:bodyPr>
          <a:lstStyle/>
          <a:p>
            <a:pPr marL="285744" marR="0" lvl="0" indent="-285744" algn="l" defTabSz="914400" rtl="0" eaLnBrk="1" fontAlgn="auto" latinLnBrk="0" hangingPunct="1">
              <a:lnSpc>
                <a:spcPct val="100000"/>
              </a:lnSpc>
              <a:spcBef>
                <a:spcPts val="600"/>
              </a:spcBef>
              <a:spcAft>
                <a:spcPts val="600"/>
              </a:spcAft>
              <a:buClr>
                <a:srgbClr val="003087"/>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All actions should be understood</a:t>
            </a:r>
          </a:p>
          <a:p>
            <a:pPr marL="285744" marR="0" lvl="0" indent="-285744" algn="l" defTabSz="914400" rtl="0" eaLnBrk="1" fontAlgn="auto" latinLnBrk="0" hangingPunct="1">
              <a:lnSpc>
                <a:spcPct val="100000"/>
              </a:lnSpc>
              <a:spcBef>
                <a:spcPts val="600"/>
              </a:spcBef>
              <a:spcAft>
                <a:spcPts val="600"/>
              </a:spcAft>
              <a:buClr>
                <a:srgbClr val="003087"/>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Staff should be supported to learn from their actions </a:t>
            </a:r>
          </a:p>
        </p:txBody>
      </p:sp>
    </p:spTree>
    <p:extLst>
      <p:ext uri="{BB962C8B-B14F-4D97-AF65-F5344CB8AC3E}">
        <p14:creationId xmlns:p14="http://schemas.microsoft.com/office/powerpoint/2010/main" val="58258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7BDA5-2079-5051-4F54-7B17CFE736C9}"/>
              </a:ext>
            </a:extLst>
          </p:cNvPr>
          <p:cNvSpPr>
            <a:spLocks noGrp="1"/>
          </p:cNvSpPr>
          <p:nvPr>
            <p:ph type="title"/>
          </p:nvPr>
        </p:nvSpPr>
        <p:spPr/>
        <p:txBody>
          <a:bodyPr/>
          <a:lstStyle/>
          <a:p>
            <a:r>
              <a:rPr lang="en-GB" dirty="0"/>
              <a:t>Agenda</a:t>
            </a:r>
          </a:p>
        </p:txBody>
      </p:sp>
      <p:graphicFrame>
        <p:nvGraphicFramePr>
          <p:cNvPr id="6" name="Table 5">
            <a:extLst>
              <a:ext uri="{FF2B5EF4-FFF2-40B4-BE49-F238E27FC236}">
                <a16:creationId xmlns:a16="http://schemas.microsoft.com/office/drawing/2014/main" id="{7F933B38-5584-082C-C031-AC745965DB57}"/>
              </a:ext>
            </a:extLst>
          </p:cNvPr>
          <p:cNvGraphicFramePr>
            <a:graphicFrameLocks noGrp="1"/>
          </p:cNvGraphicFramePr>
          <p:nvPr>
            <p:extLst>
              <p:ext uri="{D42A27DB-BD31-4B8C-83A1-F6EECF244321}">
                <p14:modId xmlns:p14="http://schemas.microsoft.com/office/powerpoint/2010/main" val="1837882898"/>
              </p:ext>
            </p:extLst>
          </p:nvPr>
        </p:nvGraphicFramePr>
        <p:xfrm>
          <a:off x="408455" y="1228429"/>
          <a:ext cx="11346665" cy="4978400"/>
        </p:xfrm>
        <a:graphic>
          <a:graphicData uri="http://schemas.openxmlformats.org/drawingml/2006/table">
            <a:tbl>
              <a:tblPr firstRow="1" firstCol="1" bandRow="1">
                <a:tableStyleId>{5C22544A-7EE6-4342-B048-85BDC9FD1C3A}</a:tableStyleId>
              </a:tblPr>
              <a:tblGrid>
                <a:gridCol w="1424552">
                  <a:extLst>
                    <a:ext uri="{9D8B030D-6E8A-4147-A177-3AD203B41FA5}">
                      <a16:colId xmlns:a16="http://schemas.microsoft.com/office/drawing/2014/main" val="267927366"/>
                    </a:ext>
                  </a:extLst>
                </a:gridCol>
                <a:gridCol w="4933756">
                  <a:extLst>
                    <a:ext uri="{9D8B030D-6E8A-4147-A177-3AD203B41FA5}">
                      <a16:colId xmlns:a16="http://schemas.microsoft.com/office/drawing/2014/main" val="175558270"/>
                    </a:ext>
                  </a:extLst>
                </a:gridCol>
                <a:gridCol w="4988357">
                  <a:extLst>
                    <a:ext uri="{9D8B030D-6E8A-4147-A177-3AD203B41FA5}">
                      <a16:colId xmlns:a16="http://schemas.microsoft.com/office/drawing/2014/main" val="1900775886"/>
                    </a:ext>
                  </a:extLst>
                </a:gridCol>
              </a:tblGrid>
              <a:tr h="333730">
                <a:tc>
                  <a:txBody>
                    <a:bodyPr/>
                    <a:lstStyle/>
                    <a:p>
                      <a:pPr algn="ctr">
                        <a:spcBef>
                          <a:spcPts val="300"/>
                        </a:spcBef>
                        <a:spcAft>
                          <a:spcPts val="300"/>
                        </a:spcAft>
                      </a:pPr>
                      <a:r>
                        <a:rPr lang="en-US" sz="1800">
                          <a:effectLst/>
                          <a:latin typeface="Arial" panose="020B0604020202020204" pitchFamily="34" charset="0"/>
                          <a:cs typeface="Arial" panose="020B0604020202020204" pitchFamily="34" charset="0"/>
                        </a:rPr>
                        <a:t>Time</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US" sz="1800">
                          <a:effectLst/>
                          <a:latin typeface="Arial" panose="020B0604020202020204" pitchFamily="34" charset="0"/>
                          <a:cs typeface="Arial" panose="020B0604020202020204" pitchFamily="34" charset="0"/>
                        </a:rPr>
                        <a:t>Item</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Speaker</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extLst>
                  <a:ext uri="{0D108BD9-81ED-4DB2-BD59-A6C34878D82A}">
                    <a16:rowId xmlns:a16="http://schemas.microsoft.com/office/drawing/2014/main" val="816722798"/>
                  </a:ext>
                </a:extLst>
              </a:tr>
              <a:tr h="1295341">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12:30pm</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Introduction to NHS Resolution and our service offer for the Independent Sector </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Bef>
                          <a:spcPts val="300"/>
                        </a:spcBef>
                        <a:spcAft>
                          <a:spcPts val="300"/>
                        </a:spcAft>
                      </a:pPr>
                      <a:r>
                        <a:rPr lang="en-GB" sz="1800" b="1" dirty="0">
                          <a:effectLst/>
                          <a:latin typeface="Arial" panose="020B0604020202020204" pitchFamily="34" charset="0"/>
                          <a:cs typeface="Arial" panose="020B0604020202020204" pitchFamily="34" charset="0"/>
                        </a:rPr>
                        <a:t>Denise Chaffer </a:t>
                      </a:r>
                    </a:p>
                    <a:p>
                      <a:pPr>
                        <a:spcBef>
                          <a:spcPts val="300"/>
                        </a:spcBef>
                        <a:spcAft>
                          <a:spcPts val="300"/>
                        </a:spcAft>
                      </a:pPr>
                      <a:r>
                        <a:rPr lang="en-US" sz="1800" dirty="0">
                          <a:effectLst/>
                          <a:latin typeface="Arial" panose="020B0604020202020204" pitchFamily="34" charset="0"/>
                          <a:cs typeface="Arial" panose="020B0604020202020204" pitchFamily="34" charset="0"/>
                        </a:rPr>
                        <a:t>Director of Safety and Learning </a:t>
                      </a:r>
                      <a:endParaRPr lang="en-GB" sz="1800" dirty="0">
                        <a:effectLst/>
                        <a:latin typeface="Arial" panose="020B0604020202020204" pitchFamily="34" charset="0"/>
                        <a:cs typeface="Arial" panose="020B0604020202020204" pitchFamily="34" charset="0"/>
                      </a:endParaRPr>
                    </a:p>
                    <a:p>
                      <a:pPr>
                        <a:spcBef>
                          <a:spcPts val="300"/>
                        </a:spcBef>
                        <a:spcAft>
                          <a:spcPts val="300"/>
                        </a:spcAft>
                      </a:pPr>
                      <a:r>
                        <a:rPr lang="en-GB" sz="1800" b="1" dirty="0">
                          <a:effectLst/>
                          <a:latin typeface="Arial" panose="020B0604020202020204" pitchFamily="34" charset="0"/>
                          <a:cs typeface="Arial" panose="020B0604020202020204" pitchFamily="34" charset="0"/>
                        </a:rPr>
                        <a:t>Sally Pearson</a:t>
                      </a:r>
                    </a:p>
                    <a:p>
                      <a:pPr>
                        <a:spcBef>
                          <a:spcPts val="300"/>
                        </a:spcBef>
                        <a:spcAft>
                          <a:spcPts val="300"/>
                        </a:spcAft>
                      </a:pPr>
                      <a:r>
                        <a:rPr lang="en-GB" sz="1800" dirty="0">
                          <a:effectLst/>
                          <a:latin typeface="Arial" panose="020B0604020202020204" pitchFamily="34" charset="0"/>
                          <a:cs typeface="Arial" panose="020B0604020202020204" pitchFamily="34" charset="0"/>
                        </a:rPr>
                        <a:t>Responsible Officer and HPAN lead</a:t>
                      </a: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2498292"/>
                  </a:ext>
                </a:extLst>
              </a:tr>
              <a:tr h="914400">
                <a:tc>
                  <a:txBody>
                    <a:bodyPr/>
                    <a:lstStyle/>
                    <a:p>
                      <a:pPr>
                        <a:spcBef>
                          <a:spcPts val="300"/>
                        </a:spcBef>
                        <a:spcAft>
                          <a:spcPts val="300"/>
                        </a:spcAft>
                      </a:pPr>
                      <a:r>
                        <a:rPr lang="en-GB" sz="1800" dirty="0">
                          <a:effectLst/>
                          <a:latin typeface="Arial" panose="020B0604020202020204" pitchFamily="34" charset="0"/>
                          <a:ea typeface="Calibri" panose="020F0502020204030204" pitchFamily="34" charset="0"/>
                          <a:cs typeface="Arial" panose="020B0604020202020204" pitchFamily="34" charset="0"/>
                        </a:rPr>
                        <a:t>12:40pm</a:t>
                      </a: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GB" sz="1800" dirty="0">
                          <a:effectLst/>
                          <a:latin typeface="Arial" panose="020B0604020202020204" pitchFamily="34" charset="0"/>
                          <a:ea typeface="Calibri" panose="020F0502020204030204" pitchFamily="34" charset="0"/>
                          <a:cs typeface="Arial" panose="020B0604020202020204" pitchFamily="34" charset="0"/>
                        </a:rPr>
                        <a:t>IHPN and NHS Resolution working together to support improvement in safety and reduce harm</a:t>
                      </a:r>
                    </a:p>
                    <a:p>
                      <a:pPr>
                        <a:spcBef>
                          <a:spcPts val="300"/>
                        </a:spcBef>
                        <a:spcAft>
                          <a:spcPts val="3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Bef>
                          <a:spcPts val="300"/>
                        </a:spcBef>
                        <a:spcAft>
                          <a:spcPts val="300"/>
                        </a:spcAft>
                      </a:pPr>
                      <a:r>
                        <a:rPr lang="en-US" sz="1800" b="1" dirty="0">
                          <a:effectLst/>
                          <a:latin typeface="Arial" panose="020B0604020202020204" pitchFamily="34" charset="0"/>
                          <a:cs typeface="Arial" panose="020B0604020202020204" pitchFamily="34" charset="0"/>
                        </a:rPr>
                        <a:t>Dawn Hodgkins </a:t>
                      </a:r>
                      <a:endParaRPr lang="en-GB" sz="1800" b="1" dirty="0">
                        <a:effectLst/>
                        <a:latin typeface="Arial" panose="020B0604020202020204" pitchFamily="34" charset="0"/>
                        <a:cs typeface="Arial" panose="020B0604020202020204" pitchFamily="34" charset="0"/>
                      </a:endParaRPr>
                    </a:p>
                    <a:p>
                      <a:pPr>
                        <a:spcBef>
                          <a:spcPts val="300"/>
                        </a:spcBef>
                        <a:spcAft>
                          <a:spcPts val="300"/>
                        </a:spcAft>
                      </a:pPr>
                      <a:r>
                        <a:rPr lang="en-GB" sz="1800" b="0" i="0" dirty="0">
                          <a:effectLst/>
                          <a:latin typeface="Arial" panose="020B0604020202020204" pitchFamily="34" charset="0"/>
                          <a:cs typeface="Arial" panose="020B0604020202020204" pitchFamily="34" charset="0"/>
                        </a:rPr>
                        <a:t>Director of Regulation at the Independent Healthcare Provider Network</a:t>
                      </a:r>
                      <a:endParaRPr lang="en-GB" sz="1800" b="0" i="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58794"/>
                  </a:ext>
                </a:extLst>
              </a:tr>
              <a:tr h="696586">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13:00pm</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Safety and Learning – Helping organisations to learn from harm</a:t>
                      </a:r>
                      <a:endParaRPr lang="en-GB" sz="1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Bef>
                          <a:spcPts val="300"/>
                        </a:spcBef>
                        <a:spcAft>
                          <a:spcPts val="300"/>
                        </a:spcAft>
                      </a:pPr>
                      <a:r>
                        <a:rPr lang="en-GB" sz="1800" b="1" dirty="0">
                          <a:effectLst/>
                          <a:latin typeface="Arial" panose="020B0604020202020204" pitchFamily="34" charset="0"/>
                          <a:cs typeface="Arial" panose="020B0604020202020204" pitchFamily="34" charset="0"/>
                        </a:rPr>
                        <a:t>Denise Chaffer </a:t>
                      </a:r>
                    </a:p>
                    <a:p>
                      <a:pPr>
                        <a:spcBef>
                          <a:spcPts val="300"/>
                        </a:spcBef>
                        <a:spcAft>
                          <a:spcPts val="300"/>
                        </a:spcAft>
                      </a:pPr>
                      <a:r>
                        <a:rPr lang="en-US" sz="1800" dirty="0">
                          <a:effectLst/>
                          <a:latin typeface="Arial" panose="020B0604020202020204" pitchFamily="34" charset="0"/>
                          <a:cs typeface="Arial" panose="020B0604020202020204" pitchFamily="34" charset="0"/>
                        </a:rPr>
                        <a:t>Director of Safety and Learning</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8302908"/>
                  </a:ext>
                </a:extLst>
              </a:tr>
              <a:tr h="629298">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13:20pm</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Practitioner Performance Advice – supporting you to respond to concerns about performance</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Bef>
                          <a:spcPts val="300"/>
                        </a:spcBef>
                        <a:spcAft>
                          <a:spcPts val="300"/>
                        </a:spcAft>
                      </a:pPr>
                      <a:r>
                        <a:rPr lang="en-US" sz="1800" b="1" dirty="0">
                          <a:effectLst/>
                          <a:latin typeface="Arial" panose="020B0604020202020204" pitchFamily="34" charset="0"/>
                          <a:cs typeface="Arial" panose="020B0604020202020204" pitchFamily="34" charset="0"/>
                        </a:rPr>
                        <a:t>Sally Pearson</a:t>
                      </a:r>
                      <a:endParaRPr lang="en-GB" sz="1800" b="1" dirty="0">
                        <a:effectLst/>
                        <a:latin typeface="Arial" panose="020B0604020202020204" pitchFamily="34" charset="0"/>
                        <a:cs typeface="Arial" panose="020B0604020202020204" pitchFamily="34" charset="0"/>
                      </a:endParaRPr>
                    </a:p>
                    <a:p>
                      <a:pPr>
                        <a:spcBef>
                          <a:spcPts val="300"/>
                        </a:spcBef>
                        <a:spcAft>
                          <a:spcPts val="300"/>
                        </a:spcAft>
                      </a:pPr>
                      <a:r>
                        <a:rPr lang="en-US" sz="1800" dirty="0">
                          <a:effectLst/>
                          <a:latin typeface="Arial" panose="020B0604020202020204" pitchFamily="34" charset="0"/>
                          <a:cs typeface="Arial" panose="020B0604020202020204" pitchFamily="34" charset="0"/>
                        </a:rPr>
                        <a:t>Responsible Officer and HPAN lead</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5281063"/>
                  </a:ext>
                </a:extLst>
              </a:tr>
              <a:tr h="409713">
                <a:tc>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13:40pm</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gridSpan="2">
                  <a:txBody>
                    <a:bodyPr/>
                    <a:lstStyle/>
                    <a:p>
                      <a:pPr>
                        <a:spcBef>
                          <a:spcPts val="300"/>
                        </a:spcBef>
                        <a:spcAft>
                          <a:spcPts val="300"/>
                        </a:spcAft>
                      </a:pPr>
                      <a:r>
                        <a:rPr lang="en-US" sz="1800" dirty="0">
                          <a:effectLst/>
                          <a:latin typeface="Arial" panose="020B0604020202020204" pitchFamily="34" charset="0"/>
                          <a:cs typeface="Arial" panose="020B0604020202020204" pitchFamily="34" charset="0"/>
                        </a:rPr>
                        <a:t>Q&amp;A and discussion</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3562523246"/>
                  </a:ext>
                </a:extLst>
              </a:tr>
              <a:tr h="409713">
                <a:tc>
                  <a:txBody>
                    <a:bodyPr/>
                    <a:lstStyle/>
                    <a:p>
                      <a:pPr>
                        <a:spcBef>
                          <a:spcPts val="300"/>
                        </a:spcBef>
                        <a:spcAft>
                          <a:spcPts val="300"/>
                        </a:spcAft>
                      </a:pPr>
                      <a:r>
                        <a:rPr lang="en-GB" sz="1800" dirty="0">
                          <a:effectLst/>
                          <a:latin typeface="Arial" panose="020B0604020202020204" pitchFamily="34" charset="0"/>
                          <a:ea typeface="Calibri" panose="020F0502020204030204" pitchFamily="34" charset="0"/>
                          <a:cs typeface="Arial" panose="020B0604020202020204" pitchFamily="34" charset="0"/>
                        </a:rPr>
                        <a:t>13:55pm</a:t>
                      </a: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87"/>
                    </a:solidFill>
                  </a:tcPr>
                </a:tc>
                <a:tc gridSpan="2">
                  <a:txBody>
                    <a:bodyPr/>
                    <a:lstStyle/>
                    <a:p>
                      <a:pPr>
                        <a:spcBef>
                          <a:spcPts val="300"/>
                        </a:spcBef>
                        <a:spcAft>
                          <a:spcPts val="300"/>
                        </a:spcAft>
                      </a:pPr>
                      <a:r>
                        <a:rPr lang="en-GB" sz="1800" dirty="0">
                          <a:effectLst/>
                          <a:latin typeface="Arial" panose="020B0604020202020204" pitchFamily="34" charset="0"/>
                          <a:ea typeface="Calibri" panose="020F0502020204030204" pitchFamily="34" charset="0"/>
                          <a:cs typeface="Arial" panose="020B0604020202020204" pitchFamily="34" charset="0"/>
                        </a:rPr>
                        <a:t>Closing remarks</a:t>
                      </a:r>
                    </a:p>
                  </a:txBody>
                  <a:tcPr marL="59077" marR="5907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906360395"/>
                  </a:ext>
                </a:extLst>
              </a:tr>
            </a:tbl>
          </a:graphicData>
        </a:graphic>
      </p:graphicFrame>
    </p:spTree>
    <p:extLst>
      <p:ext uri="{BB962C8B-B14F-4D97-AF65-F5344CB8AC3E}">
        <p14:creationId xmlns:p14="http://schemas.microsoft.com/office/powerpoint/2010/main" val="2969140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Three aims of </a:t>
            </a:r>
            <a:r>
              <a:rPr lang="en-GB" i="1" dirty="0"/>
              <a:t>Being Fair</a:t>
            </a:r>
          </a:p>
        </p:txBody>
      </p:sp>
      <p:sp>
        <p:nvSpPr>
          <p:cNvPr id="3" name="Content Placeholder 2"/>
          <p:cNvSpPr>
            <a:spLocks noGrp="1"/>
          </p:cNvSpPr>
          <p:nvPr>
            <p:ph sz="quarter" idx="12"/>
          </p:nvPr>
        </p:nvSpPr>
        <p:spPr>
          <a:xfrm>
            <a:off x="527381" y="1412776"/>
            <a:ext cx="10944000" cy="4320000"/>
          </a:xfrm>
        </p:spPr>
        <p:txBody>
          <a:bodyPr>
            <a:normAutofit fontScale="85000" lnSpcReduction="10000"/>
          </a:bodyPr>
          <a:lstStyle/>
          <a:p>
            <a:pPr marL="533373">
              <a:spcBef>
                <a:spcPts val="600"/>
              </a:spcBef>
              <a:spcAft>
                <a:spcPts val="600"/>
              </a:spcAft>
              <a:buClr>
                <a:srgbClr val="003087"/>
              </a:buClr>
              <a:buFont typeface="+mj-lt"/>
              <a:buAutoNum type="arabicPeriod"/>
            </a:pPr>
            <a:r>
              <a:rPr lang="en-GB" dirty="0"/>
              <a:t>To help the NHS prioritise learning about how to minimise the conditions and behaviours that can underpin or lead to things not going as planned rather than apportion individual blame</a:t>
            </a:r>
          </a:p>
          <a:p>
            <a:pPr marL="533373">
              <a:spcBef>
                <a:spcPts val="600"/>
              </a:spcBef>
              <a:spcAft>
                <a:spcPts val="600"/>
              </a:spcAft>
              <a:buClr>
                <a:srgbClr val="003087"/>
              </a:buClr>
              <a:buFont typeface="+mj-lt"/>
              <a:buAutoNum type="arabicPeriod"/>
            </a:pPr>
            <a:endParaRPr lang="en-GB" dirty="0"/>
          </a:p>
          <a:p>
            <a:pPr marL="533373">
              <a:spcBef>
                <a:spcPts val="600"/>
              </a:spcBef>
              <a:spcAft>
                <a:spcPts val="600"/>
              </a:spcAft>
              <a:buClr>
                <a:srgbClr val="003087"/>
              </a:buClr>
              <a:buFont typeface="+mj-lt"/>
              <a:buAutoNum type="arabicPeriod"/>
            </a:pPr>
            <a:r>
              <a:rPr lang="en-GB" dirty="0"/>
              <a:t>Help the NHS build a consistent approach for all staff, no matter what profession or background</a:t>
            </a:r>
          </a:p>
          <a:p>
            <a:pPr marL="533373">
              <a:spcBef>
                <a:spcPts val="600"/>
              </a:spcBef>
              <a:spcAft>
                <a:spcPts val="600"/>
              </a:spcAft>
              <a:buClr>
                <a:srgbClr val="003087"/>
              </a:buClr>
              <a:buFont typeface="+mj-lt"/>
              <a:buAutoNum type="arabicPeriod"/>
            </a:pPr>
            <a:endParaRPr lang="en-GB" dirty="0"/>
          </a:p>
          <a:p>
            <a:pPr marL="533373">
              <a:spcBef>
                <a:spcPts val="600"/>
              </a:spcBef>
              <a:spcAft>
                <a:spcPts val="600"/>
              </a:spcAft>
              <a:buClr>
                <a:srgbClr val="003087"/>
              </a:buClr>
              <a:buFont typeface="+mj-lt"/>
              <a:buAutoNum type="arabicPeriod"/>
            </a:pPr>
            <a:r>
              <a:rPr lang="en-GB" dirty="0"/>
              <a:t>Help the NHS to avoid, wherever possible, suspension, exclusion and disciplinary action unless there is wilful intent</a:t>
            </a:r>
          </a:p>
        </p:txBody>
      </p:sp>
    </p:spTree>
    <p:extLst>
      <p:ext uri="{BB962C8B-B14F-4D97-AF65-F5344CB8AC3E}">
        <p14:creationId xmlns:p14="http://schemas.microsoft.com/office/powerpoint/2010/main" val="984660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Scorecards</a:t>
            </a:r>
          </a:p>
        </p:txBody>
      </p:sp>
      <p:sp>
        <p:nvSpPr>
          <p:cNvPr id="3" name="Content Placeholder 2"/>
          <p:cNvSpPr>
            <a:spLocks noGrp="1"/>
          </p:cNvSpPr>
          <p:nvPr>
            <p:ph idx="1"/>
          </p:nvPr>
        </p:nvSpPr>
        <p:spPr/>
        <p:txBody>
          <a:bodyPr>
            <a:noAutofit/>
          </a:bodyPr>
          <a:lstStyle/>
          <a:p>
            <a:pPr>
              <a:spcBef>
                <a:spcPts val="800"/>
              </a:spcBef>
              <a:spcAft>
                <a:spcPts val="800"/>
              </a:spcAft>
            </a:pPr>
            <a:r>
              <a:rPr lang="en-GB" sz="2800" dirty="0">
                <a:solidFill>
                  <a:prstClr val="black"/>
                </a:solidFill>
              </a:rPr>
              <a:t>Quality improvement tool</a:t>
            </a:r>
          </a:p>
          <a:p>
            <a:pPr>
              <a:spcBef>
                <a:spcPts val="800"/>
              </a:spcBef>
              <a:spcAft>
                <a:spcPts val="800"/>
              </a:spcAft>
            </a:pPr>
            <a:r>
              <a:rPr lang="en-GB" sz="2800" dirty="0">
                <a:solidFill>
                  <a:prstClr val="black"/>
                </a:solidFill>
              </a:rPr>
              <a:t>Ten years of claims data</a:t>
            </a:r>
          </a:p>
          <a:p>
            <a:pPr>
              <a:spcBef>
                <a:spcPts val="800"/>
              </a:spcBef>
              <a:spcAft>
                <a:spcPts val="800"/>
              </a:spcAft>
            </a:pPr>
            <a:r>
              <a:rPr lang="en-GB" sz="2800" dirty="0">
                <a:solidFill>
                  <a:prstClr val="black"/>
                </a:solidFill>
              </a:rPr>
              <a:t>Open and closed claims</a:t>
            </a:r>
          </a:p>
          <a:p>
            <a:pPr>
              <a:spcBef>
                <a:spcPts val="800"/>
              </a:spcBef>
              <a:spcAft>
                <a:spcPts val="800"/>
              </a:spcAft>
            </a:pPr>
            <a:r>
              <a:rPr lang="en-GB" sz="2800" dirty="0">
                <a:solidFill>
                  <a:prstClr val="black"/>
                </a:solidFill>
              </a:rPr>
              <a:t>Updated annually</a:t>
            </a:r>
          </a:p>
          <a:p>
            <a:pPr>
              <a:spcBef>
                <a:spcPts val="800"/>
              </a:spcBef>
              <a:spcAft>
                <a:spcPts val="800"/>
              </a:spcAft>
            </a:pPr>
            <a:r>
              <a:rPr lang="en-GB" sz="2800" dirty="0">
                <a:solidFill>
                  <a:prstClr val="black"/>
                </a:solidFill>
              </a:rPr>
              <a:t>Supports thematic analysis</a:t>
            </a:r>
            <a:endParaRPr lang="en-GB" sz="2800"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0545"/>
          <a:stretch/>
        </p:blipFill>
        <p:spPr bwMode="auto">
          <a:xfrm>
            <a:off x="5423926" y="1514803"/>
            <a:ext cx="6384013" cy="4183316"/>
          </a:xfrm>
          <a:prstGeom prst="rect">
            <a:avLst/>
          </a:prstGeom>
          <a:noFill/>
          <a:ln>
            <a:noFill/>
          </a:ln>
          <a:effectLst>
            <a:outerShdw blurRad="292100" dist="139700" dir="2700000" algn="ctr" rotWithShape="0">
              <a:schemeClr val="tx1">
                <a:alpha val="58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21499" y="5739560"/>
            <a:ext cx="11041227" cy="502766"/>
          </a:xfrm>
          <a:prstGeom prst="rect">
            <a:avLst/>
          </a:prstGeom>
          <a:noFill/>
        </p:spPr>
        <p:txBody>
          <a:bodyPr wrap="square" rtlCol="0">
            <a:spAutoFit/>
          </a:bodyPr>
          <a:lstStyle/>
          <a:p>
            <a:pPr marL="0" marR="0" lvl="0" indent="0" algn="l" defTabSz="121911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Scorecard guide</a:t>
            </a:r>
            <a:r>
              <a:rPr kumimoji="0" lang="en-GB" sz="2667"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https://tinyurl.com/ybz6s5jk</a:t>
            </a:r>
            <a:r>
              <a:rPr kumimoji="0" lang="en-GB" sz="26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GB" sz="2667"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6824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454" y="404667"/>
            <a:ext cx="9816004" cy="675863"/>
          </a:xfrm>
        </p:spPr>
        <p:txBody>
          <a:bodyPr/>
          <a:lstStyle/>
          <a:p>
            <a:r>
              <a:rPr lang="en-GB" dirty="0"/>
              <a:t>‘Wimbledon Common’ mock scorecard</a:t>
            </a:r>
          </a:p>
        </p:txBody>
      </p:sp>
      <p:sp>
        <p:nvSpPr>
          <p:cNvPr id="3" name="Content Placeholder 2"/>
          <p:cNvSpPr>
            <a:spLocks noGrp="1"/>
          </p:cNvSpPr>
          <p:nvPr>
            <p:ph idx="1"/>
          </p:nvPr>
        </p:nvSpPr>
        <p:spPr>
          <a:xfrm>
            <a:off x="408458" y="1600201"/>
            <a:ext cx="5975575" cy="4525963"/>
          </a:xfrm>
        </p:spPr>
        <p:txBody>
          <a:bodyPr/>
          <a:lstStyle/>
          <a:p>
            <a:pPr>
              <a:spcBef>
                <a:spcPts val="800"/>
              </a:spcBef>
              <a:spcAft>
                <a:spcPts val="800"/>
              </a:spcAft>
            </a:pPr>
            <a:r>
              <a:rPr lang="en-GB" dirty="0"/>
              <a:t>Total number of claims: </a:t>
            </a:r>
            <a:r>
              <a:rPr lang="en-GB" b="1" dirty="0">
                <a:solidFill>
                  <a:srgbClr val="FF0000"/>
                </a:solidFill>
              </a:rPr>
              <a:t>734</a:t>
            </a:r>
            <a:endParaRPr lang="en-GB" dirty="0">
              <a:solidFill>
                <a:srgbClr val="1F497D"/>
              </a:solidFill>
            </a:endParaRPr>
          </a:p>
          <a:p>
            <a:pPr>
              <a:spcBef>
                <a:spcPts val="800"/>
              </a:spcBef>
              <a:spcAft>
                <a:spcPts val="800"/>
              </a:spcAft>
            </a:pPr>
            <a:r>
              <a:rPr lang="en-GB" dirty="0"/>
              <a:t>Total value: </a:t>
            </a:r>
            <a:r>
              <a:rPr lang="en-GB" b="1" dirty="0">
                <a:solidFill>
                  <a:srgbClr val="FF0000"/>
                </a:solidFill>
              </a:rPr>
              <a:t>£129,043,796</a:t>
            </a:r>
          </a:p>
          <a:p>
            <a:pPr marL="0" indent="0">
              <a:spcBef>
                <a:spcPts val="800"/>
              </a:spcBef>
              <a:spcAft>
                <a:spcPts val="800"/>
              </a:spcAft>
              <a:buNone/>
            </a:pPr>
            <a:endParaRPr lang="en-GB" dirty="0"/>
          </a:p>
        </p:txBody>
      </p:sp>
      <p:pic>
        <p:nvPicPr>
          <p:cNvPr id="5" name="Picture 4"/>
          <p:cNvPicPr>
            <a:picLocks noChangeAspect="1"/>
          </p:cNvPicPr>
          <p:nvPr/>
        </p:nvPicPr>
        <p:blipFill>
          <a:blip r:embed="rId3"/>
          <a:stretch>
            <a:fillRect/>
          </a:stretch>
        </p:blipFill>
        <p:spPr>
          <a:xfrm>
            <a:off x="6576053" y="1316765"/>
            <a:ext cx="5017739" cy="4956683"/>
          </a:xfrm>
          <a:prstGeom prst="rect">
            <a:avLst/>
          </a:prstGeom>
        </p:spPr>
      </p:pic>
    </p:spTree>
    <p:extLst>
      <p:ext uri="{BB962C8B-B14F-4D97-AF65-F5344CB8AC3E}">
        <p14:creationId xmlns:p14="http://schemas.microsoft.com/office/powerpoint/2010/main" val="129319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371" y="356659"/>
            <a:ext cx="9793088" cy="675863"/>
          </a:xfrm>
        </p:spPr>
        <p:txBody>
          <a:bodyPr/>
          <a:lstStyle/>
          <a:p>
            <a:r>
              <a:rPr lang="en-GB" sz="2667" dirty="0"/>
              <a:t>ISP clinical negligence claims reported between 2018/19 and 2022/23, with a breakdown by volume and by total claims cost</a:t>
            </a:r>
          </a:p>
        </p:txBody>
      </p:sp>
      <p:graphicFrame>
        <p:nvGraphicFramePr>
          <p:cNvPr id="4" name="Chart 3"/>
          <p:cNvGraphicFramePr>
            <a:graphicFrameLocks/>
          </p:cNvGraphicFramePr>
          <p:nvPr/>
        </p:nvGraphicFramePr>
        <p:xfrm>
          <a:off x="1295467" y="1543048"/>
          <a:ext cx="9505056" cy="46702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1642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371" y="356659"/>
            <a:ext cx="9230816" cy="675863"/>
          </a:xfrm>
        </p:spPr>
        <p:txBody>
          <a:bodyPr/>
          <a:lstStyle/>
          <a:p>
            <a:r>
              <a:rPr lang="en-GB" sz="2667" dirty="0"/>
              <a:t>ISP clinical negligence claims reported between 2018/19 and 2022/23, by highest value injury and total claims cost </a:t>
            </a:r>
          </a:p>
        </p:txBody>
      </p:sp>
      <p:graphicFrame>
        <p:nvGraphicFramePr>
          <p:cNvPr id="5" name="Chart 4"/>
          <p:cNvGraphicFramePr>
            <a:graphicFrameLocks/>
          </p:cNvGraphicFramePr>
          <p:nvPr/>
        </p:nvGraphicFramePr>
        <p:xfrm>
          <a:off x="1343472" y="1412776"/>
          <a:ext cx="9505056" cy="4704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9812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342337-FD6C-C69C-216F-E04A0F3A18CE}"/>
              </a:ext>
            </a:extLst>
          </p:cNvPr>
          <p:cNvSpPr txBox="1"/>
          <p:nvPr/>
        </p:nvSpPr>
        <p:spPr>
          <a:xfrm>
            <a:off x="407987" y="361497"/>
            <a:ext cx="8814816" cy="748988"/>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4267" b="0" i="0" u="none" strike="noStrike" kern="1200" cap="none" spc="0" normalizeH="0" baseline="0" noProof="0" dirty="0">
                <a:ln>
                  <a:noFill/>
                </a:ln>
                <a:solidFill>
                  <a:srgbClr val="003087"/>
                </a:solidFill>
                <a:effectLst/>
                <a:uLnTx/>
                <a:uFillTx/>
                <a:latin typeface="Arial" panose="020B0604020202020204" pitchFamily="34" charset="0"/>
                <a:ea typeface="+mn-ea"/>
                <a:cs typeface="Arial" panose="020B0604020202020204" pitchFamily="34" charset="0"/>
              </a:rPr>
              <a:t>Example ISP claims</a:t>
            </a:r>
          </a:p>
        </p:txBody>
      </p:sp>
      <p:sp>
        <p:nvSpPr>
          <p:cNvPr id="5" name="TextBox 4"/>
          <p:cNvSpPr txBox="1"/>
          <p:nvPr/>
        </p:nvSpPr>
        <p:spPr>
          <a:xfrm>
            <a:off x="623887" y="1372296"/>
            <a:ext cx="3795713" cy="2185598"/>
          </a:xfrm>
          <a:prstGeom prst="rect">
            <a:avLst/>
          </a:prstGeom>
          <a:solidFill>
            <a:srgbClr val="41B6E6"/>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Orthopaedic</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Incorrect size hip replacement used resulting in pain and revision surgery.</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Settled circa £58k</a:t>
            </a:r>
          </a:p>
        </p:txBody>
      </p:sp>
      <p:sp>
        <p:nvSpPr>
          <p:cNvPr id="6" name="TextBox 5"/>
          <p:cNvSpPr txBox="1"/>
          <p:nvPr/>
        </p:nvSpPr>
        <p:spPr>
          <a:xfrm>
            <a:off x="4691621" y="1372296"/>
            <a:ext cx="3385579" cy="2185598"/>
          </a:xfrm>
          <a:prstGeom prst="rect">
            <a:avLst/>
          </a:prstGeom>
          <a:solidFill>
            <a:srgbClr val="005EB8"/>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Gynaecology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Alleged lack of fully informed consent prior to hysterectomy.</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Settled circa £55k</a:t>
            </a:r>
          </a:p>
        </p:txBody>
      </p:sp>
      <p:sp>
        <p:nvSpPr>
          <p:cNvPr id="7" name="TextBox 6"/>
          <p:cNvSpPr txBox="1"/>
          <p:nvPr/>
        </p:nvSpPr>
        <p:spPr>
          <a:xfrm>
            <a:off x="623887" y="3849187"/>
            <a:ext cx="3795713" cy="2185598"/>
          </a:xfrm>
          <a:prstGeom prst="rect">
            <a:avLst/>
          </a:prstGeom>
          <a:solidFill>
            <a:srgbClr val="00A499"/>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Ophthalmology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Incorrect lens fitted resulting in poor vision and corrective surgery</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Settled circa £5k</a:t>
            </a:r>
          </a:p>
        </p:txBody>
      </p:sp>
      <p:sp>
        <p:nvSpPr>
          <p:cNvPr id="8" name="TextBox 7"/>
          <p:cNvSpPr txBox="1"/>
          <p:nvPr/>
        </p:nvSpPr>
        <p:spPr>
          <a:xfrm>
            <a:off x="4691621" y="3849187"/>
            <a:ext cx="3385579" cy="2185598"/>
          </a:xfrm>
          <a:prstGeom prst="rect">
            <a:avLst/>
          </a:prstGeom>
          <a:solidFill>
            <a:srgbClr val="425563"/>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District nursing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Delayed recognition and treatment plan for sacral pressure ulcer leading to sepsis.</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Settled circa £32k</a:t>
            </a:r>
          </a:p>
        </p:txBody>
      </p:sp>
      <p:sp>
        <p:nvSpPr>
          <p:cNvPr id="9" name="TextBox 8"/>
          <p:cNvSpPr txBox="1"/>
          <p:nvPr/>
        </p:nvSpPr>
        <p:spPr>
          <a:xfrm>
            <a:off x="8349221" y="1372296"/>
            <a:ext cx="3246892" cy="2185598"/>
          </a:xfrm>
          <a:prstGeom prst="rect">
            <a:avLst/>
          </a:prstGeom>
          <a:solidFill>
            <a:srgbClr val="003087"/>
          </a:solid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General surgery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Bowel injury sustained and delayed recognition following laparoscopic cholecystectomy.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267"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Settled circa £40k</a:t>
            </a:r>
          </a:p>
        </p:txBody>
      </p:sp>
    </p:spTree>
    <p:extLst>
      <p:ext uri="{BB962C8B-B14F-4D97-AF65-F5344CB8AC3E}">
        <p14:creationId xmlns:p14="http://schemas.microsoft.com/office/powerpoint/2010/main" val="875267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Thematic reports </a:t>
            </a:r>
          </a:p>
        </p:txBody>
      </p:sp>
      <p:pic>
        <p:nvPicPr>
          <p:cNvPr id="6" name="Picture 5">
            <a:hlinkClick r:id="rId3"/>
          </p:cNvPr>
          <p:cNvPicPr/>
          <p:nvPr/>
        </p:nvPicPr>
        <p:blipFill rotWithShape="1">
          <a:blip r:embed="rId4" cstate="email">
            <a:extLst>
              <a:ext uri="{28A0092B-C50C-407E-A947-70E740481C1C}">
                <a14:useLocalDpi xmlns:a14="http://schemas.microsoft.com/office/drawing/2010/main"/>
              </a:ext>
            </a:extLst>
          </a:blip>
          <a:srcRect/>
          <a:stretch/>
        </p:blipFill>
        <p:spPr>
          <a:xfrm>
            <a:off x="4430492" y="1378982"/>
            <a:ext cx="3357080" cy="4665568"/>
          </a:xfrm>
          <a:prstGeom prst="rect">
            <a:avLst/>
          </a:prstGeom>
          <a:ln>
            <a:solidFill>
              <a:srgbClr val="003087"/>
            </a:solidFill>
          </a:ln>
        </p:spPr>
      </p:pic>
      <p:pic>
        <p:nvPicPr>
          <p:cNvPr id="9" name="Content Placeholder 4">
            <a:hlinkClick r:id="rId5"/>
          </p:cNvPr>
          <p:cNvPicPr>
            <a:picLocks/>
          </p:cNvPicPr>
          <p:nvPr/>
        </p:nvPicPr>
        <p:blipFill>
          <a:blip r:embed="rId6" cstate="email">
            <a:extLst>
              <a:ext uri="{28A0092B-C50C-407E-A947-70E740481C1C}">
                <a14:useLocalDpi xmlns:a14="http://schemas.microsoft.com/office/drawing/2010/main"/>
              </a:ext>
            </a:extLst>
          </a:blip>
          <a:stretch>
            <a:fillRect/>
          </a:stretch>
        </p:blipFill>
        <p:spPr>
          <a:xfrm>
            <a:off x="602476" y="1378980"/>
            <a:ext cx="3335243" cy="4665570"/>
          </a:xfrm>
          <a:prstGeom prst="rect">
            <a:avLst/>
          </a:prstGeom>
          <a:ln>
            <a:solidFill>
              <a:srgbClr val="003087"/>
            </a:solidFill>
          </a:ln>
        </p:spPr>
      </p:pic>
      <p:pic>
        <p:nvPicPr>
          <p:cNvPr id="10" name="Picture 9">
            <a:hlinkClick r:id="rId7"/>
          </p:cNvPr>
          <p:cNvPicPr/>
          <p:nvPr/>
        </p:nvPicPr>
        <p:blipFill>
          <a:blip r:embed="rId8" cstate="email">
            <a:extLst>
              <a:ext uri="{28A0092B-C50C-407E-A947-70E740481C1C}">
                <a14:useLocalDpi xmlns:a14="http://schemas.microsoft.com/office/drawing/2010/main"/>
              </a:ext>
            </a:extLst>
          </a:blip>
          <a:stretch>
            <a:fillRect/>
          </a:stretch>
        </p:blipFill>
        <p:spPr>
          <a:xfrm>
            <a:off x="8276121" y="1378982"/>
            <a:ext cx="3357080" cy="4665568"/>
          </a:xfrm>
          <a:prstGeom prst="rect">
            <a:avLst/>
          </a:prstGeom>
          <a:ln>
            <a:solidFill>
              <a:srgbClr val="003087"/>
            </a:solidFill>
          </a:ln>
        </p:spPr>
      </p:pic>
    </p:spTree>
    <p:extLst>
      <p:ext uri="{BB962C8B-B14F-4D97-AF65-F5344CB8AC3E}">
        <p14:creationId xmlns:p14="http://schemas.microsoft.com/office/powerpoint/2010/main" val="3041672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8688289" y="1316765"/>
            <a:ext cx="2618241" cy="861774"/>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Heparin and anticoagulants</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extBox 11">
            <a:hlinkClick r:id="rId3"/>
          </p:cNvPr>
          <p:cNvSpPr txBox="1"/>
          <p:nvPr/>
        </p:nvSpPr>
        <p:spPr>
          <a:xfrm>
            <a:off x="2536356" y="1311237"/>
            <a:ext cx="2742664" cy="861774"/>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Insights into medication errors</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p:txBody>
          <a:bodyPr/>
          <a:lstStyle/>
          <a:p>
            <a:r>
              <a:rPr lang="en-GB" dirty="0"/>
              <a:t>Did you know? Medication errors</a:t>
            </a:r>
          </a:p>
        </p:txBody>
      </p:sp>
      <p:pic>
        <p:nvPicPr>
          <p:cNvPr id="4" name="Content Placeholder 3">
            <a:hlinkClick r:id="rId4"/>
          </p:cNvPr>
          <p:cNvPicPr>
            <a:picLocks noGrp="1" noChangeAspect="1"/>
          </p:cNvPicPr>
          <p:nvPr>
            <p:ph idx="1"/>
          </p:nvPr>
        </p:nvPicPr>
        <p:blipFill rotWithShape="1">
          <a:blip r:embed="rId5" cstate="email">
            <a:extLst>
              <a:ext uri="{28A0092B-C50C-407E-A947-70E740481C1C}">
                <a14:useLocalDpi xmlns:a14="http://schemas.microsoft.com/office/drawing/2010/main"/>
              </a:ext>
            </a:extLst>
          </a:blip>
          <a:srcRect l="4995" r="3175"/>
          <a:stretch/>
        </p:blipFill>
        <p:spPr>
          <a:xfrm>
            <a:off x="8688288" y="1956817"/>
            <a:ext cx="2618241" cy="1784347"/>
          </a:xfrm>
        </p:spPr>
      </p:pic>
      <p:pic>
        <p:nvPicPr>
          <p:cNvPr id="5" name="Picture 4">
            <a:hlinkClick r:id="rId6"/>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78988" y="4455049"/>
            <a:ext cx="2619633" cy="1759171"/>
          </a:xfrm>
          <a:prstGeom prst="rect">
            <a:avLst/>
          </a:prstGeom>
        </p:spPr>
      </p:pic>
      <p:pic>
        <p:nvPicPr>
          <p:cNvPr id="6" name="Picture 5">
            <a:hlinkClick r:id="rId8"/>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8988" y="1897671"/>
            <a:ext cx="2623379" cy="1843493"/>
          </a:xfrm>
          <a:prstGeom prst="rect">
            <a:avLst/>
          </a:prstGeom>
        </p:spPr>
      </p:pic>
      <p:pic>
        <p:nvPicPr>
          <p:cNvPr id="7" name="Picture 6">
            <a:hlinkClick r:id="rId10"/>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40048" y="4352300"/>
            <a:ext cx="2751499" cy="1861921"/>
          </a:xfrm>
          <a:prstGeom prst="rect">
            <a:avLst/>
          </a:prstGeom>
        </p:spPr>
      </p:pic>
      <p:pic>
        <p:nvPicPr>
          <p:cNvPr id="8" name="Picture 7">
            <a:hlinkClick r:id="rId3"/>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540048" y="1963286"/>
            <a:ext cx="2738973" cy="1778493"/>
          </a:xfrm>
          <a:prstGeom prst="rect">
            <a:avLst/>
          </a:prstGeom>
        </p:spPr>
      </p:pic>
      <p:pic>
        <p:nvPicPr>
          <p:cNvPr id="9" name="Picture 8">
            <a:hlinkClick r:id="rId13"/>
          </p:cNvPr>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8688288" y="4427839"/>
            <a:ext cx="2614497" cy="1786381"/>
          </a:xfrm>
          <a:prstGeom prst="rect">
            <a:avLst/>
          </a:prstGeom>
        </p:spPr>
      </p:pic>
      <p:sp>
        <p:nvSpPr>
          <p:cNvPr id="15" name="TextBox 14"/>
          <p:cNvSpPr txBox="1"/>
          <p:nvPr/>
        </p:nvSpPr>
        <p:spPr>
          <a:xfrm>
            <a:off x="2540048" y="3819669"/>
            <a:ext cx="2751499" cy="584775"/>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General Practice Medication Errors</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5678989" y="1311238"/>
            <a:ext cx="2623377" cy="584775"/>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Anti-infective medication errors</a:t>
            </a:r>
          </a:p>
        </p:txBody>
      </p:sp>
      <p:sp>
        <p:nvSpPr>
          <p:cNvPr id="16" name="TextBox 15"/>
          <p:cNvSpPr txBox="1"/>
          <p:nvPr/>
        </p:nvSpPr>
        <p:spPr>
          <a:xfrm>
            <a:off x="5678989" y="3860522"/>
            <a:ext cx="2619633" cy="584775"/>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Maternity Medication Errors</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6"/>
          <p:cNvSpPr txBox="1"/>
          <p:nvPr/>
        </p:nvSpPr>
        <p:spPr>
          <a:xfrm>
            <a:off x="8688287" y="3866050"/>
            <a:ext cx="2614496" cy="584775"/>
          </a:xfrm>
          <a:prstGeom prst="rect">
            <a:avLst/>
          </a:prstGeom>
          <a:solidFill>
            <a:srgbClr val="003087"/>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Did you know? Extravasation</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p:cNvSpPr txBox="1"/>
          <p:nvPr/>
        </p:nvSpPr>
        <p:spPr>
          <a:xfrm>
            <a:off x="634521" y="1311237"/>
            <a:ext cx="1512168" cy="3693319"/>
          </a:xfrm>
          <a:prstGeom prst="rect">
            <a:avLst/>
          </a:prstGeom>
          <a:solidFill>
            <a:srgbClr val="003087"/>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Click on any of the pictures to read the full leaflet.</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 can find other some of our other products for learning via our website </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15"/>
              </a:rPr>
              <a:t>here</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885242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537" y="500154"/>
            <a:ext cx="10225136" cy="506897"/>
          </a:xfrm>
        </p:spPr>
        <p:txBody>
          <a:bodyPr>
            <a:noAutofit/>
          </a:bodyPr>
          <a:lstStyle/>
          <a:p>
            <a:r>
              <a:rPr lang="en-GB" dirty="0"/>
              <a:t>Resources</a:t>
            </a:r>
          </a:p>
        </p:txBody>
      </p:sp>
      <p:pic>
        <p:nvPicPr>
          <p:cNvPr id="8" name="Picture 7"/>
          <p:cNvPicPr>
            <a:picLocks noChangeAspect="1"/>
          </p:cNvPicPr>
          <p:nvPr/>
        </p:nvPicPr>
        <p:blipFill>
          <a:blip r:embed="rId3"/>
          <a:stretch>
            <a:fillRect/>
          </a:stretch>
        </p:blipFill>
        <p:spPr>
          <a:xfrm>
            <a:off x="5537661" y="1316766"/>
            <a:ext cx="1320729" cy="1881156"/>
          </a:xfrm>
          <a:prstGeom prst="rect">
            <a:avLst/>
          </a:prstGeom>
          <a:ln>
            <a:solidFill>
              <a:schemeClr val="tx1"/>
            </a:solidFill>
          </a:ln>
          <a:effectLst/>
        </p:spPr>
      </p:pic>
      <p:pic>
        <p:nvPicPr>
          <p:cNvPr id="14" name="Picture 13"/>
          <p:cNvPicPr>
            <a:picLocks noChangeAspect="1"/>
          </p:cNvPicPr>
          <p:nvPr/>
        </p:nvPicPr>
        <p:blipFill>
          <a:blip r:embed="rId4"/>
          <a:stretch>
            <a:fillRect/>
          </a:stretch>
        </p:blipFill>
        <p:spPr>
          <a:xfrm>
            <a:off x="6988514" y="1316766"/>
            <a:ext cx="1294199" cy="1881156"/>
          </a:xfrm>
          <a:prstGeom prst="rect">
            <a:avLst/>
          </a:prstGeom>
          <a:ln>
            <a:solidFill>
              <a:schemeClr val="tx1"/>
            </a:solidFill>
          </a:ln>
          <a:effectLst/>
        </p:spPr>
      </p:pic>
      <p:pic>
        <p:nvPicPr>
          <p:cNvPr id="15" name="Pictur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70497" y="1316766"/>
            <a:ext cx="1341971" cy="1881156"/>
          </a:xfrm>
          <a:prstGeom prst="rect">
            <a:avLst/>
          </a:prstGeom>
          <a:ln>
            <a:solidFill>
              <a:schemeClr val="tx1"/>
            </a:solidFill>
          </a:ln>
          <a:effectLst/>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80492" y="2736641"/>
            <a:ext cx="2498755" cy="1249379"/>
          </a:xfrm>
          <a:prstGeom prst="rect">
            <a:avLst/>
          </a:prstGeom>
          <a:ln>
            <a:solidFill>
              <a:schemeClr val="tx1"/>
            </a:solidFill>
          </a:ln>
          <a:effectLst/>
        </p:spPr>
      </p:pic>
      <p:pic>
        <p:nvPicPr>
          <p:cNvPr id="16" name="Picture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688288" y="1316765"/>
            <a:ext cx="2483163" cy="1235027"/>
          </a:xfrm>
          <a:prstGeom prst="rect">
            <a:avLst/>
          </a:prstGeom>
          <a:ln>
            <a:solidFill>
              <a:schemeClr val="tx1"/>
            </a:solidFill>
          </a:ln>
          <a:effectLst/>
        </p:spPr>
      </p:pic>
      <p:pic>
        <p:nvPicPr>
          <p:cNvPr id="19" name="Picture 18"/>
          <p:cNvPicPr>
            <a:picLocks noChangeAspect="1"/>
          </p:cNvPicPr>
          <p:nvPr/>
        </p:nvPicPr>
        <p:blipFill>
          <a:blip r:embed="rId8"/>
          <a:stretch>
            <a:fillRect/>
          </a:stretch>
        </p:blipFill>
        <p:spPr>
          <a:xfrm>
            <a:off x="8695757" y="4170869"/>
            <a:ext cx="2499227" cy="519923"/>
          </a:xfrm>
          <a:prstGeom prst="rect">
            <a:avLst/>
          </a:prstGeom>
          <a:effectLst/>
        </p:spPr>
      </p:pic>
      <p:sp>
        <p:nvSpPr>
          <p:cNvPr id="7" name="Rectangle 6"/>
          <p:cNvSpPr/>
          <p:nvPr/>
        </p:nvSpPr>
        <p:spPr>
          <a:xfrm>
            <a:off x="7839622" y="5799387"/>
            <a:ext cx="4225837" cy="400110"/>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9"/>
              </a:rPr>
              <a:t>https://resolution.nhs.uk/resources/</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pic>
        <p:nvPicPr>
          <p:cNvPr id="9" name="Picture 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22273" y="1316766"/>
            <a:ext cx="3379953" cy="4799745"/>
          </a:xfrm>
          <a:prstGeom prst="rect">
            <a:avLst/>
          </a:prstGeom>
          <a:ln>
            <a:solidFill>
              <a:schemeClr val="tx1"/>
            </a:solidFill>
          </a:ln>
          <a:effectLst/>
        </p:spPr>
      </p:pic>
      <p:pic>
        <p:nvPicPr>
          <p:cNvPr id="6" name="Picture 5"/>
          <p:cNvPicPr>
            <a:picLocks noChangeAspect="1"/>
          </p:cNvPicPr>
          <p:nvPr/>
        </p:nvPicPr>
        <p:blipFill>
          <a:blip r:embed="rId11"/>
          <a:stretch>
            <a:fillRect/>
          </a:stretch>
        </p:blipFill>
        <p:spPr>
          <a:xfrm>
            <a:off x="4141469" y="2826031"/>
            <a:ext cx="1457912" cy="1861172"/>
          </a:xfrm>
          <a:prstGeom prst="rect">
            <a:avLst/>
          </a:prstGeom>
          <a:ln>
            <a:solidFill>
              <a:schemeClr val="tx1"/>
            </a:solidFill>
          </a:ln>
          <a:effectLst/>
        </p:spPr>
      </p:pic>
      <p:pic>
        <p:nvPicPr>
          <p:cNvPr id="12" name="Picture 11"/>
          <p:cNvPicPr>
            <a:picLocks noChangeAspect="1"/>
          </p:cNvPicPr>
          <p:nvPr/>
        </p:nvPicPr>
        <p:blipFill>
          <a:blip r:embed="rId12"/>
          <a:stretch>
            <a:fillRect/>
          </a:stretch>
        </p:blipFill>
        <p:spPr>
          <a:xfrm>
            <a:off x="7182440" y="2816778"/>
            <a:ext cx="1323051" cy="1870425"/>
          </a:xfrm>
          <a:prstGeom prst="rect">
            <a:avLst/>
          </a:prstGeom>
          <a:ln>
            <a:solidFill>
              <a:schemeClr val="tx1"/>
            </a:solidFill>
          </a:ln>
        </p:spPr>
      </p:pic>
      <p:pic>
        <p:nvPicPr>
          <p:cNvPr id="20" name="Picture 19"/>
          <p:cNvPicPr>
            <a:picLocks noChangeAspect="1"/>
          </p:cNvPicPr>
          <p:nvPr/>
        </p:nvPicPr>
        <p:blipFill>
          <a:blip r:embed="rId13"/>
          <a:stretch>
            <a:fillRect/>
          </a:stretch>
        </p:blipFill>
        <p:spPr>
          <a:xfrm>
            <a:off x="5729505" y="2816778"/>
            <a:ext cx="1322811" cy="1870425"/>
          </a:xfrm>
          <a:prstGeom prst="rect">
            <a:avLst/>
          </a:prstGeom>
          <a:ln>
            <a:solidFill>
              <a:schemeClr val="tx1"/>
            </a:solidFill>
          </a:ln>
        </p:spPr>
      </p:pic>
      <p:pic>
        <p:nvPicPr>
          <p:cNvPr id="3" name="Picture 2"/>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812168" y="4261758"/>
            <a:ext cx="1436515" cy="1934711"/>
          </a:xfrm>
          <a:prstGeom prst="rect">
            <a:avLst/>
          </a:prstGeom>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11" name="Picture 10"/>
          <p:cNvPicPr>
            <a:picLocks noChangeAspect="1"/>
          </p:cNvPicPr>
          <p:nvPr/>
        </p:nvPicPr>
        <p:blipFill>
          <a:blip r:embed="rId15"/>
          <a:stretch>
            <a:fillRect/>
          </a:stretch>
        </p:blipFill>
        <p:spPr>
          <a:xfrm>
            <a:off x="6417764" y="4261758"/>
            <a:ext cx="1372429" cy="1934711"/>
          </a:xfrm>
          <a:prstGeom prst="rect">
            <a:avLst/>
          </a:prstGeom>
          <a:ln>
            <a:solidFill>
              <a:schemeClr val="tx1"/>
            </a:solidFill>
          </a:ln>
          <a:effectLst/>
        </p:spPr>
      </p:pic>
    </p:spTree>
    <p:extLst>
      <p:ext uri="{BB962C8B-B14F-4D97-AF65-F5344CB8AC3E}">
        <p14:creationId xmlns:p14="http://schemas.microsoft.com/office/powerpoint/2010/main" val="3829933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372" y="495909"/>
            <a:ext cx="10064224" cy="506897"/>
          </a:xfrm>
        </p:spPr>
        <p:txBody>
          <a:bodyPr>
            <a:noAutofit/>
          </a:bodyPr>
          <a:lstStyle/>
          <a:p>
            <a:r>
              <a:rPr lang="en-GB" dirty="0"/>
              <a:t>Faculty of Learning</a:t>
            </a:r>
          </a:p>
        </p:txBody>
      </p:sp>
      <p:sp>
        <p:nvSpPr>
          <p:cNvPr id="7" name="Rectangle 6"/>
          <p:cNvSpPr/>
          <p:nvPr/>
        </p:nvSpPr>
        <p:spPr>
          <a:xfrm>
            <a:off x="6864087" y="5882001"/>
            <a:ext cx="4992555" cy="400110"/>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https://resolution.nhs.uk/facultyoflearning/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1372" y="1316766"/>
            <a:ext cx="3420955" cy="4472647"/>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99900" y="1316765"/>
            <a:ext cx="3360373" cy="4478576"/>
          </a:xfrm>
          <a:prstGeom prst="rect">
            <a:avLst/>
          </a:prstGeom>
        </p:spPr>
      </p:pic>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07849" y="1264441"/>
            <a:ext cx="3517412" cy="4524972"/>
          </a:xfrm>
          <a:prstGeom prst="rect">
            <a:avLst/>
          </a:prstGeom>
        </p:spPr>
      </p:pic>
    </p:spTree>
    <p:extLst>
      <p:ext uri="{BB962C8B-B14F-4D97-AF65-F5344CB8AC3E}">
        <p14:creationId xmlns:p14="http://schemas.microsoft.com/office/powerpoint/2010/main" val="405855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2D840-8304-A5DF-0B8D-32F4C707D009}"/>
              </a:ext>
            </a:extLst>
          </p:cNvPr>
          <p:cNvSpPr>
            <a:spLocks noGrp="1"/>
          </p:cNvSpPr>
          <p:nvPr>
            <p:ph type="title"/>
          </p:nvPr>
        </p:nvSpPr>
        <p:spPr/>
        <p:txBody>
          <a:bodyPr/>
          <a:lstStyle/>
          <a:p>
            <a:r>
              <a:rPr lang="en-GB" dirty="0"/>
              <a:t>House keeping</a:t>
            </a:r>
          </a:p>
        </p:txBody>
      </p:sp>
      <p:sp>
        <p:nvSpPr>
          <p:cNvPr id="3" name="Content Placeholder 2">
            <a:extLst>
              <a:ext uri="{FF2B5EF4-FFF2-40B4-BE49-F238E27FC236}">
                <a16:creationId xmlns:a16="http://schemas.microsoft.com/office/drawing/2014/main" id="{5B8D49B3-A332-12AD-DED9-38E58E5ED101}"/>
              </a:ext>
            </a:extLst>
          </p:cNvPr>
          <p:cNvSpPr>
            <a:spLocks noGrp="1"/>
          </p:cNvSpPr>
          <p:nvPr>
            <p:ph idx="1"/>
          </p:nvPr>
        </p:nvSpPr>
        <p:spPr>
          <a:xfrm>
            <a:off x="408458" y="1600201"/>
            <a:ext cx="9365462" cy="4525963"/>
          </a:xfrm>
        </p:spPr>
        <p:txBody>
          <a:bodyPr>
            <a:normAutofit fontScale="92500" lnSpcReduction="20000"/>
          </a:bodyPr>
          <a:lstStyle/>
          <a:p>
            <a:r>
              <a:rPr lang="en-GB" dirty="0"/>
              <a:t>Good afternoon and welcome </a:t>
            </a:r>
          </a:p>
          <a:p>
            <a:r>
              <a:rPr lang="en-GB" dirty="0"/>
              <a:t>We will be recording this webinar (not the Q&amp;A session at the end)</a:t>
            </a:r>
          </a:p>
          <a:p>
            <a:r>
              <a:rPr lang="en-GB" dirty="0"/>
              <a:t>Please keep yourself on mute whilst our speakers are presenting</a:t>
            </a:r>
          </a:p>
          <a:p>
            <a:r>
              <a:rPr lang="en-GB" dirty="0"/>
              <a:t>Time is designated for questions at the end of the session. Please add any questions into the Q&amp;A tab throughout the talks</a:t>
            </a:r>
          </a:p>
          <a:p>
            <a:r>
              <a:rPr lang="en-GB" dirty="0"/>
              <a:t>During the Q&amp;A session feel free to raise your hand or continue to add any questions into the Q&amp;A tab</a:t>
            </a:r>
          </a:p>
        </p:txBody>
      </p:sp>
      <p:pic>
        <p:nvPicPr>
          <p:cNvPr id="4" name="Picture 3">
            <a:extLst>
              <a:ext uri="{FF2B5EF4-FFF2-40B4-BE49-F238E27FC236}">
                <a16:creationId xmlns:a16="http://schemas.microsoft.com/office/drawing/2014/main" id="{79F30AE1-191C-B704-3419-3E4F0644C7CC}"/>
              </a:ext>
            </a:extLst>
          </p:cNvPr>
          <p:cNvPicPr>
            <a:picLocks noChangeAspect="1"/>
          </p:cNvPicPr>
          <p:nvPr/>
        </p:nvPicPr>
        <p:blipFill>
          <a:blip r:embed="rId3"/>
          <a:stretch>
            <a:fillRect/>
          </a:stretch>
        </p:blipFill>
        <p:spPr>
          <a:xfrm>
            <a:off x="9515268" y="5265764"/>
            <a:ext cx="692062" cy="860400"/>
          </a:xfrm>
          <a:prstGeom prst="rect">
            <a:avLst/>
          </a:prstGeom>
        </p:spPr>
      </p:pic>
      <p:pic>
        <p:nvPicPr>
          <p:cNvPr id="5" name="Picture 4">
            <a:extLst>
              <a:ext uri="{FF2B5EF4-FFF2-40B4-BE49-F238E27FC236}">
                <a16:creationId xmlns:a16="http://schemas.microsoft.com/office/drawing/2014/main" id="{7A4557A3-DFDC-06C0-CC0D-A583EB48BABF}"/>
              </a:ext>
            </a:extLst>
          </p:cNvPr>
          <p:cNvPicPr>
            <a:picLocks noChangeAspect="1"/>
          </p:cNvPicPr>
          <p:nvPr/>
        </p:nvPicPr>
        <p:blipFill>
          <a:blip r:embed="rId4"/>
          <a:stretch>
            <a:fillRect/>
          </a:stretch>
        </p:blipFill>
        <p:spPr>
          <a:xfrm>
            <a:off x="10446872" y="5265764"/>
            <a:ext cx="622418" cy="860400"/>
          </a:xfrm>
          <a:prstGeom prst="rect">
            <a:avLst/>
          </a:prstGeom>
        </p:spPr>
      </p:pic>
      <p:pic>
        <p:nvPicPr>
          <p:cNvPr id="6" name="Picture 5">
            <a:extLst>
              <a:ext uri="{FF2B5EF4-FFF2-40B4-BE49-F238E27FC236}">
                <a16:creationId xmlns:a16="http://schemas.microsoft.com/office/drawing/2014/main" id="{AA5E29AD-5B62-A318-9A7D-ED0AF63FFCE2}"/>
              </a:ext>
            </a:extLst>
          </p:cNvPr>
          <p:cNvPicPr>
            <a:picLocks noChangeAspect="1"/>
          </p:cNvPicPr>
          <p:nvPr/>
        </p:nvPicPr>
        <p:blipFill rotWithShape="1">
          <a:blip r:embed="rId5"/>
          <a:srcRect/>
          <a:stretch/>
        </p:blipFill>
        <p:spPr>
          <a:xfrm>
            <a:off x="11308832" y="5246325"/>
            <a:ext cx="703070" cy="899277"/>
          </a:xfrm>
          <a:prstGeom prst="rect">
            <a:avLst/>
          </a:prstGeom>
        </p:spPr>
      </p:pic>
    </p:spTree>
    <p:extLst>
      <p:ext uri="{BB962C8B-B14F-4D97-AF65-F5344CB8AC3E}">
        <p14:creationId xmlns:p14="http://schemas.microsoft.com/office/powerpoint/2010/main" val="2842101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454" y="404666"/>
            <a:ext cx="10776111" cy="675863"/>
          </a:xfrm>
        </p:spPr>
        <p:txBody>
          <a:bodyPr/>
          <a:lstStyle/>
          <a:p>
            <a:r>
              <a:rPr lang="en-GB" dirty="0"/>
              <a:t>Contact Safety and Learning </a:t>
            </a:r>
          </a:p>
        </p:txBody>
      </p:sp>
      <p:sp>
        <p:nvSpPr>
          <p:cNvPr id="6" name="TextBox 5"/>
          <p:cNvSpPr txBox="1"/>
          <p:nvPr/>
        </p:nvSpPr>
        <p:spPr>
          <a:xfrm>
            <a:off x="351422" y="2637489"/>
            <a:ext cx="2615204"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020 7811 2700</a:t>
            </a:r>
          </a:p>
        </p:txBody>
      </p:sp>
      <p:grpSp>
        <p:nvGrpSpPr>
          <p:cNvPr id="7" name="Group 6"/>
          <p:cNvGrpSpPr/>
          <p:nvPr/>
        </p:nvGrpSpPr>
        <p:grpSpPr>
          <a:xfrm>
            <a:off x="1312020" y="1634926"/>
            <a:ext cx="694005" cy="688281"/>
            <a:chOff x="2762251" y="2287588"/>
            <a:chExt cx="4879975" cy="4884737"/>
          </a:xfrm>
          <a:solidFill>
            <a:srgbClr val="41B6E6"/>
          </a:solidFill>
        </p:grpSpPr>
        <p:sp>
          <p:nvSpPr>
            <p:cNvPr id="8" name="Freeform 158"/>
            <p:cNvSpPr>
              <a:spLocks/>
            </p:cNvSpPr>
            <p:nvPr/>
          </p:nvSpPr>
          <p:spPr bwMode="auto">
            <a:xfrm>
              <a:off x="2762251" y="2755900"/>
              <a:ext cx="4411663" cy="4416425"/>
            </a:xfrm>
            <a:custGeom>
              <a:avLst/>
              <a:gdLst>
                <a:gd name="T0" fmla="*/ 1154 w 5558"/>
                <a:gd name="T1" fmla="*/ 25 h 5564"/>
                <a:gd name="T2" fmla="*/ 1345 w 5558"/>
                <a:gd name="T3" fmla="*/ 148 h 5564"/>
                <a:gd name="T4" fmla="*/ 1893 w 5558"/>
                <a:gd name="T5" fmla="*/ 695 h 5564"/>
                <a:gd name="T6" fmla="*/ 2172 w 5558"/>
                <a:gd name="T7" fmla="*/ 1006 h 5564"/>
                <a:gd name="T8" fmla="*/ 2228 w 5558"/>
                <a:gd name="T9" fmla="*/ 1210 h 5564"/>
                <a:gd name="T10" fmla="*/ 2172 w 5558"/>
                <a:gd name="T11" fmla="*/ 1412 h 5564"/>
                <a:gd name="T12" fmla="*/ 1848 w 5558"/>
                <a:gd name="T13" fmla="*/ 1768 h 5564"/>
                <a:gd name="T14" fmla="*/ 1592 w 5558"/>
                <a:gd name="T15" fmla="*/ 2038 h 5564"/>
                <a:gd name="T16" fmla="*/ 1599 w 5558"/>
                <a:gd name="T17" fmla="*/ 2113 h 5564"/>
                <a:gd name="T18" fmla="*/ 1781 w 5558"/>
                <a:gd name="T19" fmla="*/ 2455 h 5564"/>
                <a:gd name="T20" fmla="*/ 2007 w 5558"/>
                <a:gd name="T21" fmla="*/ 2766 h 5564"/>
                <a:gd name="T22" fmla="*/ 2394 w 5558"/>
                <a:gd name="T23" fmla="*/ 3199 h 5564"/>
                <a:gd name="T24" fmla="*/ 2828 w 5558"/>
                <a:gd name="T25" fmla="*/ 3581 h 5564"/>
                <a:gd name="T26" fmla="*/ 3219 w 5558"/>
                <a:gd name="T27" fmla="*/ 3847 h 5564"/>
                <a:gd name="T28" fmla="*/ 3444 w 5558"/>
                <a:gd name="T29" fmla="*/ 3961 h 5564"/>
                <a:gd name="T30" fmla="*/ 3522 w 5558"/>
                <a:gd name="T31" fmla="*/ 3972 h 5564"/>
                <a:gd name="T32" fmla="*/ 3795 w 5558"/>
                <a:gd name="T33" fmla="*/ 3708 h 5564"/>
                <a:gd name="T34" fmla="*/ 4136 w 5558"/>
                <a:gd name="T35" fmla="*/ 3394 h 5564"/>
                <a:gd name="T36" fmla="*/ 4317 w 5558"/>
                <a:gd name="T37" fmla="*/ 3334 h 5564"/>
                <a:gd name="T38" fmla="*/ 4501 w 5558"/>
                <a:gd name="T39" fmla="*/ 3364 h 5564"/>
                <a:gd name="T40" fmla="*/ 4675 w 5558"/>
                <a:gd name="T41" fmla="*/ 3482 h 5564"/>
                <a:gd name="T42" fmla="*/ 5457 w 5558"/>
                <a:gd name="T43" fmla="*/ 4270 h 5564"/>
                <a:gd name="T44" fmla="*/ 5546 w 5558"/>
                <a:gd name="T45" fmla="*/ 4450 h 5564"/>
                <a:gd name="T46" fmla="*/ 5546 w 5558"/>
                <a:gd name="T47" fmla="*/ 4637 h 5564"/>
                <a:gd name="T48" fmla="*/ 5455 w 5558"/>
                <a:gd name="T49" fmla="*/ 4819 h 5564"/>
                <a:gd name="T50" fmla="*/ 5193 w 5558"/>
                <a:gd name="T51" fmla="*/ 5083 h 5564"/>
                <a:gd name="T52" fmla="*/ 4923 w 5558"/>
                <a:gd name="T53" fmla="*/ 5362 h 5564"/>
                <a:gd name="T54" fmla="*/ 4706 w 5558"/>
                <a:gd name="T55" fmla="*/ 5500 h 5564"/>
                <a:gd name="T56" fmla="*/ 4463 w 5558"/>
                <a:gd name="T57" fmla="*/ 5560 h 5564"/>
                <a:gd name="T58" fmla="*/ 4138 w 5558"/>
                <a:gd name="T59" fmla="*/ 5549 h 5564"/>
                <a:gd name="T60" fmla="*/ 3711 w 5558"/>
                <a:gd name="T61" fmla="*/ 5457 h 5564"/>
                <a:gd name="T62" fmla="*/ 3302 w 5558"/>
                <a:gd name="T63" fmla="*/ 5300 h 5564"/>
                <a:gd name="T64" fmla="*/ 2752 w 5558"/>
                <a:gd name="T65" fmla="*/ 5015 h 5564"/>
                <a:gd name="T66" fmla="*/ 2170 w 5558"/>
                <a:gd name="T67" fmla="*/ 4626 h 5564"/>
                <a:gd name="T68" fmla="*/ 1637 w 5558"/>
                <a:gd name="T69" fmla="*/ 4175 h 5564"/>
                <a:gd name="T70" fmla="*/ 1152 w 5558"/>
                <a:gd name="T71" fmla="*/ 3658 h 5564"/>
                <a:gd name="T72" fmla="*/ 763 w 5558"/>
                <a:gd name="T73" fmla="*/ 3148 h 5564"/>
                <a:gd name="T74" fmla="*/ 432 w 5558"/>
                <a:gd name="T75" fmla="*/ 2603 h 5564"/>
                <a:gd name="T76" fmla="*/ 168 w 5558"/>
                <a:gd name="T77" fmla="*/ 2017 h 5564"/>
                <a:gd name="T78" fmla="*/ 51 w 5558"/>
                <a:gd name="T79" fmla="*/ 1635 h 5564"/>
                <a:gd name="T80" fmla="*/ 0 w 5558"/>
                <a:gd name="T81" fmla="*/ 1240 h 5564"/>
                <a:gd name="T82" fmla="*/ 32 w 5558"/>
                <a:gd name="T83" fmla="*/ 944 h 5564"/>
                <a:gd name="T84" fmla="*/ 131 w 5558"/>
                <a:gd name="T85" fmla="*/ 729 h 5564"/>
                <a:gd name="T86" fmla="*/ 391 w 5558"/>
                <a:gd name="T87" fmla="*/ 453 h 5564"/>
                <a:gd name="T88" fmla="*/ 756 w 5558"/>
                <a:gd name="T89" fmla="*/ 96 h 5564"/>
                <a:gd name="T90" fmla="*/ 952 w 5558"/>
                <a:gd name="T91" fmla="*/ 6 h 5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558" h="5564">
                  <a:moveTo>
                    <a:pt x="1020" y="0"/>
                  </a:moveTo>
                  <a:lnTo>
                    <a:pt x="1087" y="6"/>
                  </a:lnTo>
                  <a:lnTo>
                    <a:pt x="1154" y="25"/>
                  </a:lnTo>
                  <a:lnTo>
                    <a:pt x="1220" y="53"/>
                  </a:lnTo>
                  <a:lnTo>
                    <a:pt x="1283" y="94"/>
                  </a:lnTo>
                  <a:lnTo>
                    <a:pt x="1345" y="148"/>
                  </a:lnTo>
                  <a:lnTo>
                    <a:pt x="1530" y="332"/>
                  </a:lnTo>
                  <a:lnTo>
                    <a:pt x="1714" y="517"/>
                  </a:lnTo>
                  <a:lnTo>
                    <a:pt x="1893" y="695"/>
                  </a:lnTo>
                  <a:lnTo>
                    <a:pt x="2071" y="875"/>
                  </a:lnTo>
                  <a:lnTo>
                    <a:pt x="2129" y="940"/>
                  </a:lnTo>
                  <a:lnTo>
                    <a:pt x="2172" y="1006"/>
                  </a:lnTo>
                  <a:lnTo>
                    <a:pt x="2204" y="1073"/>
                  </a:lnTo>
                  <a:lnTo>
                    <a:pt x="2222" y="1141"/>
                  </a:lnTo>
                  <a:lnTo>
                    <a:pt x="2228" y="1210"/>
                  </a:lnTo>
                  <a:lnTo>
                    <a:pt x="2222" y="1277"/>
                  </a:lnTo>
                  <a:lnTo>
                    <a:pt x="2204" y="1345"/>
                  </a:lnTo>
                  <a:lnTo>
                    <a:pt x="2172" y="1412"/>
                  </a:lnTo>
                  <a:lnTo>
                    <a:pt x="2129" y="1478"/>
                  </a:lnTo>
                  <a:lnTo>
                    <a:pt x="2073" y="1542"/>
                  </a:lnTo>
                  <a:lnTo>
                    <a:pt x="1848" y="1768"/>
                  </a:lnTo>
                  <a:lnTo>
                    <a:pt x="1622" y="1993"/>
                  </a:lnTo>
                  <a:lnTo>
                    <a:pt x="1603" y="2015"/>
                  </a:lnTo>
                  <a:lnTo>
                    <a:pt x="1592" y="2038"/>
                  </a:lnTo>
                  <a:lnTo>
                    <a:pt x="1586" y="2060"/>
                  </a:lnTo>
                  <a:lnTo>
                    <a:pt x="1590" y="2085"/>
                  </a:lnTo>
                  <a:lnTo>
                    <a:pt x="1599" y="2113"/>
                  </a:lnTo>
                  <a:lnTo>
                    <a:pt x="1654" y="2231"/>
                  </a:lnTo>
                  <a:lnTo>
                    <a:pt x="1714" y="2345"/>
                  </a:lnTo>
                  <a:lnTo>
                    <a:pt x="1781" y="2455"/>
                  </a:lnTo>
                  <a:lnTo>
                    <a:pt x="1852" y="2562"/>
                  </a:lnTo>
                  <a:lnTo>
                    <a:pt x="1927" y="2665"/>
                  </a:lnTo>
                  <a:lnTo>
                    <a:pt x="2007" y="2766"/>
                  </a:lnTo>
                  <a:lnTo>
                    <a:pt x="2133" y="2916"/>
                  </a:lnTo>
                  <a:lnTo>
                    <a:pt x="2262" y="3060"/>
                  </a:lnTo>
                  <a:lnTo>
                    <a:pt x="2394" y="3199"/>
                  </a:lnTo>
                  <a:lnTo>
                    <a:pt x="2535" y="3332"/>
                  </a:lnTo>
                  <a:lnTo>
                    <a:pt x="2679" y="3459"/>
                  </a:lnTo>
                  <a:lnTo>
                    <a:pt x="2828" y="3581"/>
                  </a:lnTo>
                  <a:lnTo>
                    <a:pt x="2984" y="3697"/>
                  </a:lnTo>
                  <a:lnTo>
                    <a:pt x="3146" y="3804"/>
                  </a:lnTo>
                  <a:lnTo>
                    <a:pt x="3219" y="3847"/>
                  </a:lnTo>
                  <a:lnTo>
                    <a:pt x="3294" y="3884"/>
                  </a:lnTo>
                  <a:lnTo>
                    <a:pt x="3369" y="3922"/>
                  </a:lnTo>
                  <a:lnTo>
                    <a:pt x="3444" y="3961"/>
                  </a:lnTo>
                  <a:lnTo>
                    <a:pt x="3472" y="3972"/>
                  </a:lnTo>
                  <a:lnTo>
                    <a:pt x="3498" y="3976"/>
                  </a:lnTo>
                  <a:lnTo>
                    <a:pt x="3522" y="3972"/>
                  </a:lnTo>
                  <a:lnTo>
                    <a:pt x="3545" y="3959"/>
                  </a:lnTo>
                  <a:lnTo>
                    <a:pt x="3569" y="3937"/>
                  </a:lnTo>
                  <a:lnTo>
                    <a:pt x="3795" y="3708"/>
                  </a:lnTo>
                  <a:lnTo>
                    <a:pt x="4024" y="3482"/>
                  </a:lnTo>
                  <a:lnTo>
                    <a:pt x="4080" y="3433"/>
                  </a:lnTo>
                  <a:lnTo>
                    <a:pt x="4136" y="3394"/>
                  </a:lnTo>
                  <a:lnTo>
                    <a:pt x="4196" y="3364"/>
                  </a:lnTo>
                  <a:lnTo>
                    <a:pt x="4258" y="3343"/>
                  </a:lnTo>
                  <a:lnTo>
                    <a:pt x="4317" y="3334"/>
                  </a:lnTo>
                  <a:lnTo>
                    <a:pt x="4379" y="3334"/>
                  </a:lnTo>
                  <a:lnTo>
                    <a:pt x="4441" y="3343"/>
                  </a:lnTo>
                  <a:lnTo>
                    <a:pt x="4501" y="3364"/>
                  </a:lnTo>
                  <a:lnTo>
                    <a:pt x="4561" y="3394"/>
                  </a:lnTo>
                  <a:lnTo>
                    <a:pt x="4619" y="3433"/>
                  </a:lnTo>
                  <a:lnTo>
                    <a:pt x="4675" y="3482"/>
                  </a:lnTo>
                  <a:lnTo>
                    <a:pt x="5041" y="3847"/>
                  </a:lnTo>
                  <a:lnTo>
                    <a:pt x="5406" y="4212"/>
                  </a:lnTo>
                  <a:lnTo>
                    <a:pt x="5457" y="4270"/>
                  </a:lnTo>
                  <a:lnTo>
                    <a:pt x="5498" y="4328"/>
                  </a:lnTo>
                  <a:lnTo>
                    <a:pt x="5528" y="4390"/>
                  </a:lnTo>
                  <a:lnTo>
                    <a:pt x="5546" y="4450"/>
                  </a:lnTo>
                  <a:lnTo>
                    <a:pt x="5558" y="4512"/>
                  </a:lnTo>
                  <a:lnTo>
                    <a:pt x="5558" y="4575"/>
                  </a:lnTo>
                  <a:lnTo>
                    <a:pt x="5546" y="4637"/>
                  </a:lnTo>
                  <a:lnTo>
                    <a:pt x="5526" y="4699"/>
                  </a:lnTo>
                  <a:lnTo>
                    <a:pt x="5496" y="4759"/>
                  </a:lnTo>
                  <a:lnTo>
                    <a:pt x="5455" y="4819"/>
                  </a:lnTo>
                  <a:lnTo>
                    <a:pt x="5404" y="4877"/>
                  </a:lnTo>
                  <a:lnTo>
                    <a:pt x="5299" y="4980"/>
                  </a:lnTo>
                  <a:lnTo>
                    <a:pt x="5193" y="5083"/>
                  </a:lnTo>
                  <a:lnTo>
                    <a:pt x="5088" y="5188"/>
                  </a:lnTo>
                  <a:lnTo>
                    <a:pt x="4989" y="5294"/>
                  </a:lnTo>
                  <a:lnTo>
                    <a:pt x="4923" y="5362"/>
                  </a:lnTo>
                  <a:lnTo>
                    <a:pt x="4854" y="5416"/>
                  </a:lnTo>
                  <a:lnTo>
                    <a:pt x="4781" y="5463"/>
                  </a:lnTo>
                  <a:lnTo>
                    <a:pt x="4706" y="5500"/>
                  </a:lnTo>
                  <a:lnTo>
                    <a:pt x="4628" y="5529"/>
                  </a:lnTo>
                  <a:lnTo>
                    <a:pt x="4547" y="5547"/>
                  </a:lnTo>
                  <a:lnTo>
                    <a:pt x="4463" y="5560"/>
                  </a:lnTo>
                  <a:lnTo>
                    <a:pt x="4375" y="5564"/>
                  </a:lnTo>
                  <a:lnTo>
                    <a:pt x="4286" y="5562"/>
                  </a:lnTo>
                  <a:lnTo>
                    <a:pt x="4138" y="5549"/>
                  </a:lnTo>
                  <a:lnTo>
                    <a:pt x="3994" y="5527"/>
                  </a:lnTo>
                  <a:lnTo>
                    <a:pt x="3850" y="5495"/>
                  </a:lnTo>
                  <a:lnTo>
                    <a:pt x="3711" y="5457"/>
                  </a:lnTo>
                  <a:lnTo>
                    <a:pt x="3573" y="5411"/>
                  </a:lnTo>
                  <a:lnTo>
                    <a:pt x="3436" y="5358"/>
                  </a:lnTo>
                  <a:lnTo>
                    <a:pt x="3302" y="5300"/>
                  </a:lnTo>
                  <a:lnTo>
                    <a:pt x="3169" y="5238"/>
                  </a:lnTo>
                  <a:lnTo>
                    <a:pt x="2957" y="5130"/>
                  </a:lnTo>
                  <a:lnTo>
                    <a:pt x="2752" y="5015"/>
                  </a:lnTo>
                  <a:lnTo>
                    <a:pt x="2553" y="4892"/>
                  </a:lnTo>
                  <a:lnTo>
                    <a:pt x="2359" y="4763"/>
                  </a:lnTo>
                  <a:lnTo>
                    <a:pt x="2170" y="4626"/>
                  </a:lnTo>
                  <a:lnTo>
                    <a:pt x="1987" y="4484"/>
                  </a:lnTo>
                  <a:lnTo>
                    <a:pt x="1809" y="4332"/>
                  </a:lnTo>
                  <a:lnTo>
                    <a:pt x="1637" y="4175"/>
                  </a:lnTo>
                  <a:lnTo>
                    <a:pt x="1470" y="4010"/>
                  </a:lnTo>
                  <a:lnTo>
                    <a:pt x="1308" y="3837"/>
                  </a:lnTo>
                  <a:lnTo>
                    <a:pt x="1152" y="3658"/>
                  </a:lnTo>
                  <a:lnTo>
                    <a:pt x="1018" y="3491"/>
                  </a:lnTo>
                  <a:lnTo>
                    <a:pt x="887" y="3322"/>
                  </a:lnTo>
                  <a:lnTo>
                    <a:pt x="763" y="3148"/>
                  </a:lnTo>
                  <a:lnTo>
                    <a:pt x="645" y="2970"/>
                  </a:lnTo>
                  <a:lnTo>
                    <a:pt x="535" y="2789"/>
                  </a:lnTo>
                  <a:lnTo>
                    <a:pt x="432" y="2603"/>
                  </a:lnTo>
                  <a:lnTo>
                    <a:pt x="337" y="2412"/>
                  </a:lnTo>
                  <a:lnTo>
                    <a:pt x="249" y="2218"/>
                  </a:lnTo>
                  <a:lnTo>
                    <a:pt x="168" y="2017"/>
                  </a:lnTo>
                  <a:lnTo>
                    <a:pt x="124" y="1892"/>
                  </a:lnTo>
                  <a:lnTo>
                    <a:pt x="84" y="1764"/>
                  </a:lnTo>
                  <a:lnTo>
                    <a:pt x="51" y="1635"/>
                  </a:lnTo>
                  <a:lnTo>
                    <a:pt x="24" y="1506"/>
                  </a:lnTo>
                  <a:lnTo>
                    <a:pt x="8" y="1373"/>
                  </a:lnTo>
                  <a:lnTo>
                    <a:pt x="0" y="1240"/>
                  </a:lnTo>
                  <a:lnTo>
                    <a:pt x="6" y="1105"/>
                  </a:lnTo>
                  <a:lnTo>
                    <a:pt x="15" y="1023"/>
                  </a:lnTo>
                  <a:lnTo>
                    <a:pt x="32" y="944"/>
                  </a:lnTo>
                  <a:lnTo>
                    <a:pt x="58" y="867"/>
                  </a:lnTo>
                  <a:lnTo>
                    <a:pt x="90" y="796"/>
                  </a:lnTo>
                  <a:lnTo>
                    <a:pt x="131" y="729"/>
                  </a:lnTo>
                  <a:lnTo>
                    <a:pt x="180" y="665"/>
                  </a:lnTo>
                  <a:lnTo>
                    <a:pt x="238" y="603"/>
                  </a:lnTo>
                  <a:lnTo>
                    <a:pt x="391" y="453"/>
                  </a:lnTo>
                  <a:lnTo>
                    <a:pt x="543" y="302"/>
                  </a:lnTo>
                  <a:lnTo>
                    <a:pt x="694" y="148"/>
                  </a:lnTo>
                  <a:lnTo>
                    <a:pt x="756" y="96"/>
                  </a:lnTo>
                  <a:lnTo>
                    <a:pt x="819" y="55"/>
                  </a:lnTo>
                  <a:lnTo>
                    <a:pt x="885" y="25"/>
                  </a:lnTo>
                  <a:lnTo>
                    <a:pt x="952" y="6"/>
                  </a:lnTo>
                  <a:lnTo>
                    <a:pt x="1020"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9" name="Freeform 159"/>
            <p:cNvSpPr>
              <a:spLocks/>
            </p:cNvSpPr>
            <p:nvPr/>
          </p:nvSpPr>
          <p:spPr bwMode="auto">
            <a:xfrm>
              <a:off x="5178426" y="3262313"/>
              <a:ext cx="1474788" cy="1446213"/>
            </a:xfrm>
            <a:custGeom>
              <a:avLst/>
              <a:gdLst>
                <a:gd name="T0" fmla="*/ 67 w 1859"/>
                <a:gd name="T1" fmla="*/ 0 h 1822"/>
                <a:gd name="T2" fmla="*/ 202 w 1859"/>
                <a:gd name="T3" fmla="*/ 24 h 1822"/>
                <a:gd name="T4" fmla="*/ 336 w 1859"/>
                <a:gd name="T5" fmla="*/ 56 h 1822"/>
                <a:gd name="T6" fmla="*/ 465 w 1859"/>
                <a:gd name="T7" fmla="*/ 95 h 1822"/>
                <a:gd name="T8" fmla="*/ 592 w 1859"/>
                <a:gd name="T9" fmla="*/ 144 h 1822"/>
                <a:gd name="T10" fmla="*/ 716 w 1859"/>
                <a:gd name="T11" fmla="*/ 202 h 1822"/>
                <a:gd name="T12" fmla="*/ 836 w 1859"/>
                <a:gd name="T13" fmla="*/ 266 h 1822"/>
                <a:gd name="T14" fmla="*/ 950 w 1859"/>
                <a:gd name="T15" fmla="*/ 339 h 1822"/>
                <a:gd name="T16" fmla="*/ 1062 w 1859"/>
                <a:gd name="T17" fmla="*/ 419 h 1822"/>
                <a:gd name="T18" fmla="*/ 1167 w 1859"/>
                <a:gd name="T19" fmla="*/ 506 h 1822"/>
                <a:gd name="T20" fmla="*/ 1268 w 1859"/>
                <a:gd name="T21" fmla="*/ 601 h 1822"/>
                <a:gd name="T22" fmla="*/ 1369 w 1859"/>
                <a:gd name="T23" fmla="*/ 708 h 1822"/>
                <a:gd name="T24" fmla="*/ 1460 w 1859"/>
                <a:gd name="T25" fmla="*/ 820 h 1822"/>
                <a:gd name="T26" fmla="*/ 1543 w 1859"/>
                <a:gd name="T27" fmla="*/ 940 h 1822"/>
                <a:gd name="T28" fmla="*/ 1618 w 1859"/>
                <a:gd name="T29" fmla="*/ 1062 h 1822"/>
                <a:gd name="T30" fmla="*/ 1685 w 1859"/>
                <a:gd name="T31" fmla="*/ 1189 h 1822"/>
                <a:gd name="T32" fmla="*/ 1741 w 1859"/>
                <a:gd name="T33" fmla="*/ 1322 h 1822"/>
                <a:gd name="T34" fmla="*/ 1790 w 1859"/>
                <a:gd name="T35" fmla="*/ 1459 h 1822"/>
                <a:gd name="T36" fmla="*/ 1829 w 1859"/>
                <a:gd name="T37" fmla="*/ 1597 h 1822"/>
                <a:gd name="T38" fmla="*/ 1859 w 1859"/>
                <a:gd name="T39" fmla="*/ 1742 h 1822"/>
                <a:gd name="T40" fmla="*/ 1386 w 1859"/>
                <a:gd name="T41" fmla="*/ 1822 h 1822"/>
                <a:gd name="T42" fmla="*/ 1359 w 1859"/>
                <a:gd name="T43" fmla="*/ 1697 h 1822"/>
                <a:gd name="T44" fmla="*/ 1324 w 1859"/>
                <a:gd name="T45" fmla="*/ 1577 h 1822"/>
                <a:gd name="T46" fmla="*/ 1281 w 1859"/>
                <a:gd name="T47" fmla="*/ 1459 h 1822"/>
                <a:gd name="T48" fmla="*/ 1227 w 1859"/>
                <a:gd name="T49" fmla="*/ 1346 h 1822"/>
                <a:gd name="T50" fmla="*/ 1165 w 1859"/>
                <a:gd name="T51" fmla="*/ 1236 h 1822"/>
                <a:gd name="T52" fmla="*/ 1096 w 1859"/>
                <a:gd name="T53" fmla="*/ 1133 h 1822"/>
                <a:gd name="T54" fmla="*/ 1017 w 1859"/>
                <a:gd name="T55" fmla="*/ 1034 h 1822"/>
                <a:gd name="T56" fmla="*/ 931 w 1859"/>
                <a:gd name="T57" fmla="*/ 940 h 1822"/>
                <a:gd name="T58" fmla="*/ 843 w 1859"/>
                <a:gd name="T59" fmla="*/ 859 h 1822"/>
                <a:gd name="T60" fmla="*/ 751 w 1859"/>
                <a:gd name="T61" fmla="*/ 785 h 1822"/>
                <a:gd name="T62" fmla="*/ 654 w 1859"/>
                <a:gd name="T63" fmla="*/ 717 h 1822"/>
                <a:gd name="T64" fmla="*/ 555 w 1859"/>
                <a:gd name="T65" fmla="*/ 659 h 1822"/>
                <a:gd name="T66" fmla="*/ 450 w 1859"/>
                <a:gd name="T67" fmla="*/ 607 h 1822"/>
                <a:gd name="T68" fmla="*/ 342 w 1859"/>
                <a:gd name="T69" fmla="*/ 562 h 1822"/>
                <a:gd name="T70" fmla="*/ 231 w 1859"/>
                <a:gd name="T71" fmla="*/ 524 h 1822"/>
                <a:gd name="T72" fmla="*/ 115 w 1859"/>
                <a:gd name="T73" fmla="*/ 496 h 1822"/>
                <a:gd name="T74" fmla="*/ 0 w 1859"/>
                <a:gd name="T75" fmla="*/ 476 h 1822"/>
                <a:gd name="T76" fmla="*/ 67 w 1859"/>
                <a:gd name="T77" fmla="*/ 0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59" h="1822">
                  <a:moveTo>
                    <a:pt x="67" y="0"/>
                  </a:moveTo>
                  <a:lnTo>
                    <a:pt x="202" y="24"/>
                  </a:lnTo>
                  <a:lnTo>
                    <a:pt x="336" y="56"/>
                  </a:lnTo>
                  <a:lnTo>
                    <a:pt x="465" y="95"/>
                  </a:lnTo>
                  <a:lnTo>
                    <a:pt x="592" y="144"/>
                  </a:lnTo>
                  <a:lnTo>
                    <a:pt x="716" y="202"/>
                  </a:lnTo>
                  <a:lnTo>
                    <a:pt x="836" y="266"/>
                  </a:lnTo>
                  <a:lnTo>
                    <a:pt x="950" y="339"/>
                  </a:lnTo>
                  <a:lnTo>
                    <a:pt x="1062" y="419"/>
                  </a:lnTo>
                  <a:lnTo>
                    <a:pt x="1167" y="506"/>
                  </a:lnTo>
                  <a:lnTo>
                    <a:pt x="1268" y="601"/>
                  </a:lnTo>
                  <a:lnTo>
                    <a:pt x="1369" y="708"/>
                  </a:lnTo>
                  <a:lnTo>
                    <a:pt x="1460" y="820"/>
                  </a:lnTo>
                  <a:lnTo>
                    <a:pt x="1543" y="940"/>
                  </a:lnTo>
                  <a:lnTo>
                    <a:pt x="1618" y="1062"/>
                  </a:lnTo>
                  <a:lnTo>
                    <a:pt x="1685" y="1189"/>
                  </a:lnTo>
                  <a:lnTo>
                    <a:pt x="1741" y="1322"/>
                  </a:lnTo>
                  <a:lnTo>
                    <a:pt x="1790" y="1459"/>
                  </a:lnTo>
                  <a:lnTo>
                    <a:pt x="1829" y="1597"/>
                  </a:lnTo>
                  <a:lnTo>
                    <a:pt x="1859" y="1742"/>
                  </a:lnTo>
                  <a:lnTo>
                    <a:pt x="1386" y="1822"/>
                  </a:lnTo>
                  <a:lnTo>
                    <a:pt x="1359" y="1697"/>
                  </a:lnTo>
                  <a:lnTo>
                    <a:pt x="1324" y="1577"/>
                  </a:lnTo>
                  <a:lnTo>
                    <a:pt x="1281" y="1459"/>
                  </a:lnTo>
                  <a:lnTo>
                    <a:pt x="1227" y="1346"/>
                  </a:lnTo>
                  <a:lnTo>
                    <a:pt x="1165" y="1236"/>
                  </a:lnTo>
                  <a:lnTo>
                    <a:pt x="1096" y="1133"/>
                  </a:lnTo>
                  <a:lnTo>
                    <a:pt x="1017" y="1034"/>
                  </a:lnTo>
                  <a:lnTo>
                    <a:pt x="931" y="940"/>
                  </a:lnTo>
                  <a:lnTo>
                    <a:pt x="843" y="859"/>
                  </a:lnTo>
                  <a:lnTo>
                    <a:pt x="751" y="785"/>
                  </a:lnTo>
                  <a:lnTo>
                    <a:pt x="654" y="717"/>
                  </a:lnTo>
                  <a:lnTo>
                    <a:pt x="555" y="659"/>
                  </a:lnTo>
                  <a:lnTo>
                    <a:pt x="450" y="607"/>
                  </a:lnTo>
                  <a:lnTo>
                    <a:pt x="342" y="562"/>
                  </a:lnTo>
                  <a:lnTo>
                    <a:pt x="231" y="524"/>
                  </a:lnTo>
                  <a:lnTo>
                    <a:pt x="115" y="496"/>
                  </a:lnTo>
                  <a:lnTo>
                    <a:pt x="0" y="476"/>
                  </a:lnTo>
                  <a:lnTo>
                    <a:pt x="67"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10" name="Freeform 160"/>
            <p:cNvSpPr>
              <a:spLocks/>
            </p:cNvSpPr>
            <p:nvPr/>
          </p:nvSpPr>
          <p:spPr bwMode="auto">
            <a:xfrm>
              <a:off x="5229226" y="2287588"/>
              <a:ext cx="2413000" cy="2355850"/>
            </a:xfrm>
            <a:custGeom>
              <a:avLst/>
              <a:gdLst>
                <a:gd name="T0" fmla="*/ 66 w 3042"/>
                <a:gd name="T1" fmla="*/ 0 h 2969"/>
                <a:gd name="T2" fmla="*/ 255 w 3042"/>
                <a:gd name="T3" fmla="*/ 32 h 2969"/>
                <a:gd name="T4" fmla="*/ 440 w 3042"/>
                <a:gd name="T5" fmla="*/ 73 h 2969"/>
                <a:gd name="T6" fmla="*/ 621 w 3042"/>
                <a:gd name="T7" fmla="*/ 124 h 2969"/>
                <a:gd name="T8" fmla="*/ 801 w 3042"/>
                <a:gd name="T9" fmla="*/ 184 h 2969"/>
                <a:gd name="T10" fmla="*/ 975 w 3042"/>
                <a:gd name="T11" fmla="*/ 253 h 2969"/>
                <a:gd name="T12" fmla="*/ 1145 w 3042"/>
                <a:gd name="T13" fmla="*/ 334 h 2969"/>
                <a:gd name="T14" fmla="*/ 1310 w 3042"/>
                <a:gd name="T15" fmla="*/ 422 h 2969"/>
                <a:gd name="T16" fmla="*/ 1470 w 3042"/>
                <a:gd name="T17" fmla="*/ 519 h 2969"/>
                <a:gd name="T18" fmla="*/ 1628 w 3042"/>
                <a:gd name="T19" fmla="*/ 626 h 2969"/>
                <a:gd name="T20" fmla="*/ 1777 w 3042"/>
                <a:gd name="T21" fmla="*/ 740 h 2969"/>
                <a:gd name="T22" fmla="*/ 1923 w 3042"/>
                <a:gd name="T23" fmla="*/ 864 h 2969"/>
                <a:gd name="T24" fmla="*/ 2061 w 3042"/>
                <a:gd name="T25" fmla="*/ 997 h 2969"/>
                <a:gd name="T26" fmla="*/ 2187 w 3042"/>
                <a:gd name="T27" fmla="*/ 1130 h 2969"/>
                <a:gd name="T28" fmla="*/ 2305 w 3042"/>
                <a:gd name="T29" fmla="*/ 1266 h 2969"/>
                <a:gd name="T30" fmla="*/ 2415 w 3042"/>
                <a:gd name="T31" fmla="*/ 1409 h 2969"/>
                <a:gd name="T32" fmla="*/ 2518 w 3042"/>
                <a:gd name="T33" fmla="*/ 1557 h 2969"/>
                <a:gd name="T34" fmla="*/ 2611 w 3042"/>
                <a:gd name="T35" fmla="*/ 1710 h 2969"/>
                <a:gd name="T36" fmla="*/ 2699 w 3042"/>
                <a:gd name="T37" fmla="*/ 1867 h 2969"/>
                <a:gd name="T38" fmla="*/ 2778 w 3042"/>
                <a:gd name="T39" fmla="*/ 2029 h 2969"/>
                <a:gd name="T40" fmla="*/ 2847 w 3042"/>
                <a:gd name="T41" fmla="*/ 2193 h 2969"/>
                <a:gd name="T42" fmla="*/ 2909 w 3042"/>
                <a:gd name="T43" fmla="*/ 2362 h 2969"/>
                <a:gd name="T44" fmla="*/ 2961 w 3042"/>
                <a:gd name="T45" fmla="*/ 2534 h 2969"/>
                <a:gd name="T46" fmla="*/ 3006 w 3042"/>
                <a:gd name="T47" fmla="*/ 2710 h 2969"/>
                <a:gd name="T48" fmla="*/ 3042 w 3042"/>
                <a:gd name="T49" fmla="*/ 2888 h 2969"/>
                <a:gd name="T50" fmla="*/ 2570 w 3042"/>
                <a:gd name="T51" fmla="*/ 2969 h 2969"/>
                <a:gd name="T52" fmla="*/ 2537 w 3042"/>
                <a:gd name="T53" fmla="*/ 2800 h 2969"/>
                <a:gd name="T54" fmla="*/ 2494 w 3042"/>
                <a:gd name="T55" fmla="*/ 2635 h 2969"/>
                <a:gd name="T56" fmla="*/ 2441 w 3042"/>
                <a:gd name="T57" fmla="*/ 2474 h 2969"/>
                <a:gd name="T58" fmla="*/ 2381 w 3042"/>
                <a:gd name="T59" fmla="*/ 2317 h 2969"/>
                <a:gd name="T60" fmla="*/ 2312 w 3042"/>
                <a:gd name="T61" fmla="*/ 2161 h 2969"/>
                <a:gd name="T62" fmla="*/ 2234 w 3042"/>
                <a:gd name="T63" fmla="*/ 2012 h 2969"/>
                <a:gd name="T64" fmla="*/ 2148 w 3042"/>
                <a:gd name="T65" fmla="*/ 1867 h 2969"/>
                <a:gd name="T66" fmla="*/ 2054 w 3042"/>
                <a:gd name="T67" fmla="*/ 1727 h 2969"/>
                <a:gd name="T68" fmla="*/ 1951 w 3042"/>
                <a:gd name="T69" fmla="*/ 1590 h 2969"/>
                <a:gd name="T70" fmla="*/ 1843 w 3042"/>
                <a:gd name="T71" fmla="*/ 1461 h 2969"/>
                <a:gd name="T72" fmla="*/ 1723 w 3042"/>
                <a:gd name="T73" fmla="*/ 1336 h 2969"/>
                <a:gd name="T74" fmla="*/ 1592 w 3042"/>
                <a:gd name="T75" fmla="*/ 1212 h 2969"/>
                <a:gd name="T76" fmla="*/ 1455 w 3042"/>
                <a:gd name="T77" fmla="*/ 1096 h 2969"/>
                <a:gd name="T78" fmla="*/ 1311 w 3042"/>
                <a:gd name="T79" fmla="*/ 991 h 2969"/>
                <a:gd name="T80" fmla="*/ 1164 w 3042"/>
                <a:gd name="T81" fmla="*/ 892 h 2969"/>
                <a:gd name="T82" fmla="*/ 1010 w 3042"/>
                <a:gd name="T83" fmla="*/ 804 h 2969"/>
                <a:gd name="T84" fmla="*/ 851 w 3042"/>
                <a:gd name="T85" fmla="*/ 725 h 2969"/>
                <a:gd name="T86" fmla="*/ 688 w 3042"/>
                <a:gd name="T87" fmla="*/ 656 h 2969"/>
                <a:gd name="T88" fmla="*/ 522 w 3042"/>
                <a:gd name="T89" fmla="*/ 596 h 2969"/>
                <a:gd name="T90" fmla="*/ 352 w 3042"/>
                <a:gd name="T91" fmla="*/ 545 h 2969"/>
                <a:gd name="T92" fmla="*/ 178 w 3042"/>
                <a:gd name="T93" fmla="*/ 506 h 2969"/>
                <a:gd name="T94" fmla="*/ 0 w 3042"/>
                <a:gd name="T95" fmla="*/ 474 h 2969"/>
                <a:gd name="T96" fmla="*/ 66 w 3042"/>
                <a:gd name="T97" fmla="*/ 0 h 2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42" h="2969">
                  <a:moveTo>
                    <a:pt x="66" y="0"/>
                  </a:moveTo>
                  <a:lnTo>
                    <a:pt x="255" y="32"/>
                  </a:lnTo>
                  <a:lnTo>
                    <a:pt x="440" y="73"/>
                  </a:lnTo>
                  <a:lnTo>
                    <a:pt x="621" y="124"/>
                  </a:lnTo>
                  <a:lnTo>
                    <a:pt x="801" y="184"/>
                  </a:lnTo>
                  <a:lnTo>
                    <a:pt x="975" y="253"/>
                  </a:lnTo>
                  <a:lnTo>
                    <a:pt x="1145" y="334"/>
                  </a:lnTo>
                  <a:lnTo>
                    <a:pt x="1310" y="422"/>
                  </a:lnTo>
                  <a:lnTo>
                    <a:pt x="1470" y="519"/>
                  </a:lnTo>
                  <a:lnTo>
                    <a:pt x="1628" y="626"/>
                  </a:lnTo>
                  <a:lnTo>
                    <a:pt x="1777" y="740"/>
                  </a:lnTo>
                  <a:lnTo>
                    <a:pt x="1923" y="864"/>
                  </a:lnTo>
                  <a:lnTo>
                    <a:pt x="2061" y="997"/>
                  </a:lnTo>
                  <a:lnTo>
                    <a:pt x="2187" y="1130"/>
                  </a:lnTo>
                  <a:lnTo>
                    <a:pt x="2305" y="1266"/>
                  </a:lnTo>
                  <a:lnTo>
                    <a:pt x="2415" y="1409"/>
                  </a:lnTo>
                  <a:lnTo>
                    <a:pt x="2518" y="1557"/>
                  </a:lnTo>
                  <a:lnTo>
                    <a:pt x="2611" y="1710"/>
                  </a:lnTo>
                  <a:lnTo>
                    <a:pt x="2699" y="1867"/>
                  </a:lnTo>
                  <a:lnTo>
                    <a:pt x="2778" y="2029"/>
                  </a:lnTo>
                  <a:lnTo>
                    <a:pt x="2847" y="2193"/>
                  </a:lnTo>
                  <a:lnTo>
                    <a:pt x="2909" y="2362"/>
                  </a:lnTo>
                  <a:lnTo>
                    <a:pt x="2961" y="2534"/>
                  </a:lnTo>
                  <a:lnTo>
                    <a:pt x="3006" y="2710"/>
                  </a:lnTo>
                  <a:lnTo>
                    <a:pt x="3042" y="2888"/>
                  </a:lnTo>
                  <a:lnTo>
                    <a:pt x="2570" y="2969"/>
                  </a:lnTo>
                  <a:lnTo>
                    <a:pt x="2537" y="2800"/>
                  </a:lnTo>
                  <a:lnTo>
                    <a:pt x="2494" y="2635"/>
                  </a:lnTo>
                  <a:lnTo>
                    <a:pt x="2441" y="2474"/>
                  </a:lnTo>
                  <a:lnTo>
                    <a:pt x="2381" y="2317"/>
                  </a:lnTo>
                  <a:lnTo>
                    <a:pt x="2312" y="2161"/>
                  </a:lnTo>
                  <a:lnTo>
                    <a:pt x="2234" y="2012"/>
                  </a:lnTo>
                  <a:lnTo>
                    <a:pt x="2148" y="1867"/>
                  </a:lnTo>
                  <a:lnTo>
                    <a:pt x="2054" y="1727"/>
                  </a:lnTo>
                  <a:lnTo>
                    <a:pt x="1951" y="1590"/>
                  </a:lnTo>
                  <a:lnTo>
                    <a:pt x="1843" y="1461"/>
                  </a:lnTo>
                  <a:lnTo>
                    <a:pt x="1723" y="1336"/>
                  </a:lnTo>
                  <a:lnTo>
                    <a:pt x="1592" y="1212"/>
                  </a:lnTo>
                  <a:lnTo>
                    <a:pt x="1455" y="1096"/>
                  </a:lnTo>
                  <a:lnTo>
                    <a:pt x="1311" y="991"/>
                  </a:lnTo>
                  <a:lnTo>
                    <a:pt x="1164" y="892"/>
                  </a:lnTo>
                  <a:lnTo>
                    <a:pt x="1010" y="804"/>
                  </a:lnTo>
                  <a:lnTo>
                    <a:pt x="851" y="725"/>
                  </a:lnTo>
                  <a:lnTo>
                    <a:pt x="688" y="656"/>
                  </a:lnTo>
                  <a:lnTo>
                    <a:pt x="522" y="596"/>
                  </a:lnTo>
                  <a:lnTo>
                    <a:pt x="352" y="545"/>
                  </a:lnTo>
                  <a:lnTo>
                    <a:pt x="178" y="506"/>
                  </a:lnTo>
                  <a:lnTo>
                    <a:pt x="0" y="474"/>
                  </a:lnTo>
                  <a:lnTo>
                    <a:pt x="66"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grpSp>
      <p:cxnSp>
        <p:nvCxnSpPr>
          <p:cNvPr id="12" name="Straight Connector 11"/>
          <p:cNvCxnSpPr/>
          <p:nvPr/>
        </p:nvCxnSpPr>
        <p:spPr>
          <a:xfrm flipH="1">
            <a:off x="3237945" y="1391704"/>
            <a:ext cx="6244" cy="2400000"/>
          </a:xfrm>
          <a:prstGeom prst="line">
            <a:avLst/>
          </a:prstGeom>
          <a:ln w="38100">
            <a:solidFill>
              <a:srgbClr val="425563"/>
            </a:solidFill>
            <a:prstDash val="sysDot"/>
          </a:ln>
        </p:spPr>
        <p:style>
          <a:lnRef idx="1">
            <a:schemeClr val="accent1"/>
          </a:lnRef>
          <a:fillRef idx="0">
            <a:schemeClr val="accent1"/>
          </a:fillRef>
          <a:effectRef idx="0">
            <a:schemeClr val="accent1"/>
          </a:effectRef>
          <a:fontRef idx="minor">
            <a:schemeClr val="tx1"/>
          </a:fontRef>
        </p:style>
      </p:cxnSp>
      <p:sp>
        <p:nvSpPr>
          <p:cNvPr id="13" name="Freeform 13"/>
          <p:cNvSpPr>
            <a:spLocks/>
          </p:cNvSpPr>
          <p:nvPr/>
        </p:nvSpPr>
        <p:spPr bwMode="auto">
          <a:xfrm>
            <a:off x="6537848" y="4219654"/>
            <a:ext cx="786224" cy="702933"/>
          </a:xfrm>
          <a:custGeom>
            <a:avLst/>
            <a:gdLst>
              <a:gd name="T0" fmla="*/ 1551 w 2092"/>
              <a:gd name="T1" fmla="*/ 12 h 1695"/>
              <a:gd name="T2" fmla="*/ 1687 w 2092"/>
              <a:gd name="T3" fmla="*/ 71 h 1695"/>
              <a:gd name="T4" fmla="*/ 1834 w 2092"/>
              <a:gd name="T5" fmla="*/ 117 h 1695"/>
              <a:gd name="T6" fmla="*/ 2035 w 2092"/>
              <a:gd name="T7" fmla="*/ 30 h 1695"/>
              <a:gd name="T8" fmla="*/ 1962 w 2092"/>
              <a:gd name="T9" fmla="*/ 167 h 1695"/>
              <a:gd name="T10" fmla="*/ 1846 w 2092"/>
              <a:gd name="T11" fmla="*/ 268 h 1695"/>
              <a:gd name="T12" fmla="*/ 2033 w 2092"/>
              <a:gd name="T13" fmla="*/ 224 h 1695"/>
              <a:gd name="T14" fmla="*/ 2017 w 2092"/>
              <a:gd name="T15" fmla="*/ 298 h 1695"/>
              <a:gd name="T16" fmla="*/ 1878 w 2092"/>
              <a:gd name="T17" fmla="*/ 422 h 1695"/>
              <a:gd name="T18" fmla="*/ 1872 w 2092"/>
              <a:gd name="T19" fmla="*/ 603 h 1695"/>
              <a:gd name="T20" fmla="*/ 1836 w 2092"/>
              <a:gd name="T21" fmla="*/ 795 h 1695"/>
              <a:gd name="T22" fmla="*/ 1768 w 2092"/>
              <a:gd name="T23" fmla="*/ 983 h 1695"/>
              <a:gd name="T24" fmla="*/ 1669 w 2092"/>
              <a:gd name="T25" fmla="*/ 1161 h 1695"/>
              <a:gd name="T26" fmla="*/ 1541 w 2092"/>
              <a:gd name="T27" fmla="*/ 1324 h 1695"/>
              <a:gd name="T28" fmla="*/ 1385 w 2092"/>
              <a:gd name="T29" fmla="*/ 1464 h 1695"/>
              <a:gd name="T30" fmla="*/ 1199 w 2092"/>
              <a:gd name="T31" fmla="*/ 1576 h 1695"/>
              <a:gd name="T32" fmla="*/ 985 w 2092"/>
              <a:gd name="T33" fmla="*/ 1654 h 1695"/>
              <a:gd name="T34" fmla="*/ 745 w 2092"/>
              <a:gd name="T35" fmla="*/ 1692 h 1695"/>
              <a:gd name="T36" fmla="*/ 480 w 2092"/>
              <a:gd name="T37" fmla="*/ 1681 h 1695"/>
              <a:gd name="T38" fmla="*/ 228 w 2092"/>
              <a:gd name="T39" fmla="*/ 1617 h 1695"/>
              <a:gd name="T40" fmla="*/ 0 w 2092"/>
              <a:gd name="T41" fmla="*/ 1502 h 1695"/>
              <a:gd name="T42" fmla="*/ 178 w 2092"/>
              <a:gd name="T43" fmla="*/ 1505 h 1695"/>
              <a:gd name="T44" fmla="*/ 390 w 2092"/>
              <a:gd name="T45" fmla="*/ 1459 h 1695"/>
              <a:gd name="T46" fmla="*/ 579 w 2092"/>
              <a:gd name="T47" fmla="*/ 1366 h 1695"/>
              <a:gd name="T48" fmla="*/ 537 w 2092"/>
              <a:gd name="T49" fmla="*/ 1312 h 1695"/>
              <a:gd name="T50" fmla="*/ 405 w 2092"/>
              <a:gd name="T51" fmla="*/ 1252 h 1695"/>
              <a:gd name="T52" fmla="*/ 301 w 2092"/>
              <a:gd name="T53" fmla="*/ 1156 h 1695"/>
              <a:gd name="T54" fmla="*/ 235 w 2092"/>
              <a:gd name="T55" fmla="*/ 1028 h 1695"/>
              <a:gd name="T56" fmla="*/ 354 w 2092"/>
              <a:gd name="T57" fmla="*/ 1034 h 1695"/>
              <a:gd name="T58" fmla="*/ 381 w 2092"/>
              <a:gd name="T59" fmla="*/ 1008 h 1695"/>
              <a:gd name="T60" fmla="*/ 253 w 2092"/>
              <a:gd name="T61" fmla="*/ 940 h 1695"/>
              <a:gd name="T62" fmla="*/ 155 w 2092"/>
              <a:gd name="T63" fmla="*/ 836 h 1695"/>
              <a:gd name="T64" fmla="*/ 96 w 2092"/>
              <a:gd name="T65" fmla="*/ 701 h 1695"/>
              <a:gd name="T66" fmla="*/ 84 w 2092"/>
              <a:gd name="T67" fmla="*/ 596 h 1695"/>
              <a:gd name="T68" fmla="*/ 227 w 2092"/>
              <a:gd name="T69" fmla="*/ 644 h 1695"/>
              <a:gd name="T70" fmla="*/ 201 w 2092"/>
              <a:gd name="T71" fmla="*/ 583 h 1695"/>
              <a:gd name="T72" fmla="*/ 118 w 2092"/>
              <a:gd name="T73" fmla="*/ 451 h 1695"/>
              <a:gd name="T74" fmla="*/ 88 w 2092"/>
              <a:gd name="T75" fmla="*/ 293 h 1695"/>
              <a:gd name="T76" fmla="*/ 109 w 2092"/>
              <a:gd name="T77" fmla="*/ 158 h 1695"/>
              <a:gd name="T78" fmla="*/ 201 w 2092"/>
              <a:gd name="T79" fmla="*/ 140 h 1695"/>
              <a:gd name="T80" fmla="*/ 391 w 2092"/>
              <a:gd name="T81" fmla="*/ 305 h 1695"/>
              <a:gd name="T82" fmla="*/ 610 w 2092"/>
              <a:gd name="T83" fmla="*/ 427 h 1695"/>
              <a:gd name="T84" fmla="*/ 856 w 2092"/>
              <a:gd name="T85" fmla="*/ 503 h 1695"/>
              <a:gd name="T86" fmla="*/ 1023 w 2092"/>
              <a:gd name="T87" fmla="*/ 477 h 1695"/>
              <a:gd name="T88" fmla="*/ 1033 w 2092"/>
              <a:gd name="T89" fmla="*/ 322 h 1695"/>
              <a:gd name="T90" fmla="*/ 1097 w 2092"/>
              <a:gd name="T91" fmla="*/ 183 h 1695"/>
              <a:gd name="T92" fmla="*/ 1204 w 2092"/>
              <a:gd name="T93" fmla="*/ 77 h 1695"/>
              <a:gd name="T94" fmla="*/ 1343 w 2092"/>
              <a:gd name="T95" fmla="*/ 13 h 1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92" h="1695">
                <a:moveTo>
                  <a:pt x="1449" y="0"/>
                </a:moveTo>
                <a:lnTo>
                  <a:pt x="1501" y="3"/>
                </a:lnTo>
                <a:lnTo>
                  <a:pt x="1551" y="12"/>
                </a:lnTo>
                <a:lnTo>
                  <a:pt x="1600" y="27"/>
                </a:lnTo>
                <a:lnTo>
                  <a:pt x="1645" y="47"/>
                </a:lnTo>
                <a:lnTo>
                  <a:pt x="1687" y="71"/>
                </a:lnTo>
                <a:lnTo>
                  <a:pt x="1727" y="101"/>
                </a:lnTo>
                <a:lnTo>
                  <a:pt x="1762" y="135"/>
                </a:lnTo>
                <a:lnTo>
                  <a:pt x="1834" y="117"/>
                </a:lnTo>
                <a:lnTo>
                  <a:pt x="1904" y="94"/>
                </a:lnTo>
                <a:lnTo>
                  <a:pt x="1971" y="66"/>
                </a:lnTo>
                <a:lnTo>
                  <a:pt x="2035" y="30"/>
                </a:lnTo>
                <a:lnTo>
                  <a:pt x="2016" y="80"/>
                </a:lnTo>
                <a:lnTo>
                  <a:pt x="1992" y="125"/>
                </a:lnTo>
                <a:lnTo>
                  <a:pt x="1962" y="167"/>
                </a:lnTo>
                <a:lnTo>
                  <a:pt x="1928" y="205"/>
                </a:lnTo>
                <a:lnTo>
                  <a:pt x="1889" y="238"/>
                </a:lnTo>
                <a:lnTo>
                  <a:pt x="1846" y="268"/>
                </a:lnTo>
                <a:lnTo>
                  <a:pt x="1910" y="258"/>
                </a:lnTo>
                <a:lnTo>
                  <a:pt x="1973" y="243"/>
                </a:lnTo>
                <a:lnTo>
                  <a:pt x="2033" y="224"/>
                </a:lnTo>
                <a:lnTo>
                  <a:pt x="2092" y="200"/>
                </a:lnTo>
                <a:lnTo>
                  <a:pt x="2057" y="250"/>
                </a:lnTo>
                <a:lnTo>
                  <a:pt x="2017" y="298"/>
                </a:lnTo>
                <a:lnTo>
                  <a:pt x="1974" y="343"/>
                </a:lnTo>
                <a:lnTo>
                  <a:pt x="1928" y="383"/>
                </a:lnTo>
                <a:lnTo>
                  <a:pt x="1878" y="422"/>
                </a:lnTo>
                <a:lnTo>
                  <a:pt x="1880" y="477"/>
                </a:lnTo>
                <a:lnTo>
                  <a:pt x="1878" y="540"/>
                </a:lnTo>
                <a:lnTo>
                  <a:pt x="1872" y="603"/>
                </a:lnTo>
                <a:lnTo>
                  <a:pt x="1864" y="667"/>
                </a:lnTo>
                <a:lnTo>
                  <a:pt x="1851" y="732"/>
                </a:lnTo>
                <a:lnTo>
                  <a:pt x="1836" y="795"/>
                </a:lnTo>
                <a:lnTo>
                  <a:pt x="1816" y="859"/>
                </a:lnTo>
                <a:lnTo>
                  <a:pt x="1794" y="921"/>
                </a:lnTo>
                <a:lnTo>
                  <a:pt x="1768" y="983"/>
                </a:lnTo>
                <a:lnTo>
                  <a:pt x="1739" y="1043"/>
                </a:lnTo>
                <a:lnTo>
                  <a:pt x="1706" y="1104"/>
                </a:lnTo>
                <a:lnTo>
                  <a:pt x="1669" y="1161"/>
                </a:lnTo>
                <a:lnTo>
                  <a:pt x="1630" y="1217"/>
                </a:lnTo>
                <a:lnTo>
                  <a:pt x="1588" y="1271"/>
                </a:lnTo>
                <a:lnTo>
                  <a:pt x="1541" y="1324"/>
                </a:lnTo>
                <a:lnTo>
                  <a:pt x="1493" y="1373"/>
                </a:lnTo>
                <a:lnTo>
                  <a:pt x="1440" y="1420"/>
                </a:lnTo>
                <a:lnTo>
                  <a:pt x="1385" y="1464"/>
                </a:lnTo>
                <a:lnTo>
                  <a:pt x="1326" y="1504"/>
                </a:lnTo>
                <a:lnTo>
                  <a:pt x="1263" y="1542"/>
                </a:lnTo>
                <a:lnTo>
                  <a:pt x="1199" y="1576"/>
                </a:lnTo>
                <a:lnTo>
                  <a:pt x="1131" y="1606"/>
                </a:lnTo>
                <a:lnTo>
                  <a:pt x="1059" y="1632"/>
                </a:lnTo>
                <a:lnTo>
                  <a:pt x="985" y="1654"/>
                </a:lnTo>
                <a:lnTo>
                  <a:pt x="908" y="1672"/>
                </a:lnTo>
                <a:lnTo>
                  <a:pt x="828" y="1684"/>
                </a:lnTo>
                <a:lnTo>
                  <a:pt x="745" y="1692"/>
                </a:lnTo>
                <a:lnTo>
                  <a:pt x="659" y="1695"/>
                </a:lnTo>
                <a:lnTo>
                  <a:pt x="568" y="1691"/>
                </a:lnTo>
                <a:lnTo>
                  <a:pt x="480" y="1681"/>
                </a:lnTo>
                <a:lnTo>
                  <a:pt x="394" y="1666"/>
                </a:lnTo>
                <a:lnTo>
                  <a:pt x="310" y="1644"/>
                </a:lnTo>
                <a:lnTo>
                  <a:pt x="228" y="1617"/>
                </a:lnTo>
                <a:lnTo>
                  <a:pt x="149" y="1584"/>
                </a:lnTo>
                <a:lnTo>
                  <a:pt x="73" y="1545"/>
                </a:lnTo>
                <a:lnTo>
                  <a:pt x="0" y="1502"/>
                </a:lnTo>
                <a:lnTo>
                  <a:pt x="51" y="1507"/>
                </a:lnTo>
                <a:lnTo>
                  <a:pt x="103" y="1509"/>
                </a:lnTo>
                <a:lnTo>
                  <a:pt x="178" y="1505"/>
                </a:lnTo>
                <a:lnTo>
                  <a:pt x="251" y="1496"/>
                </a:lnTo>
                <a:lnTo>
                  <a:pt x="321" y="1480"/>
                </a:lnTo>
                <a:lnTo>
                  <a:pt x="390" y="1459"/>
                </a:lnTo>
                <a:lnTo>
                  <a:pt x="456" y="1434"/>
                </a:lnTo>
                <a:lnTo>
                  <a:pt x="519" y="1402"/>
                </a:lnTo>
                <a:lnTo>
                  <a:pt x="579" y="1366"/>
                </a:lnTo>
                <a:lnTo>
                  <a:pt x="636" y="1325"/>
                </a:lnTo>
                <a:lnTo>
                  <a:pt x="586" y="1322"/>
                </a:lnTo>
                <a:lnTo>
                  <a:pt x="537" y="1312"/>
                </a:lnTo>
                <a:lnTo>
                  <a:pt x="490" y="1296"/>
                </a:lnTo>
                <a:lnTo>
                  <a:pt x="446" y="1278"/>
                </a:lnTo>
                <a:lnTo>
                  <a:pt x="405" y="1252"/>
                </a:lnTo>
                <a:lnTo>
                  <a:pt x="366" y="1224"/>
                </a:lnTo>
                <a:lnTo>
                  <a:pt x="332" y="1192"/>
                </a:lnTo>
                <a:lnTo>
                  <a:pt x="301" y="1156"/>
                </a:lnTo>
                <a:lnTo>
                  <a:pt x="275" y="1116"/>
                </a:lnTo>
                <a:lnTo>
                  <a:pt x="253" y="1073"/>
                </a:lnTo>
                <a:lnTo>
                  <a:pt x="235" y="1028"/>
                </a:lnTo>
                <a:lnTo>
                  <a:pt x="275" y="1034"/>
                </a:lnTo>
                <a:lnTo>
                  <a:pt x="316" y="1036"/>
                </a:lnTo>
                <a:lnTo>
                  <a:pt x="354" y="1034"/>
                </a:lnTo>
                <a:lnTo>
                  <a:pt x="392" y="1029"/>
                </a:lnTo>
                <a:lnTo>
                  <a:pt x="429" y="1020"/>
                </a:lnTo>
                <a:lnTo>
                  <a:pt x="381" y="1008"/>
                </a:lnTo>
                <a:lnTo>
                  <a:pt x="335" y="991"/>
                </a:lnTo>
                <a:lnTo>
                  <a:pt x="292" y="968"/>
                </a:lnTo>
                <a:lnTo>
                  <a:pt x="253" y="940"/>
                </a:lnTo>
                <a:lnTo>
                  <a:pt x="215" y="909"/>
                </a:lnTo>
                <a:lnTo>
                  <a:pt x="183" y="874"/>
                </a:lnTo>
                <a:lnTo>
                  <a:pt x="155" y="836"/>
                </a:lnTo>
                <a:lnTo>
                  <a:pt x="130" y="793"/>
                </a:lnTo>
                <a:lnTo>
                  <a:pt x="110" y="749"/>
                </a:lnTo>
                <a:lnTo>
                  <a:pt x="96" y="701"/>
                </a:lnTo>
                <a:lnTo>
                  <a:pt x="87" y="652"/>
                </a:lnTo>
                <a:lnTo>
                  <a:pt x="84" y="601"/>
                </a:lnTo>
                <a:lnTo>
                  <a:pt x="84" y="596"/>
                </a:lnTo>
                <a:lnTo>
                  <a:pt x="129" y="617"/>
                </a:lnTo>
                <a:lnTo>
                  <a:pt x="177" y="633"/>
                </a:lnTo>
                <a:lnTo>
                  <a:pt x="227" y="644"/>
                </a:lnTo>
                <a:lnTo>
                  <a:pt x="279" y="650"/>
                </a:lnTo>
                <a:lnTo>
                  <a:pt x="237" y="618"/>
                </a:lnTo>
                <a:lnTo>
                  <a:pt x="201" y="583"/>
                </a:lnTo>
                <a:lnTo>
                  <a:pt x="168" y="542"/>
                </a:lnTo>
                <a:lnTo>
                  <a:pt x="140" y="498"/>
                </a:lnTo>
                <a:lnTo>
                  <a:pt x="118" y="451"/>
                </a:lnTo>
                <a:lnTo>
                  <a:pt x="102" y="400"/>
                </a:lnTo>
                <a:lnTo>
                  <a:pt x="92" y="348"/>
                </a:lnTo>
                <a:lnTo>
                  <a:pt x="88" y="293"/>
                </a:lnTo>
                <a:lnTo>
                  <a:pt x="91" y="247"/>
                </a:lnTo>
                <a:lnTo>
                  <a:pt x="98" y="202"/>
                </a:lnTo>
                <a:lnTo>
                  <a:pt x="109" y="158"/>
                </a:lnTo>
                <a:lnTo>
                  <a:pt x="126" y="117"/>
                </a:lnTo>
                <a:lnTo>
                  <a:pt x="146" y="78"/>
                </a:lnTo>
                <a:lnTo>
                  <a:pt x="201" y="140"/>
                </a:lnTo>
                <a:lnTo>
                  <a:pt x="260" y="200"/>
                </a:lnTo>
                <a:lnTo>
                  <a:pt x="323" y="255"/>
                </a:lnTo>
                <a:lnTo>
                  <a:pt x="391" y="305"/>
                </a:lnTo>
                <a:lnTo>
                  <a:pt x="460" y="350"/>
                </a:lnTo>
                <a:lnTo>
                  <a:pt x="534" y="392"/>
                </a:lnTo>
                <a:lnTo>
                  <a:pt x="610" y="427"/>
                </a:lnTo>
                <a:lnTo>
                  <a:pt x="690" y="458"/>
                </a:lnTo>
                <a:lnTo>
                  <a:pt x="771" y="484"/>
                </a:lnTo>
                <a:lnTo>
                  <a:pt x="856" y="503"/>
                </a:lnTo>
                <a:lnTo>
                  <a:pt x="942" y="518"/>
                </a:lnTo>
                <a:lnTo>
                  <a:pt x="1031" y="525"/>
                </a:lnTo>
                <a:lnTo>
                  <a:pt x="1023" y="477"/>
                </a:lnTo>
                <a:lnTo>
                  <a:pt x="1020" y="427"/>
                </a:lnTo>
                <a:lnTo>
                  <a:pt x="1023" y="374"/>
                </a:lnTo>
                <a:lnTo>
                  <a:pt x="1033" y="322"/>
                </a:lnTo>
                <a:lnTo>
                  <a:pt x="1048" y="272"/>
                </a:lnTo>
                <a:lnTo>
                  <a:pt x="1070" y="226"/>
                </a:lnTo>
                <a:lnTo>
                  <a:pt x="1097" y="183"/>
                </a:lnTo>
                <a:lnTo>
                  <a:pt x="1128" y="144"/>
                </a:lnTo>
                <a:lnTo>
                  <a:pt x="1164" y="107"/>
                </a:lnTo>
                <a:lnTo>
                  <a:pt x="1204" y="77"/>
                </a:lnTo>
                <a:lnTo>
                  <a:pt x="1247" y="50"/>
                </a:lnTo>
                <a:lnTo>
                  <a:pt x="1293" y="28"/>
                </a:lnTo>
                <a:lnTo>
                  <a:pt x="1343" y="13"/>
                </a:lnTo>
                <a:lnTo>
                  <a:pt x="1395" y="3"/>
                </a:lnTo>
                <a:lnTo>
                  <a:pt x="1449" y="0"/>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425563"/>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257CD6DD-64F8-4CE1-84CD-A19170D2AC09}"/>
              </a:ext>
            </a:extLst>
          </p:cNvPr>
          <p:cNvGrpSpPr/>
          <p:nvPr/>
        </p:nvGrpSpPr>
        <p:grpSpPr>
          <a:xfrm>
            <a:off x="4858952" y="1539302"/>
            <a:ext cx="756995" cy="831757"/>
            <a:chOff x="239991" y="2173631"/>
            <a:chExt cx="676925" cy="743782"/>
          </a:xfrm>
          <a:solidFill>
            <a:srgbClr val="41B6E6"/>
          </a:solidFill>
        </p:grpSpPr>
        <p:sp>
          <p:nvSpPr>
            <p:cNvPr id="42" name="Freeform: Shape 56">
              <a:extLst>
                <a:ext uri="{FF2B5EF4-FFF2-40B4-BE49-F238E27FC236}">
                  <a16:creationId xmlns:a16="http://schemas.microsoft.com/office/drawing/2014/main" id="{6A95576C-51DA-4719-AC9F-DE8611952923}"/>
                </a:ext>
              </a:extLst>
            </p:cNvPr>
            <p:cNvSpPr/>
            <p:nvPr/>
          </p:nvSpPr>
          <p:spPr>
            <a:xfrm>
              <a:off x="456440" y="2357487"/>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43" name="Freeform: Shape 57">
              <a:extLst>
                <a:ext uri="{FF2B5EF4-FFF2-40B4-BE49-F238E27FC236}">
                  <a16:creationId xmlns:a16="http://schemas.microsoft.com/office/drawing/2014/main" id="{51CD2076-B8AD-43AB-BF4B-E2B595B72314}"/>
                </a:ext>
              </a:extLst>
            </p:cNvPr>
            <p:cNvSpPr/>
            <p:nvPr/>
          </p:nvSpPr>
          <p:spPr>
            <a:xfrm>
              <a:off x="456440" y="2424344"/>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44" name="Freeform: Shape 58">
              <a:extLst>
                <a:ext uri="{FF2B5EF4-FFF2-40B4-BE49-F238E27FC236}">
                  <a16:creationId xmlns:a16="http://schemas.microsoft.com/office/drawing/2014/main" id="{AC54BAC7-1A82-4E9E-A1DE-899F01E20A01}"/>
                </a:ext>
              </a:extLst>
            </p:cNvPr>
            <p:cNvSpPr/>
            <p:nvPr/>
          </p:nvSpPr>
          <p:spPr>
            <a:xfrm>
              <a:off x="456440" y="2491201"/>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45" name="Freeform: Shape 59">
              <a:extLst>
                <a:ext uri="{FF2B5EF4-FFF2-40B4-BE49-F238E27FC236}">
                  <a16:creationId xmlns:a16="http://schemas.microsoft.com/office/drawing/2014/main" id="{FA5BDCD8-1EE0-485C-AF0A-1AA36447762C}"/>
                </a:ext>
              </a:extLst>
            </p:cNvPr>
            <p:cNvSpPr/>
            <p:nvPr/>
          </p:nvSpPr>
          <p:spPr>
            <a:xfrm>
              <a:off x="239991" y="2173631"/>
              <a:ext cx="676925" cy="743782"/>
            </a:xfrm>
            <a:custGeom>
              <a:avLst/>
              <a:gdLst>
                <a:gd name="connsiteX0" fmla="*/ 623910 w 676925"/>
                <a:gd name="connsiteY0" fmla="*/ 670710 h 743782"/>
                <a:gd name="connsiteX1" fmla="*/ 456768 w 676925"/>
                <a:gd name="connsiteY1" fmla="*/ 511925 h 743782"/>
                <a:gd name="connsiteX2" fmla="*/ 623910 w 676925"/>
                <a:gd name="connsiteY2" fmla="*/ 353140 h 743782"/>
                <a:gd name="connsiteX3" fmla="*/ 623910 w 676925"/>
                <a:gd name="connsiteY3" fmla="*/ 670710 h 743782"/>
                <a:gd name="connsiteX4" fmla="*/ 82370 w 676925"/>
                <a:gd name="connsiteY4" fmla="*/ 690767 h 743782"/>
                <a:gd name="connsiteX5" fmla="*/ 247840 w 676925"/>
                <a:gd name="connsiteY5" fmla="*/ 534489 h 743782"/>
                <a:gd name="connsiteX6" fmla="*/ 259540 w 676925"/>
                <a:gd name="connsiteY6" fmla="*/ 523625 h 743782"/>
                <a:gd name="connsiteX7" fmla="*/ 420832 w 676925"/>
                <a:gd name="connsiteY7" fmla="*/ 523625 h 743782"/>
                <a:gd name="connsiteX8" fmla="*/ 432532 w 676925"/>
                <a:gd name="connsiteY8" fmla="*/ 534489 h 743782"/>
                <a:gd name="connsiteX9" fmla="*/ 597167 w 676925"/>
                <a:gd name="connsiteY9" fmla="*/ 690767 h 743782"/>
                <a:gd name="connsiteX10" fmla="*/ 82370 w 676925"/>
                <a:gd name="connsiteY10" fmla="*/ 690767 h 743782"/>
                <a:gd name="connsiteX11" fmla="*/ 55627 w 676925"/>
                <a:gd name="connsiteY11" fmla="*/ 352304 h 743782"/>
                <a:gd name="connsiteX12" fmla="*/ 222769 w 676925"/>
                <a:gd name="connsiteY12" fmla="*/ 511089 h 743782"/>
                <a:gd name="connsiteX13" fmla="*/ 55627 w 676925"/>
                <a:gd name="connsiteY13" fmla="*/ 669874 h 743782"/>
                <a:gd name="connsiteX14" fmla="*/ 55627 w 676925"/>
                <a:gd name="connsiteY14" fmla="*/ 352304 h 743782"/>
                <a:gd name="connsiteX15" fmla="*/ 172626 w 676925"/>
                <a:gd name="connsiteY15" fmla="*/ 139198 h 743782"/>
                <a:gd name="connsiteX16" fmla="*/ 506911 w 676925"/>
                <a:gd name="connsiteY16" fmla="*/ 139198 h 743782"/>
                <a:gd name="connsiteX17" fmla="*/ 506911 w 676925"/>
                <a:gd name="connsiteY17" fmla="*/ 417490 h 743782"/>
                <a:gd name="connsiteX18" fmla="*/ 431697 w 676925"/>
                <a:gd name="connsiteY18" fmla="*/ 489361 h 743782"/>
                <a:gd name="connsiteX19" fmla="*/ 247840 w 676925"/>
                <a:gd name="connsiteY19" fmla="*/ 489361 h 743782"/>
                <a:gd name="connsiteX20" fmla="*/ 172626 w 676925"/>
                <a:gd name="connsiteY20" fmla="*/ 417490 h 743782"/>
                <a:gd name="connsiteX21" fmla="*/ 172626 w 676925"/>
                <a:gd name="connsiteY21" fmla="*/ 139198 h 743782"/>
                <a:gd name="connsiteX22" fmla="*/ 557053 w 676925"/>
                <a:gd name="connsiteY22" fmla="*/ 161762 h 743782"/>
                <a:gd name="connsiteX23" fmla="*/ 557053 w 676925"/>
                <a:gd name="connsiteY23" fmla="*/ 89055 h 743782"/>
                <a:gd name="connsiteX24" fmla="*/ 440054 w 676925"/>
                <a:gd name="connsiteY24" fmla="*/ 89055 h 743782"/>
                <a:gd name="connsiteX25" fmla="*/ 339769 w 676925"/>
                <a:gd name="connsiteY25" fmla="*/ 5484 h 743782"/>
                <a:gd name="connsiteX26" fmla="*/ 239483 w 676925"/>
                <a:gd name="connsiteY26" fmla="*/ 89055 h 743782"/>
                <a:gd name="connsiteX27" fmla="*/ 122484 w 676925"/>
                <a:gd name="connsiteY27" fmla="*/ 89055 h 743782"/>
                <a:gd name="connsiteX28" fmla="*/ 122484 w 676925"/>
                <a:gd name="connsiteY28" fmla="*/ 162598 h 743782"/>
                <a:gd name="connsiteX29" fmla="*/ 5484 w 676925"/>
                <a:gd name="connsiteY29" fmla="*/ 273747 h 743782"/>
                <a:gd name="connsiteX30" fmla="*/ 5484 w 676925"/>
                <a:gd name="connsiteY30" fmla="*/ 740910 h 743782"/>
                <a:gd name="connsiteX31" fmla="*/ 674053 w 676925"/>
                <a:gd name="connsiteY31" fmla="*/ 740910 h 743782"/>
                <a:gd name="connsiteX32" fmla="*/ 674053 w 676925"/>
                <a:gd name="connsiteY32" fmla="*/ 273747 h 743782"/>
                <a:gd name="connsiteX33" fmla="*/ 557053 w 676925"/>
                <a:gd name="connsiteY33" fmla="*/ 161762 h 74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6925" h="743782">
                  <a:moveTo>
                    <a:pt x="623910" y="670710"/>
                  </a:moveTo>
                  <a:lnTo>
                    <a:pt x="456768" y="511925"/>
                  </a:lnTo>
                  <a:lnTo>
                    <a:pt x="623910" y="353140"/>
                  </a:lnTo>
                  <a:lnTo>
                    <a:pt x="623910" y="670710"/>
                  </a:lnTo>
                  <a:close/>
                  <a:moveTo>
                    <a:pt x="82370" y="690767"/>
                  </a:moveTo>
                  <a:lnTo>
                    <a:pt x="247840" y="534489"/>
                  </a:lnTo>
                  <a:lnTo>
                    <a:pt x="259540" y="523625"/>
                  </a:lnTo>
                  <a:cubicBezTo>
                    <a:pt x="304669" y="481004"/>
                    <a:pt x="375704" y="481004"/>
                    <a:pt x="420832" y="523625"/>
                  </a:cubicBezTo>
                  <a:lnTo>
                    <a:pt x="432532" y="534489"/>
                  </a:lnTo>
                  <a:lnTo>
                    <a:pt x="597167" y="690767"/>
                  </a:lnTo>
                  <a:lnTo>
                    <a:pt x="82370" y="690767"/>
                  </a:lnTo>
                  <a:close/>
                  <a:moveTo>
                    <a:pt x="55627" y="352304"/>
                  </a:moveTo>
                  <a:lnTo>
                    <a:pt x="222769" y="511089"/>
                  </a:lnTo>
                  <a:lnTo>
                    <a:pt x="55627" y="669874"/>
                  </a:lnTo>
                  <a:lnTo>
                    <a:pt x="55627" y="352304"/>
                  </a:lnTo>
                  <a:close/>
                  <a:moveTo>
                    <a:pt x="172626" y="139198"/>
                  </a:moveTo>
                  <a:lnTo>
                    <a:pt x="506911" y="139198"/>
                  </a:lnTo>
                  <a:lnTo>
                    <a:pt x="506911" y="417490"/>
                  </a:lnTo>
                  <a:lnTo>
                    <a:pt x="431697" y="489361"/>
                  </a:lnTo>
                  <a:cubicBezTo>
                    <a:pt x="377376" y="447575"/>
                    <a:pt x="302162" y="447575"/>
                    <a:pt x="247840" y="489361"/>
                  </a:cubicBezTo>
                  <a:lnTo>
                    <a:pt x="172626" y="417490"/>
                  </a:lnTo>
                  <a:lnTo>
                    <a:pt x="172626" y="139198"/>
                  </a:lnTo>
                  <a:close/>
                  <a:moveTo>
                    <a:pt x="557053" y="161762"/>
                  </a:moveTo>
                  <a:lnTo>
                    <a:pt x="557053" y="89055"/>
                  </a:lnTo>
                  <a:lnTo>
                    <a:pt x="440054" y="89055"/>
                  </a:lnTo>
                  <a:lnTo>
                    <a:pt x="339769" y="5484"/>
                  </a:lnTo>
                  <a:lnTo>
                    <a:pt x="239483" y="89055"/>
                  </a:lnTo>
                  <a:lnTo>
                    <a:pt x="122484" y="89055"/>
                  </a:lnTo>
                  <a:lnTo>
                    <a:pt x="122484" y="162598"/>
                  </a:lnTo>
                  <a:lnTo>
                    <a:pt x="5484" y="273747"/>
                  </a:lnTo>
                  <a:lnTo>
                    <a:pt x="5484" y="740910"/>
                  </a:lnTo>
                  <a:lnTo>
                    <a:pt x="674053" y="740910"/>
                  </a:lnTo>
                  <a:lnTo>
                    <a:pt x="674053" y="273747"/>
                  </a:lnTo>
                  <a:lnTo>
                    <a:pt x="557053" y="161762"/>
                  </a:lnTo>
                  <a:close/>
                </a:path>
              </a:pathLst>
            </a:custGeom>
            <a:grpFill/>
            <a:ln w="8334"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grpSp>
      <p:sp>
        <p:nvSpPr>
          <p:cNvPr id="46" name="TextBox 45"/>
          <p:cNvSpPr txBox="1"/>
          <p:nvPr/>
        </p:nvSpPr>
        <p:spPr>
          <a:xfrm>
            <a:off x="3543938" y="2652922"/>
            <a:ext cx="3387023"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hlinkClick r:id="rId3"/>
              </a:rPr>
              <a:t>nhsr.safety@nhs.net</a:t>
            </a:r>
            <a:endPar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cxnSp>
        <p:nvCxnSpPr>
          <p:cNvPr id="47" name="Straight Connector 46"/>
          <p:cNvCxnSpPr/>
          <p:nvPr/>
        </p:nvCxnSpPr>
        <p:spPr>
          <a:xfrm>
            <a:off x="7224692" y="1386387"/>
            <a:ext cx="0" cy="2400000"/>
          </a:xfrm>
          <a:prstGeom prst="line">
            <a:avLst/>
          </a:prstGeom>
          <a:ln w="38100">
            <a:solidFill>
              <a:srgbClr val="425563"/>
            </a:solidFill>
            <a:prstDash val="sysDot"/>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a:off x="7629467" y="1601929"/>
            <a:ext cx="852143" cy="820260"/>
            <a:chOff x="8189637" y="3871412"/>
            <a:chExt cx="914657" cy="914657"/>
          </a:xfrm>
        </p:grpSpPr>
        <p:sp>
          <p:nvSpPr>
            <p:cNvPr id="49" name="Oval 48"/>
            <p:cNvSpPr/>
            <p:nvPr/>
          </p:nvSpPr>
          <p:spPr>
            <a:xfrm>
              <a:off x="8189637" y="3871412"/>
              <a:ext cx="914657" cy="914657"/>
            </a:xfrm>
            <a:prstGeom prst="ellipse">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a:ea typeface="+mn-ea"/>
                <a:cs typeface="+mn-cs"/>
              </a:endParaRPr>
            </a:p>
          </p:txBody>
        </p:sp>
        <p:grpSp>
          <p:nvGrpSpPr>
            <p:cNvPr id="50" name="Group 49"/>
            <p:cNvGrpSpPr/>
            <p:nvPr/>
          </p:nvGrpSpPr>
          <p:grpSpPr>
            <a:xfrm>
              <a:off x="8399014" y="4025448"/>
              <a:ext cx="478218" cy="533591"/>
              <a:chOff x="11369675" y="4132262"/>
              <a:chExt cx="904875" cy="1009651"/>
            </a:xfrm>
            <a:solidFill>
              <a:schemeClr val="bg1"/>
            </a:solidFill>
          </p:grpSpPr>
          <p:sp>
            <p:nvSpPr>
              <p:cNvPr id="51" name="Rectangle 34"/>
              <p:cNvSpPr>
                <a:spLocks noChangeArrowheads="1"/>
              </p:cNvSpPr>
              <p:nvPr/>
            </p:nvSpPr>
            <p:spPr bwMode="auto">
              <a:xfrm>
                <a:off x="11734800" y="4360862"/>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2" name="Rectangle 35"/>
              <p:cNvSpPr>
                <a:spLocks noChangeArrowheads="1"/>
              </p:cNvSpPr>
              <p:nvPr/>
            </p:nvSpPr>
            <p:spPr bwMode="auto">
              <a:xfrm>
                <a:off x="11847513" y="43608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3" name="Rectangle 36"/>
              <p:cNvSpPr>
                <a:spLocks noChangeArrowheads="1"/>
              </p:cNvSpPr>
              <p:nvPr/>
            </p:nvSpPr>
            <p:spPr bwMode="auto">
              <a:xfrm>
                <a:off x="11734800" y="4481512"/>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4" name="Rectangle 37"/>
              <p:cNvSpPr>
                <a:spLocks noChangeArrowheads="1"/>
              </p:cNvSpPr>
              <p:nvPr/>
            </p:nvSpPr>
            <p:spPr bwMode="auto">
              <a:xfrm>
                <a:off x="11847513" y="44815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5" name="Rectangle 38"/>
              <p:cNvSpPr>
                <a:spLocks noChangeArrowheads="1"/>
              </p:cNvSpPr>
              <p:nvPr/>
            </p:nvSpPr>
            <p:spPr bwMode="auto">
              <a:xfrm>
                <a:off x="11485563" y="47180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6" name="Rectangle 39"/>
              <p:cNvSpPr>
                <a:spLocks noChangeArrowheads="1"/>
              </p:cNvSpPr>
              <p:nvPr/>
            </p:nvSpPr>
            <p:spPr bwMode="auto">
              <a:xfrm>
                <a:off x="11485563" y="50784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7" name="Rectangle 40"/>
              <p:cNvSpPr>
                <a:spLocks noChangeArrowheads="1"/>
              </p:cNvSpPr>
              <p:nvPr/>
            </p:nvSpPr>
            <p:spPr bwMode="auto">
              <a:xfrm>
                <a:off x="11485563" y="49577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8" name="Rectangle 41"/>
              <p:cNvSpPr>
                <a:spLocks noChangeArrowheads="1"/>
              </p:cNvSpPr>
              <p:nvPr/>
            </p:nvSpPr>
            <p:spPr bwMode="auto">
              <a:xfrm>
                <a:off x="11485563" y="48371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59" name="Rectangle 42"/>
              <p:cNvSpPr>
                <a:spLocks noChangeArrowheads="1"/>
              </p:cNvSpPr>
              <p:nvPr/>
            </p:nvSpPr>
            <p:spPr bwMode="auto">
              <a:xfrm>
                <a:off x="12095163" y="50784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0" name="Rectangle 43"/>
              <p:cNvSpPr>
                <a:spLocks noChangeArrowheads="1"/>
              </p:cNvSpPr>
              <p:nvPr/>
            </p:nvSpPr>
            <p:spPr bwMode="auto">
              <a:xfrm>
                <a:off x="12095163" y="49577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1" name="Rectangle 44"/>
              <p:cNvSpPr>
                <a:spLocks noChangeArrowheads="1"/>
              </p:cNvSpPr>
              <p:nvPr/>
            </p:nvSpPr>
            <p:spPr bwMode="auto">
              <a:xfrm>
                <a:off x="12095163" y="48371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2" name="Rectangle 45"/>
              <p:cNvSpPr>
                <a:spLocks noChangeArrowheads="1"/>
              </p:cNvSpPr>
              <p:nvPr/>
            </p:nvSpPr>
            <p:spPr bwMode="auto">
              <a:xfrm>
                <a:off x="11734800" y="5081587"/>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3" name="Rectangle 46"/>
              <p:cNvSpPr>
                <a:spLocks noChangeArrowheads="1"/>
              </p:cNvSpPr>
              <p:nvPr/>
            </p:nvSpPr>
            <p:spPr bwMode="auto">
              <a:xfrm>
                <a:off x="11847513" y="5081587"/>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4" name="Rectangle 47"/>
              <p:cNvSpPr>
                <a:spLocks noChangeArrowheads="1"/>
              </p:cNvSpPr>
              <p:nvPr/>
            </p:nvSpPr>
            <p:spPr bwMode="auto">
              <a:xfrm>
                <a:off x="11734800" y="4962525"/>
                <a:ext cx="58737"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5" name="Rectangle 48"/>
              <p:cNvSpPr>
                <a:spLocks noChangeArrowheads="1"/>
              </p:cNvSpPr>
              <p:nvPr/>
            </p:nvSpPr>
            <p:spPr bwMode="auto">
              <a:xfrm>
                <a:off x="11847513" y="4962525"/>
                <a:ext cx="603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6" name="Rectangle 49"/>
              <p:cNvSpPr>
                <a:spLocks noChangeArrowheads="1"/>
              </p:cNvSpPr>
              <p:nvPr/>
            </p:nvSpPr>
            <p:spPr bwMode="auto">
              <a:xfrm>
                <a:off x="11734800" y="484187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7" name="Rectangle 50"/>
              <p:cNvSpPr>
                <a:spLocks noChangeArrowheads="1"/>
              </p:cNvSpPr>
              <p:nvPr/>
            </p:nvSpPr>
            <p:spPr bwMode="auto">
              <a:xfrm>
                <a:off x="11847513" y="484187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8" name="Rectangle 51"/>
              <p:cNvSpPr>
                <a:spLocks noChangeArrowheads="1"/>
              </p:cNvSpPr>
              <p:nvPr/>
            </p:nvSpPr>
            <p:spPr bwMode="auto">
              <a:xfrm>
                <a:off x="11734800" y="472122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69" name="Rectangle 52"/>
              <p:cNvSpPr>
                <a:spLocks noChangeArrowheads="1"/>
              </p:cNvSpPr>
              <p:nvPr/>
            </p:nvSpPr>
            <p:spPr bwMode="auto">
              <a:xfrm>
                <a:off x="11847513" y="47212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70" name="Rectangle 53"/>
              <p:cNvSpPr>
                <a:spLocks noChangeArrowheads="1"/>
              </p:cNvSpPr>
              <p:nvPr/>
            </p:nvSpPr>
            <p:spPr bwMode="auto">
              <a:xfrm>
                <a:off x="11734800" y="460057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71" name="Rectangle 54"/>
              <p:cNvSpPr>
                <a:spLocks noChangeArrowheads="1"/>
              </p:cNvSpPr>
              <p:nvPr/>
            </p:nvSpPr>
            <p:spPr bwMode="auto">
              <a:xfrm>
                <a:off x="11847513" y="460057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72" name="Freeform 61"/>
              <p:cNvSpPr>
                <a:spLocks/>
              </p:cNvSpPr>
              <p:nvPr/>
            </p:nvSpPr>
            <p:spPr bwMode="auto">
              <a:xfrm>
                <a:off x="11369675" y="4605337"/>
                <a:ext cx="176212" cy="536575"/>
              </a:xfrm>
              <a:custGeom>
                <a:avLst/>
                <a:gdLst>
                  <a:gd name="T0" fmla="*/ 0 w 47"/>
                  <a:gd name="T1" fmla="*/ 20 h 143"/>
                  <a:gd name="T2" fmla="*/ 0 w 47"/>
                  <a:gd name="T3" fmla="*/ 143 h 143"/>
                  <a:gd name="T4" fmla="*/ 14 w 47"/>
                  <a:gd name="T5" fmla="*/ 143 h 143"/>
                  <a:gd name="T6" fmla="*/ 14 w 47"/>
                  <a:gd name="T7" fmla="*/ 20 h 143"/>
                  <a:gd name="T8" fmla="*/ 20 w 47"/>
                  <a:gd name="T9" fmla="*/ 14 h 143"/>
                  <a:gd name="T10" fmla="*/ 47 w 47"/>
                  <a:gd name="T11" fmla="*/ 14 h 143"/>
                  <a:gd name="T12" fmla="*/ 47 w 47"/>
                  <a:gd name="T13" fmla="*/ 0 h 143"/>
                  <a:gd name="T14" fmla="*/ 20 w 47"/>
                  <a:gd name="T15" fmla="*/ 0 h 143"/>
                  <a:gd name="T16" fmla="*/ 0 w 47"/>
                  <a:gd name="T17" fmla="*/ 2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43">
                    <a:moveTo>
                      <a:pt x="0" y="20"/>
                    </a:moveTo>
                    <a:cubicBezTo>
                      <a:pt x="0" y="143"/>
                      <a:pt x="0" y="143"/>
                      <a:pt x="0" y="143"/>
                    </a:cubicBezTo>
                    <a:cubicBezTo>
                      <a:pt x="14" y="143"/>
                      <a:pt x="14" y="143"/>
                      <a:pt x="14" y="143"/>
                    </a:cubicBezTo>
                    <a:cubicBezTo>
                      <a:pt x="14" y="20"/>
                      <a:pt x="14" y="20"/>
                      <a:pt x="14" y="20"/>
                    </a:cubicBezTo>
                    <a:cubicBezTo>
                      <a:pt x="14" y="16"/>
                      <a:pt x="16" y="14"/>
                      <a:pt x="20" y="14"/>
                    </a:cubicBezTo>
                    <a:cubicBezTo>
                      <a:pt x="47" y="14"/>
                      <a:pt x="47" y="14"/>
                      <a:pt x="47" y="14"/>
                    </a:cubicBezTo>
                    <a:cubicBezTo>
                      <a:pt x="47" y="0"/>
                      <a:pt x="47" y="0"/>
                      <a:pt x="47" y="0"/>
                    </a:cubicBezTo>
                    <a:cubicBezTo>
                      <a:pt x="20" y="0"/>
                      <a:pt x="20" y="0"/>
                      <a:pt x="20" y="0"/>
                    </a:cubicBezTo>
                    <a:cubicBezTo>
                      <a:pt x="9" y="0"/>
                      <a:pt x="0" y="9"/>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73" name="Freeform 62"/>
              <p:cNvSpPr>
                <a:spLocks/>
              </p:cNvSpPr>
              <p:nvPr/>
            </p:nvSpPr>
            <p:spPr bwMode="auto">
              <a:xfrm>
                <a:off x="12095163" y="4724400"/>
                <a:ext cx="179387" cy="417513"/>
              </a:xfrm>
              <a:custGeom>
                <a:avLst/>
                <a:gdLst>
                  <a:gd name="T0" fmla="*/ 28 w 48"/>
                  <a:gd name="T1" fmla="*/ 0 h 111"/>
                  <a:gd name="T2" fmla="*/ 0 w 48"/>
                  <a:gd name="T3" fmla="*/ 0 h 111"/>
                  <a:gd name="T4" fmla="*/ 0 w 48"/>
                  <a:gd name="T5" fmla="*/ 14 h 111"/>
                  <a:gd name="T6" fmla="*/ 28 w 48"/>
                  <a:gd name="T7" fmla="*/ 14 h 111"/>
                  <a:gd name="T8" fmla="*/ 34 w 48"/>
                  <a:gd name="T9" fmla="*/ 20 h 111"/>
                  <a:gd name="T10" fmla="*/ 34 w 48"/>
                  <a:gd name="T11" fmla="*/ 111 h 111"/>
                  <a:gd name="T12" fmla="*/ 48 w 48"/>
                  <a:gd name="T13" fmla="*/ 111 h 111"/>
                  <a:gd name="T14" fmla="*/ 48 w 48"/>
                  <a:gd name="T15" fmla="*/ 20 h 111"/>
                  <a:gd name="T16" fmla="*/ 28 w 48"/>
                  <a:gd name="T1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11">
                    <a:moveTo>
                      <a:pt x="28" y="0"/>
                    </a:moveTo>
                    <a:cubicBezTo>
                      <a:pt x="0" y="0"/>
                      <a:pt x="0" y="0"/>
                      <a:pt x="0" y="0"/>
                    </a:cubicBezTo>
                    <a:cubicBezTo>
                      <a:pt x="0" y="14"/>
                      <a:pt x="0" y="14"/>
                      <a:pt x="0" y="14"/>
                    </a:cubicBezTo>
                    <a:cubicBezTo>
                      <a:pt x="28" y="14"/>
                      <a:pt x="28" y="14"/>
                      <a:pt x="28" y="14"/>
                    </a:cubicBezTo>
                    <a:cubicBezTo>
                      <a:pt x="31" y="14"/>
                      <a:pt x="34" y="17"/>
                      <a:pt x="34" y="20"/>
                    </a:cubicBezTo>
                    <a:cubicBezTo>
                      <a:pt x="34" y="111"/>
                      <a:pt x="34" y="111"/>
                      <a:pt x="34" y="111"/>
                    </a:cubicBezTo>
                    <a:cubicBezTo>
                      <a:pt x="48" y="111"/>
                      <a:pt x="48" y="111"/>
                      <a:pt x="48" y="111"/>
                    </a:cubicBezTo>
                    <a:cubicBezTo>
                      <a:pt x="48" y="20"/>
                      <a:pt x="48" y="20"/>
                      <a:pt x="48" y="20"/>
                    </a:cubicBezTo>
                    <a:cubicBezTo>
                      <a:pt x="48" y="9"/>
                      <a:pt x="39"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sp>
            <p:nvSpPr>
              <p:cNvPr id="74" name="Freeform 63"/>
              <p:cNvSpPr>
                <a:spLocks/>
              </p:cNvSpPr>
              <p:nvPr/>
            </p:nvSpPr>
            <p:spPr bwMode="auto">
              <a:xfrm>
                <a:off x="11606213" y="4132262"/>
                <a:ext cx="428625" cy="1009650"/>
              </a:xfrm>
              <a:custGeom>
                <a:avLst/>
                <a:gdLst>
                  <a:gd name="T0" fmla="*/ 94 w 114"/>
                  <a:gd name="T1" fmla="*/ 31 h 269"/>
                  <a:gd name="T2" fmla="*/ 64 w 114"/>
                  <a:gd name="T3" fmla="*/ 31 h 269"/>
                  <a:gd name="T4" fmla="*/ 64 w 114"/>
                  <a:gd name="T5" fmla="*/ 7 h 269"/>
                  <a:gd name="T6" fmla="*/ 57 w 114"/>
                  <a:gd name="T7" fmla="*/ 0 h 269"/>
                  <a:gd name="T8" fmla="*/ 50 w 114"/>
                  <a:gd name="T9" fmla="*/ 7 h 269"/>
                  <a:gd name="T10" fmla="*/ 50 w 114"/>
                  <a:gd name="T11" fmla="*/ 31 h 269"/>
                  <a:gd name="T12" fmla="*/ 20 w 114"/>
                  <a:gd name="T13" fmla="*/ 31 h 269"/>
                  <a:gd name="T14" fmla="*/ 0 w 114"/>
                  <a:gd name="T15" fmla="*/ 51 h 269"/>
                  <a:gd name="T16" fmla="*/ 0 w 114"/>
                  <a:gd name="T17" fmla="*/ 269 h 269"/>
                  <a:gd name="T18" fmla="*/ 0 w 114"/>
                  <a:gd name="T19" fmla="*/ 269 h 269"/>
                  <a:gd name="T20" fmla="*/ 14 w 114"/>
                  <a:gd name="T21" fmla="*/ 269 h 269"/>
                  <a:gd name="T22" fmla="*/ 14 w 114"/>
                  <a:gd name="T23" fmla="*/ 269 h 269"/>
                  <a:gd name="T24" fmla="*/ 14 w 114"/>
                  <a:gd name="T25" fmla="*/ 51 h 269"/>
                  <a:gd name="T26" fmla="*/ 20 w 114"/>
                  <a:gd name="T27" fmla="*/ 45 h 269"/>
                  <a:gd name="T28" fmla="*/ 94 w 114"/>
                  <a:gd name="T29" fmla="*/ 45 h 269"/>
                  <a:gd name="T30" fmla="*/ 100 w 114"/>
                  <a:gd name="T31" fmla="*/ 51 h 269"/>
                  <a:gd name="T32" fmla="*/ 100 w 114"/>
                  <a:gd name="T33" fmla="*/ 269 h 269"/>
                  <a:gd name="T34" fmla="*/ 100 w 114"/>
                  <a:gd name="T35" fmla="*/ 269 h 269"/>
                  <a:gd name="T36" fmla="*/ 114 w 114"/>
                  <a:gd name="T37" fmla="*/ 269 h 269"/>
                  <a:gd name="T38" fmla="*/ 114 w 114"/>
                  <a:gd name="T39" fmla="*/ 269 h 269"/>
                  <a:gd name="T40" fmla="*/ 114 w 114"/>
                  <a:gd name="T41" fmla="*/ 51 h 269"/>
                  <a:gd name="T42" fmla="*/ 94 w 114"/>
                  <a:gd name="T43" fmla="*/ 3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269">
                    <a:moveTo>
                      <a:pt x="94" y="31"/>
                    </a:moveTo>
                    <a:cubicBezTo>
                      <a:pt x="64" y="31"/>
                      <a:pt x="64" y="31"/>
                      <a:pt x="64" y="31"/>
                    </a:cubicBezTo>
                    <a:cubicBezTo>
                      <a:pt x="64" y="7"/>
                      <a:pt x="64" y="7"/>
                      <a:pt x="64" y="7"/>
                    </a:cubicBezTo>
                    <a:cubicBezTo>
                      <a:pt x="64" y="3"/>
                      <a:pt x="61" y="0"/>
                      <a:pt x="57" y="0"/>
                    </a:cubicBezTo>
                    <a:cubicBezTo>
                      <a:pt x="53" y="0"/>
                      <a:pt x="50" y="3"/>
                      <a:pt x="50" y="7"/>
                    </a:cubicBezTo>
                    <a:cubicBezTo>
                      <a:pt x="50" y="31"/>
                      <a:pt x="50" y="31"/>
                      <a:pt x="50" y="31"/>
                    </a:cubicBezTo>
                    <a:cubicBezTo>
                      <a:pt x="20" y="31"/>
                      <a:pt x="20" y="31"/>
                      <a:pt x="20" y="31"/>
                    </a:cubicBezTo>
                    <a:cubicBezTo>
                      <a:pt x="9" y="31"/>
                      <a:pt x="0" y="40"/>
                      <a:pt x="0" y="51"/>
                    </a:cubicBezTo>
                    <a:cubicBezTo>
                      <a:pt x="0" y="269"/>
                      <a:pt x="0" y="269"/>
                      <a:pt x="0" y="269"/>
                    </a:cubicBezTo>
                    <a:cubicBezTo>
                      <a:pt x="0" y="269"/>
                      <a:pt x="0" y="269"/>
                      <a:pt x="0" y="269"/>
                    </a:cubicBezTo>
                    <a:cubicBezTo>
                      <a:pt x="14" y="269"/>
                      <a:pt x="14" y="269"/>
                      <a:pt x="14" y="269"/>
                    </a:cubicBezTo>
                    <a:cubicBezTo>
                      <a:pt x="14" y="269"/>
                      <a:pt x="14" y="269"/>
                      <a:pt x="14" y="269"/>
                    </a:cubicBezTo>
                    <a:cubicBezTo>
                      <a:pt x="14" y="51"/>
                      <a:pt x="14" y="51"/>
                      <a:pt x="14" y="51"/>
                    </a:cubicBezTo>
                    <a:cubicBezTo>
                      <a:pt x="14" y="48"/>
                      <a:pt x="16" y="45"/>
                      <a:pt x="20" y="45"/>
                    </a:cubicBezTo>
                    <a:cubicBezTo>
                      <a:pt x="94" y="45"/>
                      <a:pt x="94" y="45"/>
                      <a:pt x="94" y="45"/>
                    </a:cubicBezTo>
                    <a:cubicBezTo>
                      <a:pt x="98" y="45"/>
                      <a:pt x="100" y="48"/>
                      <a:pt x="100" y="51"/>
                    </a:cubicBezTo>
                    <a:cubicBezTo>
                      <a:pt x="100" y="269"/>
                      <a:pt x="100" y="269"/>
                      <a:pt x="100" y="269"/>
                    </a:cubicBezTo>
                    <a:cubicBezTo>
                      <a:pt x="100" y="269"/>
                      <a:pt x="100" y="269"/>
                      <a:pt x="100" y="269"/>
                    </a:cubicBezTo>
                    <a:cubicBezTo>
                      <a:pt x="114" y="269"/>
                      <a:pt x="114" y="269"/>
                      <a:pt x="114" y="269"/>
                    </a:cubicBezTo>
                    <a:cubicBezTo>
                      <a:pt x="114" y="269"/>
                      <a:pt x="114" y="269"/>
                      <a:pt x="114" y="269"/>
                    </a:cubicBezTo>
                    <a:cubicBezTo>
                      <a:pt x="114" y="51"/>
                      <a:pt x="114" y="51"/>
                      <a:pt x="114" y="51"/>
                    </a:cubicBezTo>
                    <a:cubicBezTo>
                      <a:pt x="114" y="40"/>
                      <a:pt x="105" y="31"/>
                      <a:pt x="9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31F20"/>
                  </a:solidFill>
                  <a:effectLst/>
                  <a:uLnTx/>
                  <a:uFillTx/>
                  <a:latin typeface="Calibri"/>
                  <a:ea typeface="+mn-ea"/>
                  <a:cs typeface="+mn-cs"/>
                </a:endParaRPr>
              </a:p>
            </p:txBody>
          </p:sp>
        </p:grpSp>
      </p:grpSp>
      <p:sp>
        <p:nvSpPr>
          <p:cNvPr id="75" name="TextBox 74"/>
          <p:cNvSpPr txBox="1"/>
          <p:nvPr/>
        </p:nvSpPr>
        <p:spPr>
          <a:xfrm>
            <a:off x="8712007" y="1544783"/>
            <a:ext cx="3331308" cy="1938992"/>
          </a:xfrm>
          <a:prstGeom prst="rect">
            <a:avLst/>
          </a:prstGeom>
          <a:noFill/>
        </p:spPr>
        <p:txBody>
          <a:bodyPr wrap="square" rtlCol="0">
            <a:spAutoFit/>
          </a:bodyPr>
          <a:lstStyle>
            <a:defPPr>
              <a:defRPr lang="en-US"/>
            </a:defPPr>
            <a:lvl1pPr>
              <a:defRPr sz="2000">
                <a:solidFill>
                  <a:srgbClr val="425563"/>
                </a:solidFill>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NHS Resolution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8th Floor,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10 South Colonnade, London,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E14 1SB</a:t>
            </a:r>
          </a:p>
        </p:txBody>
      </p:sp>
      <p:sp>
        <p:nvSpPr>
          <p:cNvPr id="76" name="TextBox 75"/>
          <p:cNvSpPr txBox="1"/>
          <p:nvPr/>
        </p:nvSpPr>
        <p:spPr>
          <a:xfrm>
            <a:off x="8270067" y="4219654"/>
            <a:ext cx="3084295" cy="50276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@NHSResolution</a:t>
            </a:r>
          </a:p>
        </p:txBody>
      </p:sp>
      <p:sp>
        <p:nvSpPr>
          <p:cNvPr id="77" name="TextBox 76"/>
          <p:cNvSpPr txBox="1"/>
          <p:nvPr/>
        </p:nvSpPr>
        <p:spPr>
          <a:xfrm>
            <a:off x="7629467" y="5367958"/>
            <a:ext cx="3968080" cy="50276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https://resolution.nhs.uk</a:t>
            </a:r>
          </a:p>
        </p:txBody>
      </p:sp>
      <p:cxnSp>
        <p:nvCxnSpPr>
          <p:cNvPr id="81" name="Straight Connector 80"/>
          <p:cNvCxnSpPr/>
          <p:nvPr/>
        </p:nvCxnSpPr>
        <p:spPr>
          <a:xfrm>
            <a:off x="6096000" y="4057921"/>
            <a:ext cx="0" cy="2160000"/>
          </a:xfrm>
          <a:prstGeom prst="line">
            <a:avLst/>
          </a:prstGeom>
          <a:ln w="38100">
            <a:solidFill>
              <a:srgbClr val="425563"/>
            </a:solidFill>
            <a:prstDash val="sysDot"/>
          </a:ln>
        </p:spPr>
        <p:style>
          <a:lnRef idx="1">
            <a:schemeClr val="accent1"/>
          </a:lnRef>
          <a:fillRef idx="0">
            <a:schemeClr val="accent1"/>
          </a:fillRef>
          <a:effectRef idx="0">
            <a:schemeClr val="accent1"/>
          </a:effectRef>
          <a:fontRef idx="minor">
            <a:schemeClr val="tx1"/>
          </a:fontRef>
        </p:style>
      </p:cxnSp>
      <p:sp>
        <p:nvSpPr>
          <p:cNvPr id="83" name="Freeform 141"/>
          <p:cNvSpPr>
            <a:spLocks noEditPoints="1"/>
          </p:cNvSpPr>
          <p:nvPr/>
        </p:nvSpPr>
        <p:spPr bwMode="auto">
          <a:xfrm>
            <a:off x="6559644" y="5272521"/>
            <a:ext cx="742632" cy="724356"/>
          </a:xfrm>
          <a:custGeom>
            <a:avLst/>
            <a:gdLst>
              <a:gd name="T0" fmla="*/ 3958 w 6273"/>
              <a:gd name="T1" fmla="*/ 4575 h 6273"/>
              <a:gd name="T2" fmla="*/ 4276 w 6273"/>
              <a:gd name="T3" fmla="*/ 4489 h 6273"/>
              <a:gd name="T4" fmla="*/ 4217 w 6273"/>
              <a:gd name="T5" fmla="*/ 3994 h 6273"/>
              <a:gd name="T6" fmla="*/ 3559 w 6273"/>
              <a:gd name="T7" fmla="*/ 4539 h 6273"/>
              <a:gd name="T8" fmla="*/ 3314 w 6273"/>
              <a:gd name="T9" fmla="*/ 3994 h 6273"/>
              <a:gd name="T10" fmla="*/ 1997 w 6273"/>
              <a:gd name="T11" fmla="*/ 4489 h 6273"/>
              <a:gd name="T12" fmla="*/ 2315 w 6273"/>
              <a:gd name="T13" fmla="*/ 4575 h 6273"/>
              <a:gd name="T14" fmla="*/ 1589 w 6273"/>
              <a:gd name="T15" fmla="*/ 3994 h 6273"/>
              <a:gd name="T16" fmla="*/ 2713 w 6273"/>
              <a:gd name="T17" fmla="*/ 4535 h 6273"/>
              <a:gd name="T18" fmla="*/ 2431 w 6273"/>
              <a:gd name="T19" fmla="*/ 3994 h 6273"/>
              <a:gd name="T20" fmla="*/ 4337 w 6273"/>
              <a:gd name="T21" fmla="*/ 3268 h 6273"/>
              <a:gd name="T22" fmla="*/ 4886 w 6273"/>
              <a:gd name="T23" fmla="*/ 3394 h 6273"/>
              <a:gd name="T24" fmla="*/ 4832 w 6273"/>
              <a:gd name="T25" fmla="*/ 2635 h 6273"/>
              <a:gd name="T26" fmla="*/ 3973 w 6273"/>
              <a:gd name="T27" fmla="*/ 3398 h 6273"/>
              <a:gd name="T28" fmla="*/ 3937 w 6273"/>
              <a:gd name="T29" fmla="*/ 2635 h 6273"/>
              <a:gd name="T30" fmla="*/ 2287 w 6273"/>
              <a:gd name="T31" fmla="*/ 3137 h 6273"/>
              <a:gd name="T32" fmla="*/ 2959 w 6273"/>
              <a:gd name="T33" fmla="*/ 2635 h 6273"/>
              <a:gd name="T34" fmla="*/ 1366 w 6273"/>
              <a:gd name="T35" fmla="*/ 3137 h 6273"/>
              <a:gd name="T36" fmla="*/ 1955 w 6273"/>
              <a:gd name="T37" fmla="*/ 3520 h 6273"/>
              <a:gd name="T38" fmla="*/ 1955 w 6273"/>
              <a:gd name="T39" fmla="*/ 2754 h 6273"/>
              <a:gd name="T40" fmla="*/ 4015 w 6273"/>
              <a:gd name="T41" fmla="*/ 1801 h 6273"/>
              <a:gd name="T42" fmla="*/ 4615 w 6273"/>
              <a:gd name="T43" fmla="*/ 2169 h 6273"/>
              <a:gd name="T44" fmla="*/ 4066 w 6273"/>
              <a:gd name="T45" fmla="*/ 1633 h 6273"/>
              <a:gd name="T46" fmla="*/ 2098 w 6273"/>
              <a:gd name="T47" fmla="*/ 1706 h 6273"/>
              <a:gd name="T48" fmla="*/ 1589 w 6273"/>
              <a:gd name="T49" fmla="*/ 2279 h 6273"/>
              <a:gd name="T50" fmla="*/ 2313 w 6273"/>
              <a:gd name="T51" fmla="*/ 1698 h 6273"/>
              <a:gd name="T52" fmla="*/ 3790 w 6273"/>
              <a:gd name="T53" fmla="*/ 2155 h 6273"/>
              <a:gd name="T54" fmla="*/ 3434 w 6273"/>
              <a:gd name="T55" fmla="*/ 1576 h 6273"/>
              <a:gd name="T56" fmla="*/ 2776 w 6273"/>
              <a:gd name="T57" fmla="*/ 1650 h 6273"/>
              <a:gd name="T58" fmla="*/ 2431 w 6273"/>
              <a:gd name="T59" fmla="*/ 2279 h 6273"/>
              <a:gd name="T60" fmla="*/ 3556 w 6273"/>
              <a:gd name="T61" fmla="*/ 31 h 6273"/>
              <a:gd name="T62" fmla="*/ 3662 w 6273"/>
              <a:gd name="T63" fmla="*/ 686 h 6273"/>
              <a:gd name="T64" fmla="*/ 4560 w 6273"/>
              <a:gd name="T65" fmla="*/ 1075 h 6273"/>
              <a:gd name="T66" fmla="*/ 5084 w 6273"/>
              <a:gd name="T67" fmla="*/ 694 h 6273"/>
              <a:gd name="T68" fmla="*/ 5625 w 6273"/>
              <a:gd name="T69" fmla="*/ 1225 h 6273"/>
              <a:gd name="T70" fmla="*/ 5577 w 6273"/>
              <a:gd name="T71" fmla="*/ 1448 h 6273"/>
              <a:gd name="T72" fmla="*/ 5568 w 6273"/>
              <a:gd name="T73" fmla="*/ 2527 h 6273"/>
              <a:gd name="T74" fmla="*/ 6229 w 6273"/>
              <a:gd name="T75" fmla="*/ 2771 h 6273"/>
              <a:gd name="T76" fmla="*/ 6242 w 6273"/>
              <a:gd name="T77" fmla="*/ 3556 h 6273"/>
              <a:gd name="T78" fmla="*/ 5587 w 6273"/>
              <a:gd name="T79" fmla="*/ 3663 h 6273"/>
              <a:gd name="T80" fmla="*/ 5198 w 6273"/>
              <a:gd name="T81" fmla="*/ 4560 h 6273"/>
              <a:gd name="T82" fmla="*/ 5579 w 6273"/>
              <a:gd name="T83" fmla="*/ 5084 h 6273"/>
              <a:gd name="T84" fmla="*/ 5048 w 6273"/>
              <a:gd name="T85" fmla="*/ 5625 h 6273"/>
              <a:gd name="T86" fmla="*/ 4825 w 6273"/>
              <a:gd name="T87" fmla="*/ 5578 h 6273"/>
              <a:gd name="T88" fmla="*/ 3746 w 6273"/>
              <a:gd name="T89" fmla="*/ 5566 h 6273"/>
              <a:gd name="T90" fmla="*/ 3502 w 6273"/>
              <a:gd name="T91" fmla="*/ 6229 h 6273"/>
              <a:gd name="T92" fmla="*/ 2717 w 6273"/>
              <a:gd name="T93" fmla="*/ 6243 h 6273"/>
              <a:gd name="T94" fmla="*/ 2610 w 6273"/>
              <a:gd name="T95" fmla="*/ 5587 h 6273"/>
              <a:gd name="T96" fmla="*/ 1713 w 6273"/>
              <a:gd name="T97" fmla="*/ 5198 h 6273"/>
              <a:gd name="T98" fmla="*/ 1189 w 6273"/>
              <a:gd name="T99" fmla="*/ 5579 h 6273"/>
              <a:gd name="T100" fmla="*/ 648 w 6273"/>
              <a:gd name="T101" fmla="*/ 5048 h 6273"/>
              <a:gd name="T102" fmla="*/ 695 w 6273"/>
              <a:gd name="T103" fmla="*/ 4825 h 6273"/>
              <a:gd name="T104" fmla="*/ 707 w 6273"/>
              <a:gd name="T105" fmla="*/ 3748 h 6273"/>
              <a:gd name="T106" fmla="*/ 44 w 6273"/>
              <a:gd name="T107" fmla="*/ 3502 h 6273"/>
              <a:gd name="T108" fmla="*/ 30 w 6273"/>
              <a:gd name="T109" fmla="*/ 2719 h 6273"/>
              <a:gd name="T110" fmla="*/ 686 w 6273"/>
              <a:gd name="T111" fmla="*/ 2613 h 6273"/>
              <a:gd name="T112" fmla="*/ 1075 w 6273"/>
              <a:gd name="T113" fmla="*/ 1713 h 6273"/>
              <a:gd name="T114" fmla="*/ 694 w 6273"/>
              <a:gd name="T115" fmla="*/ 1191 h 6273"/>
              <a:gd name="T116" fmla="*/ 1225 w 6273"/>
              <a:gd name="T117" fmla="*/ 650 h 6273"/>
              <a:gd name="T118" fmla="*/ 1448 w 6273"/>
              <a:gd name="T119" fmla="*/ 698 h 6273"/>
              <a:gd name="T120" fmla="*/ 2527 w 6273"/>
              <a:gd name="T121" fmla="*/ 707 h 6273"/>
              <a:gd name="T122" fmla="*/ 2772 w 6273"/>
              <a:gd name="T123" fmla="*/ 44 h 6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273" h="6273">
                <a:moveTo>
                  <a:pt x="4217" y="3994"/>
                </a:moveTo>
                <a:lnTo>
                  <a:pt x="4173" y="4124"/>
                </a:lnTo>
                <a:lnTo>
                  <a:pt x="4123" y="4248"/>
                </a:lnTo>
                <a:lnTo>
                  <a:pt x="4072" y="4364"/>
                </a:lnTo>
                <a:lnTo>
                  <a:pt x="4017" y="4472"/>
                </a:lnTo>
                <a:lnTo>
                  <a:pt x="3958" y="4575"/>
                </a:lnTo>
                <a:lnTo>
                  <a:pt x="3899" y="4672"/>
                </a:lnTo>
                <a:lnTo>
                  <a:pt x="3836" y="4762"/>
                </a:lnTo>
                <a:lnTo>
                  <a:pt x="3954" y="4705"/>
                </a:lnTo>
                <a:lnTo>
                  <a:pt x="4066" y="4640"/>
                </a:lnTo>
                <a:lnTo>
                  <a:pt x="4173" y="4568"/>
                </a:lnTo>
                <a:lnTo>
                  <a:pt x="4276" y="4489"/>
                </a:lnTo>
                <a:lnTo>
                  <a:pt x="4371" y="4402"/>
                </a:lnTo>
                <a:lnTo>
                  <a:pt x="4459" y="4308"/>
                </a:lnTo>
                <a:lnTo>
                  <a:pt x="4541" y="4209"/>
                </a:lnTo>
                <a:lnTo>
                  <a:pt x="4617" y="4105"/>
                </a:lnTo>
                <a:lnTo>
                  <a:pt x="4684" y="3994"/>
                </a:lnTo>
                <a:lnTo>
                  <a:pt x="4217" y="3994"/>
                </a:lnTo>
                <a:close/>
                <a:moveTo>
                  <a:pt x="3314" y="3994"/>
                </a:moveTo>
                <a:lnTo>
                  <a:pt x="3314" y="4832"/>
                </a:lnTo>
                <a:lnTo>
                  <a:pt x="3373" y="4770"/>
                </a:lnTo>
                <a:lnTo>
                  <a:pt x="3434" y="4701"/>
                </a:lnTo>
                <a:lnTo>
                  <a:pt x="3497" y="4625"/>
                </a:lnTo>
                <a:lnTo>
                  <a:pt x="3559" y="4539"/>
                </a:lnTo>
                <a:lnTo>
                  <a:pt x="3620" y="4448"/>
                </a:lnTo>
                <a:lnTo>
                  <a:pt x="3681" y="4347"/>
                </a:lnTo>
                <a:lnTo>
                  <a:pt x="3739" y="4238"/>
                </a:lnTo>
                <a:lnTo>
                  <a:pt x="3792" y="4120"/>
                </a:lnTo>
                <a:lnTo>
                  <a:pt x="3841" y="3994"/>
                </a:lnTo>
                <a:lnTo>
                  <a:pt x="3314" y="3994"/>
                </a:lnTo>
                <a:close/>
                <a:moveTo>
                  <a:pt x="1589" y="3994"/>
                </a:moveTo>
                <a:lnTo>
                  <a:pt x="1656" y="4105"/>
                </a:lnTo>
                <a:lnTo>
                  <a:pt x="1730" y="4209"/>
                </a:lnTo>
                <a:lnTo>
                  <a:pt x="1812" y="4308"/>
                </a:lnTo>
                <a:lnTo>
                  <a:pt x="1902" y="4402"/>
                </a:lnTo>
                <a:lnTo>
                  <a:pt x="1997" y="4489"/>
                </a:lnTo>
                <a:lnTo>
                  <a:pt x="2098" y="4568"/>
                </a:lnTo>
                <a:lnTo>
                  <a:pt x="2207" y="4640"/>
                </a:lnTo>
                <a:lnTo>
                  <a:pt x="2319" y="4705"/>
                </a:lnTo>
                <a:lnTo>
                  <a:pt x="2437" y="4762"/>
                </a:lnTo>
                <a:lnTo>
                  <a:pt x="2376" y="4672"/>
                </a:lnTo>
                <a:lnTo>
                  <a:pt x="2315" y="4575"/>
                </a:lnTo>
                <a:lnTo>
                  <a:pt x="2258" y="4472"/>
                </a:lnTo>
                <a:lnTo>
                  <a:pt x="2201" y="4364"/>
                </a:lnTo>
                <a:lnTo>
                  <a:pt x="2149" y="4248"/>
                </a:lnTo>
                <a:lnTo>
                  <a:pt x="2100" y="4124"/>
                </a:lnTo>
                <a:lnTo>
                  <a:pt x="2058" y="3994"/>
                </a:lnTo>
                <a:lnTo>
                  <a:pt x="1589" y="3994"/>
                </a:lnTo>
                <a:close/>
                <a:moveTo>
                  <a:pt x="2431" y="3994"/>
                </a:moveTo>
                <a:lnTo>
                  <a:pt x="2481" y="4118"/>
                </a:lnTo>
                <a:lnTo>
                  <a:pt x="2534" y="4234"/>
                </a:lnTo>
                <a:lnTo>
                  <a:pt x="2591" y="4343"/>
                </a:lnTo>
                <a:lnTo>
                  <a:pt x="2652" y="4444"/>
                </a:lnTo>
                <a:lnTo>
                  <a:pt x="2713" y="4535"/>
                </a:lnTo>
                <a:lnTo>
                  <a:pt x="2776" y="4621"/>
                </a:lnTo>
                <a:lnTo>
                  <a:pt x="2839" y="4697"/>
                </a:lnTo>
                <a:lnTo>
                  <a:pt x="2900" y="4766"/>
                </a:lnTo>
                <a:lnTo>
                  <a:pt x="2957" y="4829"/>
                </a:lnTo>
                <a:lnTo>
                  <a:pt x="2957" y="3994"/>
                </a:lnTo>
                <a:lnTo>
                  <a:pt x="2431" y="3994"/>
                </a:lnTo>
                <a:close/>
                <a:moveTo>
                  <a:pt x="4299" y="2635"/>
                </a:moveTo>
                <a:lnTo>
                  <a:pt x="4316" y="2754"/>
                </a:lnTo>
                <a:lnTo>
                  <a:pt x="4329" y="2877"/>
                </a:lnTo>
                <a:lnTo>
                  <a:pt x="4337" y="3005"/>
                </a:lnTo>
                <a:lnTo>
                  <a:pt x="4341" y="3137"/>
                </a:lnTo>
                <a:lnTo>
                  <a:pt x="4337" y="3268"/>
                </a:lnTo>
                <a:lnTo>
                  <a:pt x="4329" y="3396"/>
                </a:lnTo>
                <a:lnTo>
                  <a:pt x="4316" y="3520"/>
                </a:lnTo>
                <a:lnTo>
                  <a:pt x="4299" y="3640"/>
                </a:lnTo>
                <a:lnTo>
                  <a:pt x="4832" y="3640"/>
                </a:lnTo>
                <a:lnTo>
                  <a:pt x="4863" y="3518"/>
                </a:lnTo>
                <a:lnTo>
                  <a:pt x="4886" y="3394"/>
                </a:lnTo>
                <a:lnTo>
                  <a:pt x="4901" y="3266"/>
                </a:lnTo>
                <a:lnTo>
                  <a:pt x="4905" y="3137"/>
                </a:lnTo>
                <a:lnTo>
                  <a:pt x="4901" y="3007"/>
                </a:lnTo>
                <a:lnTo>
                  <a:pt x="4886" y="2881"/>
                </a:lnTo>
                <a:lnTo>
                  <a:pt x="4863" y="2756"/>
                </a:lnTo>
                <a:lnTo>
                  <a:pt x="4832" y="2635"/>
                </a:lnTo>
                <a:lnTo>
                  <a:pt x="4299" y="2635"/>
                </a:lnTo>
                <a:close/>
                <a:moveTo>
                  <a:pt x="3312" y="2635"/>
                </a:moveTo>
                <a:lnTo>
                  <a:pt x="3312" y="3640"/>
                </a:lnTo>
                <a:lnTo>
                  <a:pt x="3937" y="3640"/>
                </a:lnTo>
                <a:lnTo>
                  <a:pt x="3958" y="3522"/>
                </a:lnTo>
                <a:lnTo>
                  <a:pt x="3973" y="3398"/>
                </a:lnTo>
                <a:lnTo>
                  <a:pt x="3980" y="3270"/>
                </a:lnTo>
                <a:lnTo>
                  <a:pt x="3984" y="3137"/>
                </a:lnTo>
                <a:lnTo>
                  <a:pt x="3982" y="3003"/>
                </a:lnTo>
                <a:lnTo>
                  <a:pt x="3973" y="2876"/>
                </a:lnTo>
                <a:lnTo>
                  <a:pt x="3958" y="2754"/>
                </a:lnTo>
                <a:lnTo>
                  <a:pt x="3937" y="2635"/>
                </a:lnTo>
                <a:lnTo>
                  <a:pt x="3312" y="2635"/>
                </a:lnTo>
                <a:close/>
                <a:moveTo>
                  <a:pt x="2334" y="2635"/>
                </a:moveTo>
                <a:lnTo>
                  <a:pt x="2315" y="2754"/>
                </a:lnTo>
                <a:lnTo>
                  <a:pt x="2300" y="2876"/>
                </a:lnTo>
                <a:lnTo>
                  <a:pt x="2290" y="3003"/>
                </a:lnTo>
                <a:lnTo>
                  <a:pt x="2287" y="3137"/>
                </a:lnTo>
                <a:lnTo>
                  <a:pt x="2290" y="3270"/>
                </a:lnTo>
                <a:lnTo>
                  <a:pt x="2300" y="3398"/>
                </a:lnTo>
                <a:lnTo>
                  <a:pt x="2315" y="3522"/>
                </a:lnTo>
                <a:lnTo>
                  <a:pt x="2334" y="3640"/>
                </a:lnTo>
                <a:lnTo>
                  <a:pt x="2959" y="3640"/>
                </a:lnTo>
                <a:lnTo>
                  <a:pt x="2959" y="2635"/>
                </a:lnTo>
                <a:lnTo>
                  <a:pt x="2334" y="2635"/>
                </a:lnTo>
                <a:close/>
                <a:moveTo>
                  <a:pt x="1441" y="2635"/>
                </a:moveTo>
                <a:lnTo>
                  <a:pt x="1408" y="2756"/>
                </a:lnTo>
                <a:lnTo>
                  <a:pt x="1385" y="2881"/>
                </a:lnTo>
                <a:lnTo>
                  <a:pt x="1372" y="3007"/>
                </a:lnTo>
                <a:lnTo>
                  <a:pt x="1366" y="3137"/>
                </a:lnTo>
                <a:lnTo>
                  <a:pt x="1372" y="3266"/>
                </a:lnTo>
                <a:lnTo>
                  <a:pt x="1385" y="3394"/>
                </a:lnTo>
                <a:lnTo>
                  <a:pt x="1408" y="3518"/>
                </a:lnTo>
                <a:lnTo>
                  <a:pt x="1441" y="3640"/>
                </a:lnTo>
                <a:lnTo>
                  <a:pt x="1972" y="3640"/>
                </a:lnTo>
                <a:lnTo>
                  <a:pt x="1955" y="3520"/>
                </a:lnTo>
                <a:lnTo>
                  <a:pt x="1942" y="3396"/>
                </a:lnTo>
                <a:lnTo>
                  <a:pt x="1934" y="3268"/>
                </a:lnTo>
                <a:lnTo>
                  <a:pt x="1932" y="3137"/>
                </a:lnTo>
                <a:lnTo>
                  <a:pt x="1934" y="3005"/>
                </a:lnTo>
                <a:lnTo>
                  <a:pt x="1942" y="2877"/>
                </a:lnTo>
                <a:lnTo>
                  <a:pt x="1955" y="2754"/>
                </a:lnTo>
                <a:lnTo>
                  <a:pt x="1972" y="2635"/>
                </a:lnTo>
                <a:lnTo>
                  <a:pt x="1441" y="2635"/>
                </a:lnTo>
                <a:close/>
                <a:moveTo>
                  <a:pt x="3836" y="1513"/>
                </a:moveTo>
                <a:lnTo>
                  <a:pt x="3897" y="1603"/>
                </a:lnTo>
                <a:lnTo>
                  <a:pt x="3958" y="1698"/>
                </a:lnTo>
                <a:lnTo>
                  <a:pt x="4015" y="1801"/>
                </a:lnTo>
                <a:lnTo>
                  <a:pt x="4070" y="1910"/>
                </a:lnTo>
                <a:lnTo>
                  <a:pt x="4123" y="2026"/>
                </a:lnTo>
                <a:lnTo>
                  <a:pt x="4171" y="2150"/>
                </a:lnTo>
                <a:lnTo>
                  <a:pt x="4215" y="2279"/>
                </a:lnTo>
                <a:lnTo>
                  <a:pt x="4682" y="2279"/>
                </a:lnTo>
                <a:lnTo>
                  <a:pt x="4615" y="2169"/>
                </a:lnTo>
                <a:lnTo>
                  <a:pt x="4541" y="2064"/>
                </a:lnTo>
                <a:lnTo>
                  <a:pt x="4459" y="1965"/>
                </a:lnTo>
                <a:lnTo>
                  <a:pt x="4371" y="1871"/>
                </a:lnTo>
                <a:lnTo>
                  <a:pt x="4274" y="1786"/>
                </a:lnTo>
                <a:lnTo>
                  <a:pt x="4173" y="1706"/>
                </a:lnTo>
                <a:lnTo>
                  <a:pt x="4066" y="1633"/>
                </a:lnTo>
                <a:lnTo>
                  <a:pt x="3952" y="1568"/>
                </a:lnTo>
                <a:lnTo>
                  <a:pt x="3836" y="1513"/>
                </a:lnTo>
                <a:close/>
                <a:moveTo>
                  <a:pt x="2435" y="1513"/>
                </a:moveTo>
                <a:lnTo>
                  <a:pt x="2319" y="1568"/>
                </a:lnTo>
                <a:lnTo>
                  <a:pt x="2207" y="1633"/>
                </a:lnTo>
                <a:lnTo>
                  <a:pt x="2098" y="1706"/>
                </a:lnTo>
                <a:lnTo>
                  <a:pt x="1997" y="1786"/>
                </a:lnTo>
                <a:lnTo>
                  <a:pt x="1902" y="1871"/>
                </a:lnTo>
                <a:lnTo>
                  <a:pt x="1812" y="1965"/>
                </a:lnTo>
                <a:lnTo>
                  <a:pt x="1730" y="2064"/>
                </a:lnTo>
                <a:lnTo>
                  <a:pt x="1656" y="2169"/>
                </a:lnTo>
                <a:lnTo>
                  <a:pt x="1589" y="2279"/>
                </a:lnTo>
                <a:lnTo>
                  <a:pt x="2056" y="2279"/>
                </a:lnTo>
                <a:lnTo>
                  <a:pt x="2100" y="2150"/>
                </a:lnTo>
                <a:lnTo>
                  <a:pt x="2147" y="2026"/>
                </a:lnTo>
                <a:lnTo>
                  <a:pt x="2201" y="1910"/>
                </a:lnTo>
                <a:lnTo>
                  <a:pt x="2256" y="1801"/>
                </a:lnTo>
                <a:lnTo>
                  <a:pt x="2313" y="1698"/>
                </a:lnTo>
                <a:lnTo>
                  <a:pt x="2374" y="1603"/>
                </a:lnTo>
                <a:lnTo>
                  <a:pt x="2435" y="1513"/>
                </a:lnTo>
                <a:close/>
                <a:moveTo>
                  <a:pt x="3314" y="1446"/>
                </a:moveTo>
                <a:lnTo>
                  <a:pt x="3314" y="2281"/>
                </a:lnTo>
                <a:lnTo>
                  <a:pt x="3839" y="2281"/>
                </a:lnTo>
                <a:lnTo>
                  <a:pt x="3790" y="2155"/>
                </a:lnTo>
                <a:lnTo>
                  <a:pt x="3737" y="2039"/>
                </a:lnTo>
                <a:lnTo>
                  <a:pt x="3679" y="1930"/>
                </a:lnTo>
                <a:lnTo>
                  <a:pt x="3620" y="1831"/>
                </a:lnTo>
                <a:lnTo>
                  <a:pt x="3557" y="1738"/>
                </a:lnTo>
                <a:lnTo>
                  <a:pt x="3495" y="1654"/>
                </a:lnTo>
                <a:lnTo>
                  <a:pt x="3434" y="1576"/>
                </a:lnTo>
                <a:lnTo>
                  <a:pt x="3373" y="1507"/>
                </a:lnTo>
                <a:lnTo>
                  <a:pt x="3314" y="1446"/>
                </a:lnTo>
                <a:close/>
                <a:moveTo>
                  <a:pt x="2957" y="1443"/>
                </a:moveTo>
                <a:lnTo>
                  <a:pt x="2900" y="1504"/>
                </a:lnTo>
                <a:lnTo>
                  <a:pt x="2839" y="1572"/>
                </a:lnTo>
                <a:lnTo>
                  <a:pt x="2776" y="1650"/>
                </a:lnTo>
                <a:lnTo>
                  <a:pt x="2713" y="1734"/>
                </a:lnTo>
                <a:lnTo>
                  <a:pt x="2652" y="1828"/>
                </a:lnTo>
                <a:lnTo>
                  <a:pt x="2591" y="1929"/>
                </a:lnTo>
                <a:lnTo>
                  <a:pt x="2534" y="2037"/>
                </a:lnTo>
                <a:lnTo>
                  <a:pt x="2479" y="2153"/>
                </a:lnTo>
                <a:lnTo>
                  <a:pt x="2431" y="2279"/>
                </a:lnTo>
                <a:lnTo>
                  <a:pt x="2957" y="2279"/>
                </a:lnTo>
                <a:lnTo>
                  <a:pt x="2957" y="1443"/>
                </a:lnTo>
                <a:close/>
                <a:moveTo>
                  <a:pt x="2902" y="0"/>
                </a:moveTo>
                <a:lnTo>
                  <a:pt x="3464" y="8"/>
                </a:lnTo>
                <a:lnTo>
                  <a:pt x="3512" y="15"/>
                </a:lnTo>
                <a:lnTo>
                  <a:pt x="3556" y="31"/>
                </a:lnTo>
                <a:lnTo>
                  <a:pt x="3594" y="56"/>
                </a:lnTo>
                <a:lnTo>
                  <a:pt x="3624" y="88"/>
                </a:lnTo>
                <a:lnTo>
                  <a:pt x="3649" y="128"/>
                </a:lnTo>
                <a:lnTo>
                  <a:pt x="3664" y="172"/>
                </a:lnTo>
                <a:lnTo>
                  <a:pt x="3668" y="219"/>
                </a:lnTo>
                <a:lnTo>
                  <a:pt x="3662" y="686"/>
                </a:lnTo>
                <a:lnTo>
                  <a:pt x="3819" y="726"/>
                </a:lnTo>
                <a:lnTo>
                  <a:pt x="3975" y="776"/>
                </a:lnTo>
                <a:lnTo>
                  <a:pt x="4125" y="835"/>
                </a:lnTo>
                <a:lnTo>
                  <a:pt x="4276" y="905"/>
                </a:lnTo>
                <a:lnTo>
                  <a:pt x="4421" y="985"/>
                </a:lnTo>
                <a:lnTo>
                  <a:pt x="4560" y="1075"/>
                </a:lnTo>
                <a:lnTo>
                  <a:pt x="4897" y="749"/>
                </a:lnTo>
                <a:lnTo>
                  <a:pt x="4929" y="722"/>
                </a:lnTo>
                <a:lnTo>
                  <a:pt x="4966" y="703"/>
                </a:lnTo>
                <a:lnTo>
                  <a:pt x="5006" y="694"/>
                </a:lnTo>
                <a:lnTo>
                  <a:pt x="5044" y="690"/>
                </a:lnTo>
                <a:lnTo>
                  <a:pt x="5084" y="694"/>
                </a:lnTo>
                <a:lnTo>
                  <a:pt x="5122" y="705"/>
                </a:lnTo>
                <a:lnTo>
                  <a:pt x="5158" y="726"/>
                </a:lnTo>
                <a:lnTo>
                  <a:pt x="5189" y="753"/>
                </a:lnTo>
                <a:lnTo>
                  <a:pt x="5581" y="1157"/>
                </a:lnTo>
                <a:lnTo>
                  <a:pt x="5606" y="1189"/>
                </a:lnTo>
                <a:lnTo>
                  <a:pt x="5625" y="1225"/>
                </a:lnTo>
                <a:lnTo>
                  <a:pt x="5636" y="1264"/>
                </a:lnTo>
                <a:lnTo>
                  <a:pt x="5640" y="1304"/>
                </a:lnTo>
                <a:lnTo>
                  <a:pt x="5634" y="1344"/>
                </a:lnTo>
                <a:lnTo>
                  <a:pt x="5623" y="1382"/>
                </a:lnTo>
                <a:lnTo>
                  <a:pt x="5604" y="1416"/>
                </a:lnTo>
                <a:lnTo>
                  <a:pt x="5577" y="1448"/>
                </a:lnTo>
                <a:lnTo>
                  <a:pt x="5240" y="1774"/>
                </a:lnTo>
                <a:lnTo>
                  <a:pt x="5326" y="1919"/>
                </a:lnTo>
                <a:lnTo>
                  <a:pt x="5402" y="2066"/>
                </a:lnTo>
                <a:lnTo>
                  <a:pt x="5467" y="2216"/>
                </a:lnTo>
                <a:lnTo>
                  <a:pt x="5522" y="2371"/>
                </a:lnTo>
                <a:lnTo>
                  <a:pt x="5568" y="2527"/>
                </a:lnTo>
                <a:lnTo>
                  <a:pt x="5602" y="2685"/>
                </a:lnTo>
                <a:lnTo>
                  <a:pt x="6069" y="2691"/>
                </a:lnTo>
                <a:lnTo>
                  <a:pt x="6117" y="2698"/>
                </a:lnTo>
                <a:lnTo>
                  <a:pt x="6160" y="2714"/>
                </a:lnTo>
                <a:lnTo>
                  <a:pt x="6198" y="2738"/>
                </a:lnTo>
                <a:lnTo>
                  <a:pt x="6229" y="2771"/>
                </a:lnTo>
                <a:lnTo>
                  <a:pt x="6254" y="2811"/>
                </a:lnTo>
                <a:lnTo>
                  <a:pt x="6267" y="2855"/>
                </a:lnTo>
                <a:lnTo>
                  <a:pt x="6273" y="2902"/>
                </a:lnTo>
                <a:lnTo>
                  <a:pt x="6265" y="3464"/>
                </a:lnTo>
                <a:lnTo>
                  <a:pt x="6258" y="3512"/>
                </a:lnTo>
                <a:lnTo>
                  <a:pt x="6242" y="3556"/>
                </a:lnTo>
                <a:lnTo>
                  <a:pt x="6217" y="3594"/>
                </a:lnTo>
                <a:lnTo>
                  <a:pt x="6185" y="3624"/>
                </a:lnTo>
                <a:lnTo>
                  <a:pt x="6145" y="3649"/>
                </a:lnTo>
                <a:lnTo>
                  <a:pt x="6101" y="3663"/>
                </a:lnTo>
                <a:lnTo>
                  <a:pt x="6054" y="3668"/>
                </a:lnTo>
                <a:lnTo>
                  <a:pt x="5587" y="3663"/>
                </a:lnTo>
                <a:lnTo>
                  <a:pt x="5547" y="3819"/>
                </a:lnTo>
                <a:lnTo>
                  <a:pt x="5497" y="3973"/>
                </a:lnTo>
                <a:lnTo>
                  <a:pt x="5438" y="4126"/>
                </a:lnTo>
                <a:lnTo>
                  <a:pt x="5368" y="4274"/>
                </a:lnTo>
                <a:lnTo>
                  <a:pt x="5288" y="4419"/>
                </a:lnTo>
                <a:lnTo>
                  <a:pt x="5198" y="4560"/>
                </a:lnTo>
                <a:lnTo>
                  <a:pt x="5524" y="4897"/>
                </a:lnTo>
                <a:lnTo>
                  <a:pt x="5551" y="4930"/>
                </a:lnTo>
                <a:lnTo>
                  <a:pt x="5570" y="4966"/>
                </a:lnTo>
                <a:lnTo>
                  <a:pt x="5579" y="5004"/>
                </a:lnTo>
                <a:lnTo>
                  <a:pt x="5583" y="5044"/>
                </a:lnTo>
                <a:lnTo>
                  <a:pt x="5579" y="5084"/>
                </a:lnTo>
                <a:lnTo>
                  <a:pt x="5568" y="5122"/>
                </a:lnTo>
                <a:lnTo>
                  <a:pt x="5547" y="5156"/>
                </a:lnTo>
                <a:lnTo>
                  <a:pt x="5520" y="5189"/>
                </a:lnTo>
                <a:lnTo>
                  <a:pt x="5116" y="5581"/>
                </a:lnTo>
                <a:lnTo>
                  <a:pt x="5084" y="5606"/>
                </a:lnTo>
                <a:lnTo>
                  <a:pt x="5048" y="5625"/>
                </a:lnTo>
                <a:lnTo>
                  <a:pt x="5009" y="5637"/>
                </a:lnTo>
                <a:lnTo>
                  <a:pt x="4969" y="5638"/>
                </a:lnTo>
                <a:lnTo>
                  <a:pt x="4929" y="5635"/>
                </a:lnTo>
                <a:lnTo>
                  <a:pt x="4891" y="5623"/>
                </a:lnTo>
                <a:lnTo>
                  <a:pt x="4857" y="5604"/>
                </a:lnTo>
                <a:lnTo>
                  <a:pt x="4825" y="5578"/>
                </a:lnTo>
                <a:lnTo>
                  <a:pt x="4499" y="5240"/>
                </a:lnTo>
                <a:lnTo>
                  <a:pt x="4354" y="5326"/>
                </a:lnTo>
                <a:lnTo>
                  <a:pt x="4207" y="5402"/>
                </a:lnTo>
                <a:lnTo>
                  <a:pt x="4057" y="5467"/>
                </a:lnTo>
                <a:lnTo>
                  <a:pt x="3902" y="5522"/>
                </a:lnTo>
                <a:lnTo>
                  <a:pt x="3746" y="5566"/>
                </a:lnTo>
                <a:lnTo>
                  <a:pt x="3588" y="5600"/>
                </a:lnTo>
                <a:lnTo>
                  <a:pt x="3582" y="6069"/>
                </a:lnTo>
                <a:lnTo>
                  <a:pt x="3575" y="6117"/>
                </a:lnTo>
                <a:lnTo>
                  <a:pt x="3559" y="6161"/>
                </a:lnTo>
                <a:lnTo>
                  <a:pt x="3535" y="6199"/>
                </a:lnTo>
                <a:lnTo>
                  <a:pt x="3502" y="6229"/>
                </a:lnTo>
                <a:lnTo>
                  <a:pt x="3462" y="6254"/>
                </a:lnTo>
                <a:lnTo>
                  <a:pt x="3418" y="6267"/>
                </a:lnTo>
                <a:lnTo>
                  <a:pt x="3371" y="6273"/>
                </a:lnTo>
                <a:lnTo>
                  <a:pt x="2809" y="6265"/>
                </a:lnTo>
                <a:lnTo>
                  <a:pt x="2761" y="6260"/>
                </a:lnTo>
                <a:lnTo>
                  <a:pt x="2717" y="6243"/>
                </a:lnTo>
                <a:lnTo>
                  <a:pt x="2679" y="6218"/>
                </a:lnTo>
                <a:lnTo>
                  <a:pt x="2649" y="6185"/>
                </a:lnTo>
                <a:lnTo>
                  <a:pt x="2624" y="6147"/>
                </a:lnTo>
                <a:lnTo>
                  <a:pt x="2610" y="6103"/>
                </a:lnTo>
                <a:lnTo>
                  <a:pt x="2605" y="6056"/>
                </a:lnTo>
                <a:lnTo>
                  <a:pt x="2610" y="5587"/>
                </a:lnTo>
                <a:lnTo>
                  <a:pt x="2454" y="5547"/>
                </a:lnTo>
                <a:lnTo>
                  <a:pt x="2300" y="5499"/>
                </a:lnTo>
                <a:lnTo>
                  <a:pt x="2147" y="5438"/>
                </a:lnTo>
                <a:lnTo>
                  <a:pt x="1999" y="5370"/>
                </a:lnTo>
                <a:lnTo>
                  <a:pt x="1854" y="5290"/>
                </a:lnTo>
                <a:lnTo>
                  <a:pt x="1713" y="5198"/>
                </a:lnTo>
                <a:lnTo>
                  <a:pt x="1376" y="5526"/>
                </a:lnTo>
                <a:lnTo>
                  <a:pt x="1343" y="5551"/>
                </a:lnTo>
                <a:lnTo>
                  <a:pt x="1307" y="5570"/>
                </a:lnTo>
                <a:lnTo>
                  <a:pt x="1269" y="5581"/>
                </a:lnTo>
                <a:lnTo>
                  <a:pt x="1229" y="5583"/>
                </a:lnTo>
                <a:lnTo>
                  <a:pt x="1189" y="5579"/>
                </a:lnTo>
                <a:lnTo>
                  <a:pt x="1151" y="5568"/>
                </a:lnTo>
                <a:lnTo>
                  <a:pt x="1117" y="5549"/>
                </a:lnTo>
                <a:lnTo>
                  <a:pt x="1084" y="5522"/>
                </a:lnTo>
                <a:lnTo>
                  <a:pt x="692" y="5116"/>
                </a:lnTo>
                <a:lnTo>
                  <a:pt x="667" y="5084"/>
                </a:lnTo>
                <a:lnTo>
                  <a:pt x="648" y="5048"/>
                </a:lnTo>
                <a:lnTo>
                  <a:pt x="636" y="5010"/>
                </a:lnTo>
                <a:lnTo>
                  <a:pt x="635" y="4970"/>
                </a:lnTo>
                <a:lnTo>
                  <a:pt x="638" y="4932"/>
                </a:lnTo>
                <a:lnTo>
                  <a:pt x="650" y="4893"/>
                </a:lnTo>
                <a:lnTo>
                  <a:pt x="669" y="4857"/>
                </a:lnTo>
                <a:lnTo>
                  <a:pt x="695" y="4825"/>
                </a:lnTo>
                <a:lnTo>
                  <a:pt x="1033" y="4499"/>
                </a:lnTo>
                <a:lnTo>
                  <a:pt x="947" y="4356"/>
                </a:lnTo>
                <a:lnTo>
                  <a:pt x="871" y="4209"/>
                </a:lnTo>
                <a:lnTo>
                  <a:pt x="806" y="4057"/>
                </a:lnTo>
                <a:lnTo>
                  <a:pt x="751" y="3905"/>
                </a:lnTo>
                <a:lnTo>
                  <a:pt x="707" y="3748"/>
                </a:lnTo>
                <a:lnTo>
                  <a:pt x="673" y="3588"/>
                </a:lnTo>
                <a:lnTo>
                  <a:pt x="204" y="3582"/>
                </a:lnTo>
                <a:lnTo>
                  <a:pt x="156" y="3577"/>
                </a:lnTo>
                <a:lnTo>
                  <a:pt x="112" y="3560"/>
                </a:lnTo>
                <a:lnTo>
                  <a:pt x="74" y="3535"/>
                </a:lnTo>
                <a:lnTo>
                  <a:pt x="44" y="3502"/>
                </a:lnTo>
                <a:lnTo>
                  <a:pt x="19" y="3464"/>
                </a:lnTo>
                <a:lnTo>
                  <a:pt x="6" y="3421"/>
                </a:lnTo>
                <a:lnTo>
                  <a:pt x="0" y="3373"/>
                </a:lnTo>
                <a:lnTo>
                  <a:pt x="8" y="2809"/>
                </a:lnTo>
                <a:lnTo>
                  <a:pt x="13" y="2761"/>
                </a:lnTo>
                <a:lnTo>
                  <a:pt x="30" y="2719"/>
                </a:lnTo>
                <a:lnTo>
                  <a:pt x="55" y="2681"/>
                </a:lnTo>
                <a:lnTo>
                  <a:pt x="88" y="2649"/>
                </a:lnTo>
                <a:lnTo>
                  <a:pt x="126" y="2626"/>
                </a:lnTo>
                <a:lnTo>
                  <a:pt x="170" y="2611"/>
                </a:lnTo>
                <a:lnTo>
                  <a:pt x="217" y="2605"/>
                </a:lnTo>
                <a:lnTo>
                  <a:pt x="686" y="2613"/>
                </a:lnTo>
                <a:lnTo>
                  <a:pt x="726" y="2454"/>
                </a:lnTo>
                <a:lnTo>
                  <a:pt x="774" y="2300"/>
                </a:lnTo>
                <a:lnTo>
                  <a:pt x="835" y="2148"/>
                </a:lnTo>
                <a:lnTo>
                  <a:pt x="903" y="1999"/>
                </a:lnTo>
                <a:lnTo>
                  <a:pt x="983" y="1854"/>
                </a:lnTo>
                <a:lnTo>
                  <a:pt x="1075" y="1713"/>
                </a:lnTo>
                <a:lnTo>
                  <a:pt x="747" y="1378"/>
                </a:lnTo>
                <a:lnTo>
                  <a:pt x="722" y="1344"/>
                </a:lnTo>
                <a:lnTo>
                  <a:pt x="703" y="1307"/>
                </a:lnTo>
                <a:lnTo>
                  <a:pt x="692" y="1269"/>
                </a:lnTo>
                <a:lnTo>
                  <a:pt x="690" y="1229"/>
                </a:lnTo>
                <a:lnTo>
                  <a:pt x="694" y="1191"/>
                </a:lnTo>
                <a:lnTo>
                  <a:pt x="705" y="1153"/>
                </a:lnTo>
                <a:lnTo>
                  <a:pt x="724" y="1117"/>
                </a:lnTo>
                <a:lnTo>
                  <a:pt x="751" y="1084"/>
                </a:lnTo>
                <a:lnTo>
                  <a:pt x="1157" y="694"/>
                </a:lnTo>
                <a:lnTo>
                  <a:pt x="1189" y="667"/>
                </a:lnTo>
                <a:lnTo>
                  <a:pt x="1225" y="650"/>
                </a:lnTo>
                <a:lnTo>
                  <a:pt x="1265" y="639"/>
                </a:lnTo>
                <a:lnTo>
                  <a:pt x="1303" y="635"/>
                </a:lnTo>
                <a:lnTo>
                  <a:pt x="1343" y="639"/>
                </a:lnTo>
                <a:lnTo>
                  <a:pt x="1381" y="652"/>
                </a:lnTo>
                <a:lnTo>
                  <a:pt x="1418" y="671"/>
                </a:lnTo>
                <a:lnTo>
                  <a:pt x="1448" y="698"/>
                </a:lnTo>
                <a:lnTo>
                  <a:pt x="1776" y="1035"/>
                </a:lnTo>
                <a:lnTo>
                  <a:pt x="1919" y="947"/>
                </a:lnTo>
                <a:lnTo>
                  <a:pt x="2066" y="873"/>
                </a:lnTo>
                <a:lnTo>
                  <a:pt x="2216" y="806"/>
                </a:lnTo>
                <a:lnTo>
                  <a:pt x="2370" y="751"/>
                </a:lnTo>
                <a:lnTo>
                  <a:pt x="2527" y="707"/>
                </a:lnTo>
                <a:lnTo>
                  <a:pt x="2685" y="673"/>
                </a:lnTo>
                <a:lnTo>
                  <a:pt x="2692" y="204"/>
                </a:lnTo>
                <a:lnTo>
                  <a:pt x="2698" y="156"/>
                </a:lnTo>
                <a:lnTo>
                  <a:pt x="2715" y="115"/>
                </a:lnTo>
                <a:lnTo>
                  <a:pt x="2740" y="76"/>
                </a:lnTo>
                <a:lnTo>
                  <a:pt x="2772" y="44"/>
                </a:lnTo>
                <a:lnTo>
                  <a:pt x="2811" y="21"/>
                </a:lnTo>
                <a:lnTo>
                  <a:pt x="2854" y="6"/>
                </a:lnTo>
                <a:lnTo>
                  <a:pt x="2902" y="0"/>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srgbClr val="231F20"/>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C40EAC70-EBC1-DC80-0C41-C08F57D99649}"/>
              </a:ext>
            </a:extLst>
          </p:cNvPr>
          <p:cNvPicPr>
            <a:picLocks noChangeAspect="1"/>
          </p:cNvPicPr>
          <p:nvPr/>
        </p:nvPicPr>
        <p:blipFill>
          <a:blip r:embed="rId4"/>
          <a:stretch>
            <a:fillRect/>
          </a:stretch>
        </p:blipFill>
        <p:spPr>
          <a:xfrm>
            <a:off x="7567899" y="4219654"/>
            <a:ext cx="687886" cy="702933"/>
          </a:xfrm>
          <a:prstGeom prst="rect">
            <a:avLst/>
          </a:prstGeom>
        </p:spPr>
      </p:pic>
    </p:spTree>
    <p:extLst>
      <p:ext uri="{BB962C8B-B14F-4D97-AF65-F5344CB8AC3E}">
        <p14:creationId xmlns:p14="http://schemas.microsoft.com/office/powerpoint/2010/main" val="386542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A person and person shaking hands&#10;&#10;Description automatically generated">
            <a:extLst>
              <a:ext uri="{FF2B5EF4-FFF2-40B4-BE49-F238E27FC236}">
                <a16:creationId xmlns:a16="http://schemas.microsoft.com/office/drawing/2014/main" id="{4F0B3481-07EE-C19B-4BA1-17631B615E8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r="24675" b="222"/>
          <a:stretch/>
        </p:blipFill>
        <p:spPr>
          <a:xfrm>
            <a:off x="4846319" y="1"/>
            <a:ext cx="7345681" cy="6857999"/>
          </a:xfrm>
          <a:prstGeom prst="rect">
            <a:avLst/>
          </a:prstGeom>
        </p:spPr>
      </p:pic>
      <p:sp>
        <p:nvSpPr>
          <p:cNvPr id="7" name="Title 1">
            <a:extLst>
              <a:ext uri="{FF2B5EF4-FFF2-40B4-BE49-F238E27FC236}">
                <a16:creationId xmlns:a16="http://schemas.microsoft.com/office/drawing/2014/main" id="{D6079F2C-78CB-AD36-D94D-286F4B466FD6}"/>
              </a:ext>
            </a:extLst>
          </p:cNvPr>
          <p:cNvSpPr txBox="1">
            <a:spLocks/>
          </p:cNvSpPr>
          <p:nvPr/>
        </p:nvSpPr>
        <p:spPr>
          <a:xfrm>
            <a:off x="471170" y="1419860"/>
            <a:ext cx="7892265" cy="4018280"/>
          </a:xfrm>
          <a:prstGeom prst="rect">
            <a:avLst/>
          </a:prstGeom>
          <a:solidFill>
            <a:srgbClr val="E8EDEE">
              <a:alpha val="72157"/>
            </a:srgbClr>
          </a:solidFill>
        </p:spPr>
        <p:txBody>
          <a:bodyPr vert="horz" lIns="91440" tIns="45720" rIns="91440" bIns="45720" rtlCol="0" anchor="ctr">
            <a:noAutofit/>
          </a:bodyPr>
          <a:lst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a:lstStyle>
          <a:p>
            <a:pPr>
              <a:spcBef>
                <a:spcPts val="300"/>
              </a:spcBef>
              <a:spcAft>
                <a:spcPts val="300"/>
              </a:spcAft>
            </a:pPr>
            <a:r>
              <a:rPr lang="en-US" sz="4400" dirty="0">
                <a:effectLst/>
                <a:latin typeface="Arial" panose="020B0604020202020204" pitchFamily="34" charset="0"/>
                <a:cs typeface="Arial" panose="020B0604020202020204" pitchFamily="34" charset="0"/>
              </a:rPr>
              <a:t>Practitioner Performance Advice – supporting you to respond to concerns about performance</a:t>
            </a:r>
            <a:endParaRPr lang="en-GB" sz="4400" dirty="0">
              <a:effectLst/>
              <a:latin typeface="Arial" panose="020B0604020202020204" pitchFamily="34" charset="0"/>
              <a:ea typeface="Calibri" panose="020F0502020204030204" pitchFamily="34" charset="0"/>
              <a:cs typeface="Arial" panose="020B0604020202020204" pitchFamily="34" charset="0"/>
            </a:endParaRPr>
          </a:p>
          <a:p>
            <a:pPr>
              <a:spcBef>
                <a:spcPts val="300"/>
              </a:spcBef>
              <a:spcAft>
                <a:spcPts val="300"/>
              </a:spcAft>
            </a:pPr>
            <a: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Sally Pearson</a:t>
            </a:r>
            <a:b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GB" sz="20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Responsible Officer and HPAN lead</a:t>
            </a:r>
            <a:endParaRPr lang="en-GB" sz="2000" b="0" i="0"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A blue and white logo&#10;&#10;Description automatically generated">
            <a:extLst>
              <a:ext uri="{FF2B5EF4-FFF2-40B4-BE49-F238E27FC236}">
                <a16:creationId xmlns:a16="http://schemas.microsoft.com/office/drawing/2014/main" id="{6C3BC969-BE41-29EA-DC1B-044789B20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3814" y="389722"/>
            <a:ext cx="1897016" cy="1002197"/>
          </a:xfrm>
          <a:prstGeom prst="rect">
            <a:avLst/>
          </a:prstGeom>
        </p:spPr>
      </p:pic>
    </p:spTree>
    <p:extLst>
      <p:ext uri="{BB962C8B-B14F-4D97-AF65-F5344CB8AC3E}">
        <p14:creationId xmlns:p14="http://schemas.microsoft.com/office/powerpoint/2010/main" val="1312635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466792" y="4754828"/>
            <a:ext cx="5343195" cy="1528945"/>
          </a:xfrm>
          <a:prstGeom prst="rect">
            <a:avLst/>
          </a:prstGeom>
          <a:noFill/>
        </p:spPr>
        <p:txBody>
          <a:bodyPr wrap="square" rtlCol="0">
            <a:spAutoFit/>
          </a:bodyPr>
          <a:lstStyle/>
          <a:p>
            <a:pPr defTabSz="1219170">
              <a:defRPr/>
            </a:pPr>
            <a:r>
              <a:rPr lang="en-GB" sz="1867">
                <a:solidFill>
                  <a:prstClr val="black"/>
                </a:solidFill>
                <a:latin typeface="Arial" panose="020B0604020202020204" pitchFamily="34" charset="0"/>
                <a:cs typeface="Arial" panose="020B0604020202020204" pitchFamily="34" charset="0"/>
              </a:rPr>
              <a:t>Assisted mediation</a:t>
            </a:r>
          </a:p>
          <a:p>
            <a:pPr defTabSz="1219170">
              <a:defRPr/>
            </a:pPr>
            <a:r>
              <a:rPr lang="en-GB" sz="1867">
                <a:solidFill>
                  <a:prstClr val="black"/>
                </a:solidFill>
                <a:latin typeface="Arial" panose="020B0604020202020204" pitchFamily="34" charset="0"/>
                <a:cs typeface="Arial" panose="020B0604020202020204" pitchFamily="34" charset="0"/>
              </a:rPr>
              <a:t>Behavioural assessments</a:t>
            </a:r>
          </a:p>
          <a:p>
            <a:pPr defTabSz="1219170">
              <a:defRPr/>
            </a:pPr>
            <a:r>
              <a:rPr lang="en-GB" sz="1867">
                <a:solidFill>
                  <a:prstClr val="black"/>
                </a:solidFill>
                <a:latin typeface="Arial" panose="020B0604020202020204" pitchFamily="34" charset="0"/>
                <a:cs typeface="Arial" panose="020B0604020202020204" pitchFamily="34" charset="0"/>
              </a:rPr>
              <a:t>Clinical performance assessments</a:t>
            </a:r>
          </a:p>
          <a:p>
            <a:pPr defTabSz="1219170">
              <a:defRPr/>
            </a:pPr>
            <a:r>
              <a:rPr lang="en-GB" sz="1867">
                <a:solidFill>
                  <a:prstClr val="black"/>
                </a:solidFill>
                <a:latin typeface="Arial" panose="020B0604020202020204" pitchFamily="34" charset="0"/>
                <a:cs typeface="Arial" panose="020B0604020202020204" pitchFamily="34" charset="0"/>
              </a:rPr>
              <a:t>Professional support and remediation</a:t>
            </a:r>
          </a:p>
          <a:p>
            <a:pPr defTabSz="1219170">
              <a:defRPr/>
            </a:pPr>
            <a:r>
              <a:rPr lang="en-GB" sz="1867">
                <a:solidFill>
                  <a:prstClr val="black"/>
                </a:solidFill>
                <a:latin typeface="Arial" panose="020B0604020202020204" pitchFamily="34" charset="0"/>
                <a:cs typeface="Arial" panose="020B0604020202020204" pitchFamily="34" charset="0"/>
              </a:rPr>
              <a:t>Team reviews</a:t>
            </a:r>
          </a:p>
        </p:txBody>
      </p:sp>
      <p:sp>
        <p:nvSpPr>
          <p:cNvPr id="4" name="Flowchart: Alternate Process 3"/>
          <p:cNvSpPr/>
          <p:nvPr/>
        </p:nvSpPr>
        <p:spPr>
          <a:xfrm>
            <a:off x="2255575" y="1316767"/>
            <a:ext cx="7104789" cy="768085"/>
          </a:xfrm>
          <a:prstGeom prst="flowChartAlternateProcess">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2667" b="1">
                <a:solidFill>
                  <a:prstClr val="black"/>
                </a:solidFill>
                <a:latin typeface="Arial" panose="020B0604020202020204" pitchFamily="34" charset="0"/>
                <a:cs typeface="Arial" panose="020B0604020202020204" pitchFamily="34" charset="0"/>
              </a:rPr>
              <a:t>Practitioner Performance Advice Service</a:t>
            </a:r>
          </a:p>
        </p:txBody>
      </p:sp>
      <p:sp>
        <p:nvSpPr>
          <p:cNvPr id="5" name="Hexagon 4"/>
          <p:cNvSpPr/>
          <p:nvPr/>
        </p:nvSpPr>
        <p:spPr>
          <a:xfrm>
            <a:off x="800169" y="2642592"/>
            <a:ext cx="2991577" cy="1554493"/>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2400">
                <a:solidFill>
                  <a:prstClr val="black"/>
                </a:solidFill>
                <a:latin typeface="Arial" panose="020B0604020202020204" pitchFamily="34" charset="0"/>
                <a:cs typeface="Arial" panose="020B0604020202020204" pitchFamily="34" charset="0"/>
              </a:rPr>
              <a:t>Advice</a:t>
            </a:r>
          </a:p>
        </p:txBody>
      </p:sp>
      <p:sp>
        <p:nvSpPr>
          <p:cNvPr id="7" name="Hexagon 6"/>
          <p:cNvSpPr/>
          <p:nvPr/>
        </p:nvSpPr>
        <p:spPr>
          <a:xfrm>
            <a:off x="8590790" y="3429000"/>
            <a:ext cx="2991577" cy="1554493"/>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2400">
                <a:solidFill>
                  <a:prstClr val="black"/>
                </a:solidFill>
                <a:latin typeface="Arial" panose="020B0604020202020204" pitchFamily="34" charset="0"/>
                <a:cs typeface="Arial" panose="020B0604020202020204" pitchFamily="34" charset="0"/>
              </a:rPr>
              <a:t>Healthcare Professional Alert Notices (HPANs)</a:t>
            </a:r>
          </a:p>
        </p:txBody>
      </p:sp>
      <p:sp>
        <p:nvSpPr>
          <p:cNvPr id="10" name="Hexagon 9"/>
          <p:cNvSpPr/>
          <p:nvPr/>
        </p:nvSpPr>
        <p:spPr>
          <a:xfrm>
            <a:off x="5984745" y="2642592"/>
            <a:ext cx="2991577" cy="1554493"/>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2400">
                <a:solidFill>
                  <a:prstClr val="black"/>
                </a:solidFill>
                <a:latin typeface="Arial" panose="020B0604020202020204" pitchFamily="34" charset="0"/>
                <a:cs typeface="Arial" panose="020B0604020202020204" pitchFamily="34" charset="0"/>
              </a:rPr>
              <a:t>Education</a:t>
            </a:r>
          </a:p>
        </p:txBody>
      </p:sp>
      <p:sp>
        <p:nvSpPr>
          <p:cNvPr id="11" name="Hexagon 10"/>
          <p:cNvSpPr/>
          <p:nvPr/>
        </p:nvSpPr>
        <p:spPr>
          <a:xfrm>
            <a:off x="3392457" y="3410679"/>
            <a:ext cx="2991577" cy="1554493"/>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2400">
                <a:solidFill>
                  <a:prstClr val="black"/>
                </a:solidFill>
                <a:latin typeface="Arial" panose="020B0604020202020204" pitchFamily="34" charset="0"/>
                <a:cs typeface="Arial" panose="020B0604020202020204" pitchFamily="34" charset="0"/>
              </a:rPr>
              <a:t>Assessment and</a:t>
            </a:r>
          </a:p>
          <a:p>
            <a:pPr algn="ctr" defTabSz="1219170">
              <a:defRPr/>
            </a:pPr>
            <a:r>
              <a:rPr lang="en-GB" sz="2400">
                <a:solidFill>
                  <a:prstClr val="black"/>
                </a:solidFill>
                <a:latin typeface="Arial" panose="020B0604020202020204" pitchFamily="34" charset="0"/>
                <a:cs typeface="Arial" panose="020B0604020202020204" pitchFamily="34" charset="0"/>
              </a:rPr>
              <a:t>Remediation</a:t>
            </a:r>
          </a:p>
        </p:txBody>
      </p:sp>
      <p:cxnSp>
        <p:nvCxnSpPr>
          <p:cNvPr id="18" name="Elbow Connector 17"/>
          <p:cNvCxnSpPr>
            <a:stCxn id="4" idx="1"/>
          </p:cNvCxnSpPr>
          <p:nvPr/>
        </p:nvCxnSpPr>
        <p:spPr>
          <a:xfrm rot="10800000" flipV="1">
            <a:off x="1775520" y="1700808"/>
            <a:ext cx="480053" cy="941784"/>
          </a:xfrm>
          <a:prstGeom prst="bentConnector2">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4" idx="3"/>
          </p:cNvCxnSpPr>
          <p:nvPr/>
        </p:nvCxnSpPr>
        <p:spPr>
          <a:xfrm>
            <a:off x="9360364" y="1700808"/>
            <a:ext cx="726213" cy="1709869"/>
          </a:xfrm>
          <a:prstGeom prst="bentConnector2">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6200000" flipH="1">
            <a:off x="4256056" y="2795424"/>
            <a:ext cx="1247440" cy="1"/>
          </a:xfrm>
          <a:prstGeom prst="bentConnector3">
            <a:avLst>
              <a:gd name="adj1" fmla="val 50000"/>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5400000">
            <a:off x="7227361" y="2361478"/>
            <a:ext cx="557743" cy="4495"/>
          </a:xfrm>
          <a:prstGeom prst="bentConnector3">
            <a:avLst>
              <a:gd name="adj1" fmla="val 50000"/>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sp>
        <p:nvSpPr>
          <p:cNvPr id="51" name="Title 1"/>
          <p:cNvSpPr>
            <a:spLocks noGrp="1"/>
          </p:cNvSpPr>
          <p:nvPr>
            <p:ph type="title"/>
          </p:nvPr>
        </p:nvSpPr>
        <p:spPr>
          <a:xfrm>
            <a:off x="408455" y="404667"/>
            <a:ext cx="10488079" cy="675863"/>
          </a:xfrm>
        </p:spPr>
        <p:txBody>
          <a:bodyPr/>
          <a:lstStyle/>
          <a:p>
            <a:r>
              <a:rPr lang="en-GB"/>
              <a:t>How we support resolution of concerns</a:t>
            </a:r>
          </a:p>
        </p:txBody>
      </p:sp>
      <p:sp>
        <p:nvSpPr>
          <p:cNvPr id="52" name="TextBox 51"/>
          <p:cNvSpPr txBox="1"/>
          <p:nvPr/>
        </p:nvSpPr>
        <p:spPr>
          <a:xfrm>
            <a:off x="7632172" y="5349213"/>
            <a:ext cx="4224469" cy="748795"/>
          </a:xfrm>
          <a:prstGeom prst="rect">
            <a:avLst/>
          </a:prstGeom>
          <a:noFill/>
        </p:spPr>
        <p:txBody>
          <a:bodyPr wrap="square" rtlCol="0">
            <a:spAutoFit/>
          </a:bodyPr>
          <a:lstStyle/>
          <a:p>
            <a:pPr defTabSz="1219170">
              <a:defRPr/>
            </a:pPr>
            <a:r>
              <a:rPr lang="en-GB" sz="2133">
                <a:solidFill>
                  <a:prstClr val="black"/>
                </a:solidFill>
                <a:latin typeface="Arial" panose="020B0604020202020204" pitchFamily="34" charset="0"/>
                <a:cs typeface="Arial" panose="020B0604020202020204" pitchFamily="34" charset="0"/>
                <a:hlinkClick r:id="rId3"/>
              </a:rPr>
              <a:t>https://resolution.nhs.uk/services/practitioner-performance-advice/</a:t>
            </a:r>
            <a:r>
              <a:rPr lang="en-GB" sz="2133">
                <a:solidFill>
                  <a:prstClr val="black"/>
                </a:solidFill>
                <a:latin typeface="Arial" panose="020B0604020202020204" pitchFamily="34" charset="0"/>
                <a:cs typeface="Arial" panose="020B0604020202020204" pitchFamily="34" charset="0"/>
              </a:rPr>
              <a:t> </a:t>
            </a:r>
          </a:p>
        </p:txBody>
      </p:sp>
      <p:cxnSp>
        <p:nvCxnSpPr>
          <p:cNvPr id="12" name="Elbow Connector 11"/>
          <p:cNvCxnSpPr/>
          <p:nvPr/>
        </p:nvCxnSpPr>
        <p:spPr>
          <a:xfrm rot="10800000" flipV="1">
            <a:off x="1775520" y="4311419"/>
            <a:ext cx="1632181" cy="443408"/>
          </a:xfrm>
          <a:prstGeom prst="bentConnector3">
            <a:avLst>
              <a:gd name="adj1" fmla="val 100217"/>
            </a:avLst>
          </a:prstGeom>
          <a:ln w="28575">
            <a:solidFill>
              <a:srgbClr val="005EB8"/>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019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2"/>
          <p:cNvSpPr>
            <a:spLocks noGrp="1"/>
          </p:cNvSpPr>
          <p:nvPr>
            <p:ph type="title"/>
          </p:nvPr>
        </p:nvSpPr>
        <p:spPr/>
        <p:txBody>
          <a:bodyPr/>
          <a:lstStyle/>
          <a:p>
            <a:pPr eaLnBrk="1" hangingPunct="1"/>
            <a:br>
              <a:rPr lang="en-GB" altLang="en-US" b="1" dirty="0">
                <a:latin typeface="Arial" charset="0"/>
                <a:cs typeface="Arial" charset="0"/>
              </a:rPr>
            </a:br>
            <a:r>
              <a:rPr lang="en-GB" altLang="en-US" dirty="0">
                <a:latin typeface="Arial" charset="0"/>
                <a:cs typeface="Arial" charset="0"/>
              </a:rPr>
              <a:t>Practitioner Performance Advice</a:t>
            </a:r>
            <a:br>
              <a:rPr lang="en-GB" altLang="en-US" b="1" dirty="0">
                <a:latin typeface="Arial" charset="0"/>
                <a:cs typeface="Arial" charset="0"/>
              </a:rPr>
            </a:br>
            <a:endParaRPr lang="en-US" altLang="en-US" dirty="0">
              <a:latin typeface="Arial" charset="0"/>
              <a:cs typeface="Arial" charset="0"/>
            </a:endParaRPr>
          </a:p>
        </p:txBody>
      </p:sp>
      <p:sp>
        <p:nvSpPr>
          <p:cNvPr id="2" name="Subtitle 1"/>
          <p:cNvSpPr>
            <a:spLocks noGrp="1"/>
          </p:cNvSpPr>
          <p:nvPr>
            <p:ph idx="1"/>
          </p:nvPr>
        </p:nvSpPr>
        <p:spPr/>
        <p:txBody>
          <a:bodyPr>
            <a:normAutofit/>
          </a:bodyPr>
          <a:lstStyle/>
          <a:p>
            <a:pPr marL="342874" indent="-342874">
              <a:defRPr/>
            </a:pPr>
            <a:r>
              <a:rPr lang="en-GB" sz="2400" dirty="0"/>
              <a:t>Who do we advise – NHS bodies/Individual practitioners plus non-NHS bodies</a:t>
            </a:r>
          </a:p>
          <a:p>
            <a:pPr marL="342874" indent="-342874">
              <a:defRPr/>
            </a:pPr>
            <a:r>
              <a:rPr lang="en-GB" sz="2400" dirty="0"/>
              <a:t>England, Northern Ireland, Wales, Isle of Man, Channel Islands</a:t>
            </a:r>
          </a:p>
          <a:p>
            <a:pPr marL="342874" indent="-342874">
              <a:defRPr/>
            </a:pPr>
            <a:r>
              <a:rPr lang="en-GB" sz="2400" dirty="0"/>
              <a:t>Free </a:t>
            </a:r>
          </a:p>
          <a:p>
            <a:pPr marL="342874" indent="-342874">
              <a:defRPr/>
            </a:pPr>
            <a:r>
              <a:rPr lang="en-GB" sz="2400" dirty="0"/>
              <a:t>No threshold for contacting us</a:t>
            </a:r>
          </a:p>
          <a:p>
            <a:pPr marL="342874" indent="-342874">
              <a:defRPr/>
            </a:pPr>
            <a:r>
              <a:rPr lang="en-GB" sz="2400" dirty="0"/>
              <a:t>Around 900 requests a year </a:t>
            </a:r>
          </a:p>
          <a:p>
            <a:pPr marL="342874" indent="-342874">
              <a:defRPr/>
            </a:pPr>
            <a:r>
              <a:rPr lang="en-GB" sz="2400" dirty="0"/>
              <a:t>Adviser team are senior staff with backgrounds in clinical, human resources and legal professions</a:t>
            </a:r>
          </a:p>
          <a:p>
            <a:pPr marL="342874" indent="-342874">
              <a:defRPr/>
            </a:pPr>
            <a:r>
              <a:rPr lang="en-GB" sz="2400" dirty="0"/>
              <a:t>Link Adviser</a:t>
            </a:r>
          </a:p>
          <a:p>
            <a:pPr marL="342874" indent="-342874">
              <a:defRPr/>
            </a:pPr>
            <a:r>
              <a:rPr lang="en-GB" sz="2400" dirty="0"/>
              <a:t>When to contact us</a:t>
            </a:r>
          </a:p>
          <a:p>
            <a:pPr marL="342874" indent="-342874">
              <a:defRPr/>
            </a:pPr>
            <a:endParaRPr lang="en-GB" sz="2400" dirty="0"/>
          </a:p>
          <a:p>
            <a:pPr marL="342874" indent="-342874">
              <a:defRPr/>
            </a:pPr>
            <a:endParaRPr lang="en-GB" sz="2400" dirty="0"/>
          </a:p>
          <a:p>
            <a:pPr marL="342874" indent="-342874">
              <a:defRPr/>
            </a:pPr>
            <a:endParaRPr lang="en-GB" dirty="0"/>
          </a:p>
          <a:p>
            <a:pPr marL="342874" indent="-342874">
              <a:defRPr/>
            </a:pPr>
            <a:endParaRPr lang="en-GB" dirty="0"/>
          </a:p>
          <a:p>
            <a:pPr marL="342874" indent="-342874">
              <a:defRPr/>
            </a:pPr>
            <a:endParaRPr lang="en-GB" dirty="0"/>
          </a:p>
        </p:txBody>
      </p:sp>
      <p:sp>
        <p:nvSpPr>
          <p:cNvPr id="3" name="TextBox 2"/>
          <p:cNvSpPr txBox="1"/>
          <p:nvPr/>
        </p:nvSpPr>
        <p:spPr>
          <a:xfrm>
            <a:off x="3241915" y="5568811"/>
            <a:ext cx="9598888" cy="1077026"/>
          </a:xfrm>
          <a:prstGeom prst="rect">
            <a:avLst/>
          </a:prstGeom>
          <a:noFill/>
        </p:spPr>
        <p:txBody>
          <a:bodyPr wrap="square" rtlCol="0">
            <a:spAutoFit/>
          </a:bodyPr>
          <a:lstStyle/>
          <a:p>
            <a:pPr defTabSz="1219140">
              <a:defRPr/>
            </a:pPr>
            <a:r>
              <a:rPr lang="en-GB" sz="2133" dirty="0">
                <a:solidFill>
                  <a:prstClr val="black"/>
                </a:solidFill>
                <a:latin typeface="Arial" panose="020B0604020202020204" pitchFamily="34" charset="0"/>
                <a:cs typeface="Arial" panose="020B0604020202020204" pitchFamily="34" charset="0"/>
              </a:rPr>
              <a:t>Source: </a:t>
            </a:r>
            <a:r>
              <a:rPr lang="en-GB" sz="2133" dirty="0">
                <a:solidFill>
                  <a:prstClr val="black"/>
                </a:solidFill>
                <a:latin typeface="Arial" panose="020B0604020202020204" pitchFamily="34" charset="0"/>
                <a:cs typeface="Arial" panose="020B0604020202020204" pitchFamily="34" charset="0"/>
                <a:hlinkClick r:id="rId3"/>
              </a:rPr>
              <a:t>https://resolution.nhs.uk/practitioner-performance-advisers/</a:t>
            </a:r>
            <a:endParaRPr lang="en-GB" sz="2133" dirty="0">
              <a:solidFill>
                <a:prstClr val="black"/>
              </a:solidFill>
              <a:latin typeface="Arial" panose="020B0604020202020204" pitchFamily="34" charset="0"/>
              <a:cs typeface="Arial" panose="020B0604020202020204" pitchFamily="34" charset="0"/>
            </a:endParaRPr>
          </a:p>
          <a:p>
            <a:pPr defTabSz="1219140">
              <a:defRPr/>
            </a:pPr>
            <a:endParaRPr lang="en-GB" sz="2133" dirty="0">
              <a:solidFill>
                <a:prstClr val="black"/>
              </a:solidFill>
              <a:latin typeface="Arial" panose="020B0604020202020204" pitchFamily="34" charset="0"/>
              <a:cs typeface="Arial" panose="020B0604020202020204" pitchFamily="34" charset="0"/>
            </a:endParaRPr>
          </a:p>
          <a:p>
            <a:pPr defTabSz="1219140">
              <a:defRPr/>
            </a:pPr>
            <a:endParaRPr lang="en-GB" sz="2133"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727299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2"/>
          <p:cNvSpPr>
            <a:spLocks noGrp="1"/>
          </p:cNvSpPr>
          <p:nvPr>
            <p:ph type="title"/>
          </p:nvPr>
        </p:nvSpPr>
        <p:spPr/>
        <p:txBody>
          <a:bodyPr/>
          <a:lstStyle/>
          <a:p>
            <a:pPr eaLnBrk="1" hangingPunct="1"/>
            <a:r>
              <a:rPr lang="en-GB" altLang="en-US" dirty="0">
                <a:latin typeface="Arial" charset="0"/>
                <a:cs typeface="Arial" charset="0"/>
              </a:rPr>
              <a:t>What to expect</a:t>
            </a:r>
            <a:endParaRPr lang="en-US" altLang="en-US" dirty="0">
              <a:latin typeface="Arial" charset="0"/>
              <a:cs typeface="Arial" charset="0"/>
            </a:endParaRPr>
          </a:p>
        </p:txBody>
      </p:sp>
      <p:sp>
        <p:nvSpPr>
          <p:cNvPr id="2" name="Subtitle 1"/>
          <p:cNvSpPr>
            <a:spLocks noGrp="1"/>
          </p:cNvSpPr>
          <p:nvPr>
            <p:ph idx="1"/>
          </p:nvPr>
        </p:nvSpPr>
        <p:spPr>
          <a:xfrm>
            <a:off x="408455" y="2240281"/>
            <a:ext cx="11354993" cy="4525963"/>
          </a:xfrm>
        </p:spPr>
        <p:txBody>
          <a:bodyPr>
            <a:normAutofit/>
          </a:bodyPr>
          <a:lstStyle/>
          <a:p>
            <a:r>
              <a:rPr lang="en-GB" sz="2400" dirty="0"/>
              <a:t>Expert and impartial advice to keep patients and doctors safe</a:t>
            </a:r>
          </a:p>
          <a:p>
            <a:r>
              <a:rPr lang="en-GB" sz="2400" dirty="0"/>
              <a:t>Signposting to relevant regulation, policy, national frameworks and good practice guidance  </a:t>
            </a:r>
          </a:p>
          <a:p>
            <a:r>
              <a:rPr lang="en-GB" sz="2400" dirty="0"/>
              <a:t>Appropriate constructive challenge to thinking/proposed actions</a:t>
            </a:r>
          </a:p>
          <a:p>
            <a:r>
              <a:rPr lang="en-GB" sz="2400" dirty="0"/>
              <a:t>Advice on developing an open and constructive dialogue between parties</a:t>
            </a:r>
          </a:p>
          <a:p>
            <a:r>
              <a:rPr lang="en-GB" sz="2400" dirty="0"/>
              <a:t>The advice and rationale for it put in writing</a:t>
            </a:r>
          </a:p>
          <a:p>
            <a:pPr marL="0" indent="0">
              <a:buNone/>
              <a:defRPr/>
            </a:pPr>
            <a:endParaRPr lang="en-GB" sz="2400" dirty="0"/>
          </a:p>
          <a:p>
            <a:pPr marL="342874" indent="-342874">
              <a:defRPr/>
            </a:pPr>
            <a:endParaRPr lang="en-GB" sz="2400" dirty="0"/>
          </a:p>
          <a:p>
            <a:pPr marL="342874" indent="-342874">
              <a:defRPr/>
            </a:pPr>
            <a:endParaRPr lang="en-GB" dirty="0"/>
          </a:p>
          <a:p>
            <a:pPr marL="342874" indent="-342874">
              <a:defRPr/>
            </a:pPr>
            <a:endParaRPr lang="en-GB" dirty="0"/>
          </a:p>
          <a:p>
            <a:pPr marL="342874" indent="-342874">
              <a:defRPr/>
            </a:pPr>
            <a:endParaRPr lang="en-GB" dirty="0"/>
          </a:p>
        </p:txBody>
      </p:sp>
    </p:spTree>
    <p:extLst>
      <p:ext uri="{BB962C8B-B14F-4D97-AF65-F5344CB8AC3E}">
        <p14:creationId xmlns:p14="http://schemas.microsoft.com/office/powerpoint/2010/main" val="94804029"/>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C216-C7D5-4E04-6E7B-A2CC2D3BFFB2}"/>
              </a:ext>
            </a:extLst>
          </p:cNvPr>
          <p:cNvSpPr>
            <a:spLocks noGrp="1"/>
          </p:cNvSpPr>
          <p:nvPr>
            <p:ph type="title"/>
          </p:nvPr>
        </p:nvSpPr>
        <p:spPr/>
        <p:txBody>
          <a:bodyPr/>
          <a:lstStyle/>
          <a:p>
            <a:r>
              <a:rPr lang="en-GB" sz="3733" dirty="0"/>
              <a:t>Rates of cases by personal characteristics</a:t>
            </a:r>
          </a:p>
        </p:txBody>
      </p:sp>
      <p:pic>
        <p:nvPicPr>
          <p:cNvPr id="4" name="Picture 3">
            <a:extLst>
              <a:ext uri="{FF2B5EF4-FFF2-40B4-BE49-F238E27FC236}">
                <a16:creationId xmlns:a16="http://schemas.microsoft.com/office/drawing/2014/main" id="{2CECE968-5C41-AFD1-53A2-EBCD9F3635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4926" y="1412777"/>
            <a:ext cx="8682148" cy="4641865"/>
          </a:xfrm>
          <a:prstGeom prst="rect">
            <a:avLst/>
          </a:prstGeom>
          <a:noFill/>
          <a:ln>
            <a:noFill/>
          </a:ln>
        </p:spPr>
      </p:pic>
    </p:spTree>
    <p:extLst>
      <p:ext uri="{BB962C8B-B14F-4D97-AF65-F5344CB8AC3E}">
        <p14:creationId xmlns:p14="http://schemas.microsoft.com/office/powerpoint/2010/main" val="3237834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Reported concerns - overall</a:t>
            </a:r>
          </a:p>
        </p:txBody>
      </p:sp>
      <p:sp>
        <p:nvSpPr>
          <p:cNvPr id="30" name="Content Placeholder 2"/>
          <p:cNvSpPr txBox="1">
            <a:spLocks/>
          </p:cNvSpPr>
          <p:nvPr/>
        </p:nvSpPr>
        <p:spPr>
          <a:xfrm>
            <a:off x="8915051" y="3680370"/>
            <a:ext cx="2781259" cy="1288201"/>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None/>
            </a:pPr>
            <a:r>
              <a:rPr lang="en-GB" sz="2400" dirty="0">
                <a:solidFill>
                  <a:prstClr val="black"/>
                </a:solidFill>
                <a:latin typeface="Arial" panose="020B0604020202020204" pitchFamily="34" charset="0"/>
                <a:cs typeface="Arial" panose="020B0604020202020204" pitchFamily="34" charset="0"/>
              </a:rPr>
              <a:t>Clinical concerns</a:t>
            </a:r>
          </a:p>
          <a:p>
            <a:pPr marL="0" indent="0" defTabSz="1219170">
              <a:spcBef>
                <a:spcPts val="1333"/>
              </a:spcBef>
              <a:buNone/>
            </a:pPr>
            <a:r>
              <a:rPr lang="en-GB" sz="2400" dirty="0">
                <a:solidFill>
                  <a:prstClr val="black"/>
                </a:solidFill>
                <a:latin typeface="Arial" panose="020B0604020202020204" pitchFamily="34" charset="0"/>
                <a:cs typeface="Arial" panose="020B0604020202020204" pitchFamily="34" charset="0"/>
              </a:rPr>
              <a:t>40%</a:t>
            </a:r>
          </a:p>
        </p:txBody>
      </p:sp>
      <p:sp>
        <p:nvSpPr>
          <p:cNvPr id="31" name="Oval 30"/>
          <p:cNvSpPr/>
          <p:nvPr/>
        </p:nvSpPr>
        <p:spPr>
          <a:xfrm>
            <a:off x="4195868" y="1812853"/>
            <a:ext cx="3370363" cy="3368976"/>
          </a:xfrm>
          <a:prstGeom prst="ellipse">
            <a:avLst/>
          </a:prstGeom>
          <a:solidFill>
            <a:srgbClr val="41B6E6">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panose="020B0604020202020204" pitchFamily="34" charset="0"/>
              <a:cs typeface="Arial" panose="020B0604020202020204" pitchFamily="34" charset="0"/>
            </a:endParaRPr>
          </a:p>
        </p:txBody>
      </p:sp>
      <p:sp>
        <p:nvSpPr>
          <p:cNvPr id="32" name="Oval 31"/>
          <p:cNvSpPr/>
          <p:nvPr/>
        </p:nvSpPr>
        <p:spPr>
          <a:xfrm>
            <a:off x="6272032" y="2678031"/>
            <a:ext cx="2647979" cy="2647979"/>
          </a:xfrm>
          <a:prstGeom prst="ellipse">
            <a:avLst/>
          </a:prstGeom>
          <a:solidFill>
            <a:srgbClr val="00A499">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panose="020B0604020202020204" pitchFamily="34" charset="0"/>
              <a:cs typeface="Arial" panose="020B0604020202020204" pitchFamily="34" charset="0"/>
            </a:endParaRPr>
          </a:p>
        </p:txBody>
      </p:sp>
      <p:sp>
        <p:nvSpPr>
          <p:cNvPr id="33" name="Oval 32"/>
          <p:cNvSpPr/>
          <p:nvPr/>
        </p:nvSpPr>
        <p:spPr>
          <a:xfrm>
            <a:off x="5544689" y="4424301"/>
            <a:ext cx="2119980" cy="1672081"/>
          </a:xfrm>
          <a:prstGeom prst="ellipse">
            <a:avLst/>
          </a:prstGeom>
          <a:solidFill>
            <a:srgbClr val="AE257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panose="020B0604020202020204" pitchFamily="34" charset="0"/>
              <a:cs typeface="Arial" panose="020B0604020202020204" pitchFamily="34" charset="0"/>
            </a:endParaRPr>
          </a:p>
        </p:txBody>
      </p:sp>
      <p:sp>
        <p:nvSpPr>
          <p:cNvPr id="34" name="TextBox 33"/>
          <p:cNvSpPr txBox="1"/>
          <p:nvPr/>
        </p:nvSpPr>
        <p:spPr>
          <a:xfrm>
            <a:off x="5123492" y="3152954"/>
            <a:ext cx="801823"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45%</a:t>
            </a:r>
          </a:p>
        </p:txBody>
      </p:sp>
      <p:sp>
        <p:nvSpPr>
          <p:cNvPr id="35" name="TextBox 34"/>
          <p:cNvSpPr txBox="1"/>
          <p:nvPr/>
        </p:nvSpPr>
        <p:spPr>
          <a:xfrm>
            <a:off x="6560274" y="3509578"/>
            <a:ext cx="801823"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17%</a:t>
            </a:r>
          </a:p>
        </p:txBody>
      </p:sp>
      <p:sp>
        <p:nvSpPr>
          <p:cNvPr id="36" name="TextBox 35"/>
          <p:cNvSpPr txBox="1"/>
          <p:nvPr/>
        </p:nvSpPr>
        <p:spPr>
          <a:xfrm>
            <a:off x="5832981" y="4612293"/>
            <a:ext cx="630301"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5%</a:t>
            </a:r>
          </a:p>
        </p:txBody>
      </p:sp>
      <p:sp>
        <p:nvSpPr>
          <p:cNvPr id="37" name="TextBox 36"/>
          <p:cNvSpPr txBox="1"/>
          <p:nvPr/>
        </p:nvSpPr>
        <p:spPr>
          <a:xfrm>
            <a:off x="6416733" y="4421993"/>
            <a:ext cx="630301"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3%</a:t>
            </a:r>
          </a:p>
        </p:txBody>
      </p:sp>
      <p:sp>
        <p:nvSpPr>
          <p:cNvPr id="38" name="TextBox 37"/>
          <p:cNvSpPr txBox="1"/>
          <p:nvPr/>
        </p:nvSpPr>
        <p:spPr>
          <a:xfrm>
            <a:off x="6307340" y="5288221"/>
            <a:ext cx="630301"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7%</a:t>
            </a:r>
          </a:p>
        </p:txBody>
      </p:sp>
      <p:sp>
        <p:nvSpPr>
          <p:cNvPr id="39" name="TextBox 38"/>
          <p:cNvSpPr txBox="1"/>
          <p:nvPr/>
        </p:nvSpPr>
        <p:spPr>
          <a:xfrm>
            <a:off x="6948416" y="4722350"/>
            <a:ext cx="630301"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3%</a:t>
            </a:r>
          </a:p>
        </p:txBody>
      </p:sp>
      <p:sp>
        <p:nvSpPr>
          <p:cNvPr id="40" name="TextBox 39"/>
          <p:cNvSpPr txBox="1"/>
          <p:nvPr/>
        </p:nvSpPr>
        <p:spPr>
          <a:xfrm>
            <a:off x="7740645" y="3755800"/>
            <a:ext cx="801823" cy="461665"/>
          </a:xfrm>
          <a:prstGeom prst="rect">
            <a:avLst/>
          </a:prstGeom>
          <a:noFill/>
        </p:spPr>
        <p:txBody>
          <a:bodyPr wrap="non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17%</a:t>
            </a:r>
          </a:p>
        </p:txBody>
      </p:sp>
      <p:sp>
        <p:nvSpPr>
          <p:cNvPr id="41" name="Content Placeholder 2"/>
          <p:cNvSpPr txBox="1">
            <a:spLocks/>
          </p:cNvSpPr>
          <p:nvPr/>
        </p:nvSpPr>
        <p:spPr>
          <a:xfrm>
            <a:off x="815413" y="3229091"/>
            <a:ext cx="3380903" cy="844360"/>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1219170">
              <a:spcBef>
                <a:spcPts val="1333"/>
              </a:spcBef>
              <a:buNone/>
            </a:pPr>
            <a:r>
              <a:rPr lang="en-GB" sz="2400" dirty="0">
                <a:solidFill>
                  <a:prstClr val="black"/>
                </a:solidFill>
                <a:latin typeface="Arial" panose="020B0604020202020204" pitchFamily="34" charset="0"/>
                <a:cs typeface="Arial" panose="020B0604020202020204" pitchFamily="34" charset="0"/>
              </a:rPr>
              <a:t>Behaviour / misconduct concerns</a:t>
            </a:r>
          </a:p>
          <a:p>
            <a:pPr marL="0" indent="0" algn="r" defTabSz="1219170">
              <a:spcBef>
                <a:spcPts val="1333"/>
              </a:spcBef>
              <a:buNone/>
            </a:pPr>
            <a:r>
              <a:rPr lang="en-GB" sz="2400" dirty="0">
                <a:solidFill>
                  <a:prstClr val="black"/>
                </a:solidFill>
                <a:latin typeface="Arial" panose="020B0604020202020204" pitchFamily="34" charset="0"/>
                <a:cs typeface="Arial" panose="020B0604020202020204" pitchFamily="34" charset="0"/>
              </a:rPr>
              <a:t>70% </a:t>
            </a:r>
          </a:p>
          <a:p>
            <a:pPr marL="304792" indent="-304792" algn="r" defTabSz="1219170">
              <a:spcBef>
                <a:spcPts val="1333"/>
              </a:spcBef>
            </a:pPr>
            <a:endParaRPr lang="en-GB" sz="2400" dirty="0">
              <a:solidFill>
                <a:prstClr val="black"/>
              </a:solidFill>
              <a:latin typeface="Arial" panose="020B0604020202020204" pitchFamily="34" charset="0"/>
              <a:cs typeface="Arial" panose="020B0604020202020204" pitchFamily="34" charset="0"/>
            </a:endParaRPr>
          </a:p>
        </p:txBody>
      </p:sp>
      <p:sp>
        <p:nvSpPr>
          <p:cNvPr id="42" name="Content Placeholder 2"/>
          <p:cNvSpPr txBox="1">
            <a:spLocks/>
          </p:cNvSpPr>
          <p:nvPr/>
        </p:nvSpPr>
        <p:spPr>
          <a:xfrm>
            <a:off x="3119669" y="5245315"/>
            <a:ext cx="2531632" cy="871984"/>
          </a:xfrm>
          <a:prstGeom prst="rect">
            <a:avLst/>
          </a:prstGeom>
        </p:spPr>
        <p:txBody>
          <a:bodyPr vert="horz" lIns="121920" tIns="60960" rIns="121920" bIns="6096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1219170">
              <a:spcBef>
                <a:spcPts val="1333"/>
              </a:spcBef>
              <a:buNone/>
            </a:pPr>
            <a:r>
              <a:rPr lang="en-GB" sz="2400" dirty="0">
                <a:solidFill>
                  <a:prstClr val="black"/>
                </a:solidFill>
                <a:latin typeface="Arial" panose="020B0604020202020204" pitchFamily="34" charset="0"/>
                <a:cs typeface="Arial" panose="020B0604020202020204" pitchFamily="34" charset="0"/>
              </a:rPr>
              <a:t>Health concerns</a:t>
            </a:r>
          </a:p>
          <a:p>
            <a:pPr marL="0" indent="0" algn="r" defTabSz="1219170">
              <a:spcBef>
                <a:spcPts val="1333"/>
              </a:spcBef>
              <a:buNone/>
            </a:pPr>
            <a:r>
              <a:rPr lang="en-GB" sz="2400" dirty="0">
                <a:solidFill>
                  <a:prstClr val="black"/>
                </a:solidFill>
                <a:latin typeface="Arial" panose="020B0604020202020204" pitchFamily="34" charset="0"/>
                <a:cs typeface="Arial" panose="020B0604020202020204" pitchFamily="34" charset="0"/>
              </a:rPr>
              <a:t>18%</a:t>
            </a:r>
          </a:p>
          <a:p>
            <a:pPr marL="304792" indent="-304792" algn="r" defTabSz="1219170">
              <a:spcBef>
                <a:spcPts val="1333"/>
              </a:spcBef>
            </a:pPr>
            <a:endParaRPr lang="en-GB" sz="2400" dirty="0">
              <a:solidFill>
                <a:prstClr val="black"/>
              </a:solidFill>
              <a:latin typeface="Arial" panose="020B0604020202020204" pitchFamily="34" charset="0"/>
              <a:cs typeface="Arial" panose="020B0604020202020204" pitchFamily="34" charset="0"/>
            </a:endParaRPr>
          </a:p>
        </p:txBody>
      </p:sp>
      <p:grpSp>
        <p:nvGrpSpPr>
          <p:cNvPr id="21" name="Group 20"/>
          <p:cNvGrpSpPr/>
          <p:nvPr/>
        </p:nvGrpSpPr>
        <p:grpSpPr>
          <a:xfrm>
            <a:off x="408455" y="1283524"/>
            <a:ext cx="2256039" cy="1228003"/>
            <a:chOff x="304778" y="937201"/>
            <a:chExt cx="1692029" cy="921002"/>
          </a:xfrm>
          <a:solidFill>
            <a:srgbClr val="005EB8"/>
          </a:solidFill>
        </p:grpSpPr>
        <p:sp>
          <p:nvSpPr>
            <p:cNvPr id="22" name="TextBox 21"/>
            <p:cNvSpPr txBox="1"/>
            <p:nvPr/>
          </p:nvSpPr>
          <p:spPr>
            <a:xfrm>
              <a:off x="306341" y="937201"/>
              <a:ext cx="1690465" cy="561741"/>
            </a:xfrm>
            <a:prstGeom prst="rect">
              <a:avLst/>
            </a:prstGeom>
            <a:grpFill/>
          </p:spPr>
          <p:txBody>
            <a:bodyPr wrap="square" rtlCol="0">
              <a:spAutoFit/>
            </a:bodyPr>
            <a:lstStyle/>
            <a:p>
              <a:pPr algn="ctr" defTabSz="1219170"/>
              <a:r>
                <a:rPr lang="en-GB" sz="4267" dirty="0">
                  <a:solidFill>
                    <a:prstClr val="white"/>
                  </a:solidFill>
                  <a:latin typeface="Arial" panose="020B0604020202020204" pitchFamily="34" charset="0"/>
                  <a:cs typeface="Arial" panose="020B0604020202020204" pitchFamily="34" charset="0"/>
                </a:rPr>
                <a:t>3,800</a:t>
              </a:r>
            </a:p>
          </p:txBody>
        </p:sp>
        <p:sp>
          <p:nvSpPr>
            <p:cNvPr id="23" name="TextBox 22"/>
            <p:cNvSpPr txBox="1"/>
            <p:nvPr/>
          </p:nvSpPr>
          <p:spPr>
            <a:xfrm>
              <a:off x="304778" y="1419622"/>
              <a:ext cx="1692029" cy="438581"/>
            </a:xfrm>
            <a:prstGeom prst="rect">
              <a:avLst/>
            </a:prstGeom>
            <a:grpFill/>
          </p:spPr>
          <p:txBody>
            <a:bodyPr wrap="square" rtlCol="0">
              <a:spAutoFit/>
            </a:bodyPr>
            <a:lstStyle/>
            <a:p>
              <a:pPr algn="ctr" defTabSz="1219170"/>
              <a:r>
                <a:rPr lang="en-GB" sz="1600" dirty="0">
                  <a:solidFill>
                    <a:prstClr val="white"/>
                  </a:solidFill>
                  <a:latin typeface="Arial" panose="020B0604020202020204" pitchFamily="34" charset="0"/>
                  <a:cs typeface="Arial" panose="020B0604020202020204" pitchFamily="34" charset="0"/>
                </a:rPr>
                <a:t>Cases  </a:t>
              </a:r>
            </a:p>
            <a:p>
              <a:pPr algn="ctr" defTabSz="1219170"/>
              <a:r>
                <a:rPr lang="en-GB" sz="1600" dirty="0">
                  <a:solidFill>
                    <a:prstClr val="white"/>
                  </a:solidFill>
                  <a:latin typeface="Arial" panose="020B0604020202020204" pitchFamily="34" charset="0"/>
                  <a:cs typeface="Arial" panose="020B0604020202020204" pitchFamily="34" charset="0"/>
                </a:rPr>
                <a:t>FY 2018/19 – 2022/23</a:t>
              </a:r>
            </a:p>
          </p:txBody>
        </p:sp>
      </p:grpSp>
      <p:sp>
        <p:nvSpPr>
          <p:cNvPr id="19" name="Title 1"/>
          <p:cNvSpPr txBox="1">
            <a:spLocks/>
          </p:cNvSpPr>
          <p:nvPr/>
        </p:nvSpPr>
        <p:spPr>
          <a:xfrm>
            <a:off x="7536160" y="6444344"/>
            <a:ext cx="4032448" cy="365624"/>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a:lstStyle>
          <a:p>
            <a:pPr algn="r" defTabSz="1219170"/>
            <a:r>
              <a:rPr lang="en-GB" sz="1600" dirty="0"/>
              <a:t>Practitioner Performance Advice </a:t>
            </a:r>
          </a:p>
        </p:txBody>
      </p:sp>
    </p:spTree>
    <p:extLst>
      <p:ext uri="{BB962C8B-B14F-4D97-AF65-F5344CB8AC3E}">
        <p14:creationId xmlns:p14="http://schemas.microsoft.com/office/powerpoint/2010/main" val="2318092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4A206-96E4-642E-6E8D-A3BBC152841F}"/>
              </a:ext>
            </a:extLst>
          </p:cNvPr>
          <p:cNvSpPr>
            <a:spLocks noGrp="1"/>
          </p:cNvSpPr>
          <p:nvPr>
            <p:ph type="title"/>
          </p:nvPr>
        </p:nvSpPr>
        <p:spPr/>
        <p:txBody>
          <a:bodyPr/>
          <a:lstStyle/>
          <a:p>
            <a:r>
              <a:rPr lang="en-GB" dirty="0"/>
              <a:t>How can we help you?</a:t>
            </a:r>
          </a:p>
        </p:txBody>
      </p:sp>
      <p:sp>
        <p:nvSpPr>
          <p:cNvPr id="3" name="Content Placeholder 2">
            <a:extLst>
              <a:ext uri="{FF2B5EF4-FFF2-40B4-BE49-F238E27FC236}">
                <a16:creationId xmlns:a16="http://schemas.microsoft.com/office/drawing/2014/main" id="{6AC2B710-65A6-EA59-4ED5-3FDD3D57D734}"/>
              </a:ext>
            </a:extLst>
          </p:cNvPr>
          <p:cNvSpPr>
            <a:spLocks noGrp="1"/>
          </p:cNvSpPr>
          <p:nvPr>
            <p:ph idx="1"/>
          </p:nvPr>
        </p:nvSpPr>
        <p:spPr/>
        <p:txBody>
          <a:bodyPr>
            <a:normAutofit lnSpcReduction="10000"/>
          </a:bodyPr>
          <a:lstStyle/>
          <a:p>
            <a:r>
              <a:rPr lang="en-GB" dirty="0"/>
              <a:t>Managing concerns about connected doctors or employed practitioners</a:t>
            </a:r>
          </a:p>
          <a:p>
            <a:r>
              <a:rPr lang="en-GB" dirty="0"/>
              <a:t>Determining a response to concerns identified elsewhere relating to a practitioner with practising privileges</a:t>
            </a:r>
          </a:p>
          <a:p>
            <a:r>
              <a:rPr lang="en-GB" dirty="0"/>
              <a:t>Clarifying appropriate sharing of information relating to a practitioner who has clinical activity elsewhere</a:t>
            </a:r>
          </a:p>
          <a:p>
            <a:r>
              <a:rPr lang="en-GB" dirty="0"/>
              <a:t>Access to our assessment and remediation interventions</a:t>
            </a:r>
          </a:p>
          <a:p>
            <a:r>
              <a:rPr lang="en-GB" dirty="0"/>
              <a:t>Resources and support  to help you build capacity and capability  in managing performance concerns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26527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Insights available</a:t>
            </a:r>
          </a:p>
        </p:txBody>
      </p:sp>
      <p:sp>
        <p:nvSpPr>
          <p:cNvPr id="3" name="Content Placeholder 2"/>
          <p:cNvSpPr>
            <a:spLocks noGrp="1"/>
          </p:cNvSpPr>
          <p:nvPr>
            <p:ph idx="1"/>
          </p:nvPr>
        </p:nvSpPr>
        <p:spPr/>
        <p:txBody>
          <a:bodyPr>
            <a:normAutofit fontScale="62500" lnSpcReduction="20000"/>
          </a:bodyPr>
          <a:lstStyle/>
          <a:p>
            <a:pPr marL="0" indent="0">
              <a:buNone/>
            </a:pPr>
            <a:r>
              <a:rPr lang="en-GB" dirty="0"/>
              <a:t>We have produced insights publications on a range of subjects including:</a:t>
            </a:r>
          </a:p>
          <a:p>
            <a:pPr marL="228594" indent="-228594"/>
            <a:r>
              <a:rPr lang="en-GB" dirty="0">
                <a:hlinkClick r:id="rId3"/>
              </a:rPr>
              <a:t>Research into concerns raised by healthcare organisations about practitioners</a:t>
            </a:r>
            <a:endParaRPr lang="en-GB" dirty="0"/>
          </a:p>
          <a:p>
            <a:pPr marL="228594" indent="-228594"/>
            <a:r>
              <a:rPr lang="en-GB" dirty="0">
                <a:hlinkClick r:id="rId4"/>
              </a:rPr>
              <a:t>Practitioner Performance Advice Casework during the Covid-19 Pandemic</a:t>
            </a:r>
            <a:endParaRPr lang="en-GB" dirty="0"/>
          </a:p>
          <a:p>
            <a:pPr marL="228594" indent="-228594"/>
            <a:r>
              <a:rPr lang="en-GB" dirty="0">
                <a:hlinkClick r:id="rId5"/>
              </a:rPr>
              <a:t>Bullying and harassment reported in our advice cases: an overview</a:t>
            </a:r>
            <a:endParaRPr lang="en-GB" dirty="0"/>
          </a:p>
          <a:p>
            <a:pPr marL="228594" indent="-228594"/>
            <a:r>
              <a:rPr lang="en-GB" dirty="0">
                <a:hlinkClick r:id="rId6"/>
              </a:rPr>
              <a:t>Team reviews retrospective</a:t>
            </a:r>
            <a:endParaRPr lang="en-GB" dirty="0"/>
          </a:p>
          <a:p>
            <a:pPr marL="228594" indent="-228594"/>
            <a:r>
              <a:rPr lang="en-GB" dirty="0">
                <a:hlinkClick r:id="rId7"/>
              </a:rPr>
              <a:t>Findings from clinical performance assessments – February 2022</a:t>
            </a:r>
            <a:endParaRPr lang="en-GB" dirty="0"/>
          </a:p>
          <a:p>
            <a:pPr marL="228594" indent="-228594"/>
            <a:r>
              <a:rPr lang="en-GB" dirty="0">
                <a:hlinkClick r:id="rId8"/>
              </a:rPr>
              <a:t>Insights from 10 years of supporting the management of exclusions in England</a:t>
            </a:r>
            <a:endParaRPr lang="en-GB" dirty="0"/>
          </a:p>
          <a:p>
            <a:pPr marL="228594" indent="-228594"/>
            <a:r>
              <a:rPr lang="en-GB" dirty="0">
                <a:hlinkClick r:id="rId9"/>
              </a:rPr>
              <a:t>Who are the practitioners we advise on and are there any patterns of concerns?</a:t>
            </a:r>
            <a:endParaRPr lang="en-GB" dirty="0"/>
          </a:p>
          <a:p>
            <a:pPr marL="228594" indent="-228594"/>
            <a:r>
              <a:rPr lang="en-GB" dirty="0">
                <a:hlinkClick r:id="rId10"/>
              </a:rPr>
              <a:t>Behavioural Assessments: findings from an in-depth qualitative and quantitative analysis</a:t>
            </a:r>
            <a:endParaRPr lang="en-GB" dirty="0"/>
          </a:p>
          <a:p>
            <a:pPr marL="228594" indent="-228594"/>
            <a:r>
              <a:rPr lang="en-GB" dirty="0">
                <a:hlinkClick r:id="rId11"/>
              </a:rPr>
              <a:t>Healthcare Professional Alert Notices (HPANs): insights from nine years of managing the scheme</a:t>
            </a:r>
            <a:endParaRPr lang="en-GB" dirty="0"/>
          </a:p>
          <a:p>
            <a:pPr marL="228594" indent="-228594"/>
            <a:r>
              <a:rPr lang="en-GB" dirty="0">
                <a:hlinkClick r:id="rId12"/>
              </a:rPr>
              <a:t>Professional Support &amp; Remediation (PSR): key features of recent action plans</a:t>
            </a:r>
            <a:endParaRPr lang="en-GB" dirty="0"/>
          </a:p>
          <a:p>
            <a:pPr marL="228594" indent="-228594"/>
            <a:r>
              <a:rPr lang="en-GB" dirty="0">
                <a:hlinkClick r:id="rId13"/>
              </a:rPr>
              <a:t>Supporting the management of performance concerns within primary care - NHS Resolution</a:t>
            </a:r>
            <a:endParaRPr lang="en-GB" dirty="0"/>
          </a:p>
          <a:p>
            <a:endParaRPr lang="en-GB" dirty="0"/>
          </a:p>
          <a:p>
            <a:pPr marL="228594" indent="-228594"/>
            <a:endParaRPr lang="en-GB" dirty="0"/>
          </a:p>
          <a:p>
            <a:endParaRPr lang="en-GB" dirty="0"/>
          </a:p>
        </p:txBody>
      </p:sp>
    </p:spTree>
    <p:extLst>
      <p:ext uri="{BB962C8B-B14F-4D97-AF65-F5344CB8AC3E}">
        <p14:creationId xmlns:p14="http://schemas.microsoft.com/office/powerpoint/2010/main" val="3383306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2" y="406014"/>
            <a:ext cx="10776111" cy="675863"/>
          </a:xfrm>
        </p:spPr>
        <p:txBody>
          <a:bodyPr/>
          <a:lstStyle/>
          <a:p>
            <a:r>
              <a:rPr lang="en-GB" sz="3733" dirty="0"/>
              <a:t>Contact Practitioner Performance Advice</a:t>
            </a:r>
          </a:p>
        </p:txBody>
      </p:sp>
      <p:sp>
        <p:nvSpPr>
          <p:cNvPr id="6" name="TextBox 5"/>
          <p:cNvSpPr txBox="1"/>
          <p:nvPr/>
        </p:nvSpPr>
        <p:spPr>
          <a:xfrm>
            <a:off x="408455" y="2430302"/>
            <a:ext cx="2615204" cy="502766"/>
          </a:xfrm>
          <a:prstGeom prst="rect">
            <a:avLst/>
          </a:prstGeom>
          <a:noFill/>
        </p:spPr>
        <p:txBody>
          <a:bodyPr wrap="square" rtlCol="0">
            <a:spAutoFit/>
          </a:bodyPr>
          <a:lstStyle/>
          <a:p>
            <a:pPr defTabSz="1219170"/>
            <a:r>
              <a:rPr lang="en-GB" sz="2667" dirty="0">
                <a:solidFill>
                  <a:prstClr val="black"/>
                </a:solidFill>
                <a:latin typeface="Arial" panose="020B0604020202020204" pitchFamily="34" charset="0"/>
                <a:cs typeface="Arial" panose="020B0604020202020204" pitchFamily="34" charset="0"/>
              </a:rPr>
              <a:t>020 7811 2600</a:t>
            </a:r>
          </a:p>
        </p:txBody>
      </p:sp>
      <p:grpSp>
        <p:nvGrpSpPr>
          <p:cNvPr id="7" name="Group 6"/>
          <p:cNvGrpSpPr/>
          <p:nvPr/>
        </p:nvGrpSpPr>
        <p:grpSpPr>
          <a:xfrm>
            <a:off x="1423724" y="1667880"/>
            <a:ext cx="584661" cy="585232"/>
            <a:chOff x="2762251" y="2287588"/>
            <a:chExt cx="4879975" cy="4884737"/>
          </a:xfrm>
          <a:solidFill>
            <a:srgbClr val="41B6E6"/>
          </a:solidFill>
        </p:grpSpPr>
        <p:sp>
          <p:nvSpPr>
            <p:cNvPr id="8" name="Freeform 158"/>
            <p:cNvSpPr>
              <a:spLocks/>
            </p:cNvSpPr>
            <p:nvPr/>
          </p:nvSpPr>
          <p:spPr bwMode="auto">
            <a:xfrm>
              <a:off x="2762251" y="2755900"/>
              <a:ext cx="4411663" cy="4416425"/>
            </a:xfrm>
            <a:custGeom>
              <a:avLst/>
              <a:gdLst>
                <a:gd name="T0" fmla="*/ 1154 w 5558"/>
                <a:gd name="T1" fmla="*/ 25 h 5564"/>
                <a:gd name="T2" fmla="*/ 1345 w 5558"/>
                <a:gd name="T3" fmla="*/ 148 h 5564"/>
                <a:gd name="T4" fmla="*/ 1893 w 5558"/>
                <a:gd name="T5" fmla="*/ 695 h 5564"/>
                <a:gd name="T6" fmla="*/ 2172 w 5558"/>
                <a:gd name="T7" fmla="*/ 1006 h 5564"/>
                <a:gd name="T8" fmla="*/ 2228 w 5558"/>
                <a:gd name="T9" fmla="*/ 1210 h 5564"/>
                <a:gd name="T10" fmla="*/ 2172 w 5558"/>
                <a:gd name="T11" fmla="*/ 1412 h 5564"/>
                <a:gd name="T12" fmla="*/ 1848 w 5558"/>
                <a:gd name="T13" fmla="*/ 1768 h 5564"/>
                <a:gd name="T14" fmla="*/ 1592 w 5558"/>
                <a:gd name="T15" fmla="*/ 2038 h 5564"/>
                <a:gd name="T16" fmla="*/ 1599 w 5558"/>
                <a:gd name="T17" fmla="*/ 2113 h 5564"/>
                <a:gd name="T18" fmla="*/ 1781 w 5558"/>
                <a:gd name="T19" fmla="*/ 2455 h 5564"/>
                <a:gd name="T20" fmla="*/ 2007 w 5558"/>
                <a:gd name="T21" fmla="*/ 2766 h 5564"/>
                <a:gd name="T22" fmla="*/ 2394 w 5558"/>
                <a:gd name="T23" fmla="*/ 3199 h 5564"/>
                <a:gd name="T24" fmla="*/ 2828 w 5558"/>
                <a:gd name="T25" fmla="*/ 3581 h 5564"/>
                <a:gd name="T26" fmla="*/ 3219 w 5558"/>
                <a:gd name="T27" fmla="*/ 3847 h 5564"/>
                <a:gd name="T28" fmla="*/ 3444 w 5558"/>
                <a:gd name="T29" fmla="*/ 3961 h 5564"/>
                <a:gd name="T30" fmla="*/ 3522 w 5558"/>
                <a:gd name="T31" fmla="*/ 3972 h 5564"/>
                <a:gd name="T32" fmla="*/ 3795 w 5558"/>
                <a:gd name="T33" fmla="*/ 3708 h 5564"/>
                <a:gd name="T34" fmla="*/ 4136 w 5558"/>
                <a:gd name="T35" fmla="*/ 3394 h 5564"/>
                <a:gd name="T36" fmla="*/ 4317 w 5558"/>
                <a:gd name="T37" fmla="*/ 3334 h 5564"/>
                <a:gd name="T38" fmla="*/ 4501 w 5558"/>
                <a:gd name="T39" fmla="*/ 3364 h 5564"/>
                <a:gd name="T40" fmla="*/ 4675 w 5558"/>
                <a:gd name="T41" fmla="*/ 3482 h 5564"/>
                <a:gd name="T42" fmla="*/ 5457 w 5558"/>
                <a:gd name="T43" fmla="*/ 4270 h 5564"/>
                <a:gd name="T44" fmla="*/ 5546 w 5558"/>
                <a:gd name="T45" fmla="*/ 4450 h 5564"/>
                <a:gd name="T46" fmla="*/ 5546 w 5558"/>
                <a:gd name="T47" fmla="*/ 4637 h 5564"/>
                <a:gd name="T48" fmla="*/ 5455 w 5558"/>
                <a:gd name="T49" fmla="*/ 4819 h 5564"/>
                <a:gd name="T50" fmla="*/ 5193 w 5558"/>
                <a:gd name="T51" fmla="*/ 5083 h 5564"/>
                <a:gd name="T52" fmla="*/ 4923 w 5558"/>
                <a:gd name="T53" fmla="*/ 5362 h 5564"/>
                <a:gd name="T54" fmla="*/ 4706 w 5558"/>
                <a:gd name="T55" fmla="*/ 5500 h 5564"/>
                <a:gd name="T56" fmla="*/ 4463 w 5558"/>
                <a:gd name="T57" fmla="*/ 5560 h 5564"/>
                <a:gd name="T58" fmla="*/ 4138 w 5558"/>
                <a:gd name="T59" fmla="*/ 5549 h 5564"/>
                <a:gd name="T60" fmla="*/ 3711 w 5558"/>
                <a:gd name="T61" fmla="*/ 5457 h 5564"/>
                <a:gd name="T62" fmla="*/ 3302 w 5558"/>
                <a:gd name="T63" fmla="*/ 5300 h 5564"/>
                <a:gd name="T64" fmla="*/ 2752 w 5558"/>
                <a:gd name="T65" fmla="*/ 5015 h 5564"/>
                <a:gd name="T66" fmla="*/ 2170 w 5558"/>
                <a:gd name="T67" fmla="*/ 4626 h 5564"/>
                <a:gd name="T68" fmla="*/ 1637 w 5558"/>
                <a:gd name="T69" fmla="*/ 4175 h 5564"/>
                <a:gd name="T70" fmla="*/ 1152 w 5558"/>
                <a:gd name="T71" fmla="*/ 3658 h 5564"/>
                <a:gd name="T72" fmla="*/ 763 w 5558"/>
                <a:gd name="T73" fmla="*/ 3148 h 5564"/>
                <a:gd name="T74" fmla="*/ 432 w 5558"/>
                <a:gd name="T75" fmla="*/ 2603 h 5564"/>
                <a:gd name="T76" fmla="*/ 168 w 5558"/>
                <a:gd name="T77" fmla="*/ 2017 h 5564"/>
                <a:gd name="T78" fmla="*/ 51 w 5558"/>
                <a:gd name="T79" fmla="*/ 1635 h 5564"/>
                <a:gd name="T80" fmla="*/ 0 w 5558"/>
                <a:gd name="T81" fmla="*/ 1240 h 5564"/>
                <a:gd name="T82" fmla="*/ 32 w 5558"/>
                <a:gd name="T83" fmla="*/ 944 h 5564"/>
                <a:gd name="T84" fmla="*/ 131 w 5558"/>
                <a:gd name="T85" fmla="*/ 729 h 5564"/>
                <a:gd name="T86" fmla="*/ 391 w 5558"/>
                <a:gd name="T87" fmla="*/ 453 h 5564"/>
                <a:gd name="T88" fmla="*/ 756 w 5558"/>
                <a:gd name="T89" fmla="*/ 96 h 5564"/>
                <a:gd name="T90" fmla="*/ 952 w 5558"/>
                <a:gd name="T91" fmla="*/ 6 h 5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558" h="5564">
                  <a:moveTo>
                    <a:pt x="1020" y="0"/>
                  </a:moveTo>
                  <a:lnTo>
                    <a:pt x="1087" y="6"/>
                  </a:lnTo>
                  <a:lnTo>
                    <a:pt x="1154" y="25"/>
                  </a:lnTo>
                  <a:lnTo>
                    <a:pt x="1220" y="53"/>
                  </a:lnTo>
                  <a:lnTo>
                    <a:pt x="1283" y="94"/>
                  </a:lnTo>
                  <a:lnTo>
                    <a:pt x="1345" y="148"/>
                  </a:lnTo>
                  <a:lnTo>
                    <a:pt x="1530" y="332"/>
                  </a:lnTo>
                  <a:lnTo>
                    <a:pt x="1714" y="517"/>
                  </a:lnTo>
                  <a:lnTo>
                    <a:pt x="1893" y="695"/>
                  </a:lnTo>
                  <a:lnTo>
                    <a:pt x="2071" y="875"/>
                  </a:lnTo>
                  <a:lnTo>
                    <a:pt x="2129" y="940"/>
                  </a:lnTo>
                  <a:lnTo>
                    <a:pt x="2172" y="1006"/>
                  </a:lnTo>
                  <a:lnTo>
                    <a:pt x="2204" y="1073"/>
                  </a:lnTo>
                  <a:lnTo>
                    <a:pt x="2222" y="1141"/>
                  </a:lnTo>
                  <a:lnTo>
                    <a:pt x="2228" y="1210"/>
                  </a:lnTo>
                  <a:lnTo>
                    <a:pt x="2222" y="1277"/>
                  </a:lnTo>
                  <a:lnTo>
                    <a:pt x="2204" y="1345"/>
                  </a:lnTo>
                  <a:lnTo>
                    <a:pt x="2172" y="1412"/>
                  </a:lnTo>
                  <a:lnTo>
                    <a:pt x="2129" y="1478"/>
                  </a:lnTo>
                  <a:lnTo>
                    <a:pt x="2073" y="1542"/>
                  </a:lnTo>
                  <a:lnTo>
                    <a:pt x="1848" y="1768"/>
                  </a:lnTo>
                  <a:lnTo>
                    <a:pt x="1622" y="1993"/>
                  </a:lnTo>
                  <a:lnTo>
                    <a:pt x="1603" y="2015"/>
                  </a:lnTo>
                  <a:lnTo>
                    <a:pt x="1592" y="2038"/>
                  </a:lnTo>
                  <a:lnTo>
                    <a:pt x="1586" y="2060"/>
                  </a:lnTo>
                  <a:lnTo>
                    <a:pt x="1590" y="2085"/>
                  </a:lnTo>
                  <a:lnTo>
                    <a:pt x="1599" y="2113"/>
                  </a:lnTo>
                  <a:lnTo>
                    <a:pt x="1654" y="2231"/>
                  </a:lnTo>
                  <a:lnTo>
                    <a:pt x="1714" y="2345"/>
                  </a:lnTo>
                  <a:lnTo>
                    <a:pt x="1781" y="2455"/>
                  </a:lnTo>
                  <a:lnTo>
                    <a:pt x="1852" y="2562"/>
                  </a:lnTo>
                  <a:lnTo>
                    <a:pt x="1927" y="2665"/>
                  </a:lnTo>
                  <a:lnTo>
                    <a:pt x="2007" y="2766"/>
                  </a:lnTo>
                  <a:lnTo>
                    <a:pt x="2133" y="2916"/>
                  </a:lnTo>
                  <a:lnTo>
                    <a:pt x="2262" y="3060"/>
                  </a:lnTo>
                  <a:lnTo>
                    <a:pt x="2394" y="3199"/>
                  </a:lnTo>
                  <a:lnTo>
                    <a:pt x="2535" y="3332"/>
                  </a:lnTo>
                  <a:lnTo>
                    <a:pt x="2679" y="3459"/>
                  </a:lnTo>
                  <a:lnTo>
                    <a:pt x="2828" y="3581"/>
                  </a:lnTo>
                  <a:lnTo>
                    <a:pt x="2984" y="3697"/>
                  </a:lnTo>
                  <a:lnTo>
                    <a:pt x="3146" y="3804"/>
                  </a:lnTo>
                  <a:lnTo>
                    <a:pt x="3219" y="3847"/>
                  </a:lnTo>
                  <a:lnTo>
                    <a:pt x="3294" y="3884"/>
                  </a:lnTo>
                  <a:lnTo>
                    <a:pt x="3369" y="3922"/>
                  </a:lnTo>
                  <a:lnTo>
                    <a:pt x="3444" y="3961"/>
                  </a:lnTo>
                  <a:lnTo>
                    <a:pt x="3472" y="3972"/>
                  </a:lnTo>
                  <a:lnTo>
                    <a:pt x="3498" y="3976"/>
                  </a:lnTo>
                  <a:lnTo>
                    <a:pt x="3522" y="3972"/>
                  </a:lnTo>
                  <a:lnTo>
                    <a:pt x="3545" y="3959"/>
                  </a:lnTo>
                  <a:lnTo>
                    <a:pt x="3569" y="3937"/>
                  </a:lnTo>
                  <a:lnTo>
                    <a:pt x="3795" y="3708"/>
                  </a:lnTo>
                  <a:lnTo>
                    <a:pt x="4024" y="3482"/>
                  </a:lnTo>
                  <a:lnTo>
                    <a:pt x="4080" y="3433"/>
                  </a:lnTo>
                  <a:lnTo>
                    <a:pt x="4136" y="3394"/>
                  </a:lnTo>
                  <a:lnTo>
                    <a:pt x="4196" y="3364"/>
                  </a:lnTo>
                  <a:lnTo>
                    <a:pt x="4258" y="3343"/>
                  </a:lnTo>
                  <a:lnTo>
                    <a:pt x="4317" y="3334"/>
                  </a:lnTo>
                  <a:lnTo>
                    <a:pt x="4379" y="3334"/>
                  </a:lnTo>
                  <a:lnTo>
                    <a:pt x="4441" y="3343"/>
                  </a:lnTo>
                  <a:lnTo>
                    <a:pt x="4501" y="3364"/>
                  </a:lnTo>
                  <a:lnTo>
                    <a:pt x="4561" y="3394"/>
                  </a:lnTo>
                  <a:lnTo>
                    <a:pt x="4619" y="3433"/>
                  </a:lnTo>
                  <a:lnTo>
                    <a:pt x="4675" y="3482"/>
                  </a:lnTo>
                  <a:lnTo>
                    <a:pt x="5041" y="3847"/>
                  </a:lnTo>
                  <a:lnTo>
                    <a:pt x="5406" y="4212"/>
                  </a:lnTo>
                  <a:lnTo>
                    <a:pt x="5457" y="4270"/>
                  </a:lnTo>
                  <a:lnTo>
                    <a:pt x="5498" y="4328"/>
                  </a:lnTo>
                  <a:lnTo>
                    <a:pt x="5528" y="4390"/>
                  </a:lnTo>
                  <a:lnTo>
                    <a:pt x="5546" y="4450"/>
                  </a:lnTo>
                  <a:lnTo>
                    <a:pt x="5558" y="4512"/>
                  </a:lnTo>
                  <a:lnTo>
                    <a:pt x="5558" y="4575"/>
                  </a:lnTo>
                  <a:lnTo>
                    <a:pt x="5546" y="4637"/>
                  </a:lnTo>
                  <a:lnTo>
                    <a:pt x="5526" y="4699"/>
                  </a:lnTo>
                  <a:lnTo>
                    <a:pt x="5496" y="4759"/>
                  </a:lnTo>
                  <a:lnTo>
                    <a:pt x="5455" y="4819"/>
                  </a:lnTo>
                  <a:lnTo>
                    <a:pt x="5404" y="4877"/>
                  </a:lnTo>
                  <a:lnTo>
                    <a:pt x="5299" y="4980"/>
                  </a:lnTo>
                  <a:lnTo>
                    <a:pt x="5193" y="5083"/>
                  </a:lnTo>
                  <a:lnTo>
                    <a:pt x="5088" y="5188"/>
                  </a:lnTo>
                  <a:lnTo>
                    <a:pt x="4989" y="5294"/>
                  </a:lnTo>
                  <a:lnTo>
                    <a:pt x="4923" y="5362"/>
                  </a:lnTo>
                  <a:lnTo>
                    <a:pt x="4854" y="5416"/>
                  </a:lnTo>
                  <a:lnTo>
                    <a:pt x="4781" y="5463"/>
                  </a:lnTo>
                  <a:lnTo>
                    <a:pt x="4706" y="5500"/>
                  </a:lnTo>
                  <a:lnTo>
                    <a:pt x="4628" y="5529"/>
                  </a:lnTo>
                  <a:lnTo>
                    <a:pt x="4547" y="5547"/>
                  </a:lnTo>
                  <a:lnTo>
                    <a:pt x="4463" y="5560"/>
                  </a:lnTo>
                  <a:lnTo>
                    <a:pt x="4375" y="5564"/>
                  </a:lnTo>
                  <a:lnTo>
                    <a:pt x="4286" y="5562"/>
                  </a:lnTo>
                  <a:lnTo>
                    <a:pt x="4138" y="5549"/>
                  </a:lnTo>
                  <a:lnTo>
                    <a:pt x="3994" y="5527"/>
                  </a:lnTo>
                  <a:lnTo>
                    <a:pt x="3850" y="5495"/>
                  </a:lnTo>
                  <a:lnTo>
                    <a:pt x="3711" y="5457"/>
                  </a:lnTo>
                  <a:lnTo>
                    <a:pt x="3573" y="5411"/>
                  </a:lnTo>
                  <a:lnTo>
                    <a:pt x="3436" y="5358"/>
                  </a:lnTo>
                  <a:lnTo>
                    <a:pt x="3302" y="5300"/>
                  </a:lnTo>
                  <a:lnTo>
                    <a:pt x="3169" y="5238"/>
                  </a:lnTo>
                  <a:lnTo>
                    <a:pt x="2957" y="5130"/>
                  </a:lnTo>
                  <a:lnTo>
                    <a:pt x="2752" y="5015"/>
                  </a:lnTo>
                  <a:lnTo>
                    <a:pt x="2553" y="4892"/>
                  </a:lnTo>
                  <a:lnTo>
                    <a:pt x="2359" y="4763"/>
                  </a:lnTo>
                  <a:lnTo>
                    <a:pt x="2170" y="4626"/>
                  </a:lnTo>
                  <a:lnTo>
                    <a:pt x="1987" y="4484"/>
                  </a:lnTo>
                  <a:lnTo>
                    <a:pt x="1809" y="4332"/>
                  </a:lnTo>
                  <a:lnTo>
                    <a:pt x="1637" y="4175"/>
                  </a:lnTo>
                  <a:lnTo>
                    <a:pt x="1470" y="4010"/>
                  </a:lnTo>
                  <a:lnTo>
                    <a:pt x="1308" y="3837"/>
                  </a:lnTo>
                  <a:lnTo>
                    <a:pt x="1152" y="3658"/>
                  </a:lnTo>
                  <a:lnTo>
                    <a:pt x="1018" y="3491"/>
                  </a:lnTo>
                  <a:lnTo>
                    <a:pt x="887" y="3322"/>
                  </a:lnTo>
                  <a:lnTo>
                    <a:pt x="763" y="3148"/>
                  </a:lnTo>
                  <a:lnTo>
                    <a:pt x="645" y="2970"/>
                  </a:lnTo>
                  <a:lnTo>
                    <a:pt x="535" y="2789"/>
                  </a:lnTo>
                  <a:lnTo>
                    <a:pt x="432" y="2603"/>
                  </a:lnTo>
                  <a:lnTo>
                    <a:pt x="337" y="2412"/>
                  </a:lnTo>
                  <a:lnTo>
                    <a:pt x="249" y="2218"/>
                  </a:lnTo>
                  <a:lnTo>
                    <a:pt x="168" y="2017"/>
                  </a:lnTo>
                  <a:lnTo>
                    <a:pt x="124" y="1892"/>
                  </a:lnTo>
                  <a:lnTo>
                    <a:pt x="84" y="1764"/>
                  </a:lnTo>
                  <a:lnTo>
                    <a:pt x="51" y="1635"/>
                  </a:lnTo>
                  <a:lnTo>
                    <a:pt x="24" y="1506"/>
                  </a:lnTo>
                  <a:lnTo>
                    <a:pt x="8" y="1373"/>
                  </a:lnTo>
                  <a:lnTo>
                    <a:pt x="0" y="1240"/>
                  </a:lnTo>
                  <a:lnTo>
                    <a:pt x="6" y="1105"/>
                  </a:lnTo>
                  <a:lnTo>
                    <a:pt x="15" y="1023"/>
                  </a:lnTo>
                  <a:lnTo>
                    <a:pt x="32" y="944"/>
                  </a:lnTo>
                  <a:lnTo>
                    <a:pt x="58" y="867"/>
                  </a:lnTo>
                  <a:lnTo>
                    <a:pt x="90" y="796"/>
                  </a:lnTo>
                  <a:lnTo>
                    <a:pt x="131" y="729"/>
                  </a:lnTo>
                  <a:lnTo>
                    <a:pt x="180" y="665"/>
                  </a:lnTo>
                  <a:lnTo>
                    <a:pt x="238" y="603"/>
                  </a:lnTo>
                  <a:lnTo>
                    <a:pt x="391" y="453"/>
                  </a:lnTo>
                  <a:lnTo>
                    <a:pt x="543" y="302"/>
                  </a:lnTo>
                  <a:lnTo>
                    <a:pt x="694" y="148"/>
                  </a:lnTo>
                  <a:lnTo>
                    <a:pt x="756" y="96"/>
                  </a:lnTo>
                  <a:lnTo>
                    <a:pt x="819" y="55"/>
                  </a:lnTo>
                  <a:lnTo>
                    <a:pt x="885" y="25"/>
                  </a:lnTo>
                  <a:lnTo>
                    <a:pt x="952" y="6"/>
                  </a:lnTo>
                  <a:lnTo>
                    <a:pt x="1020"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endParaRPr lang="en-IN" sz="2400" dirty="0">
                <a:solidFill>
                  <a:prstClr val="black"/>
                </a:solidFill>
                <a:latin typeface="Calibri"/>
              </a:endParaRPr>
            </a:p>
          </p:txBody>
        </p:sp>
        <p:sp>
          <p:nvSpPr>
            <p:cNvPr id="9" name="Freeform 159"/>
            <p:cNvSpPr>
              <a:spLocks/>
            </p:cNvSpPr>
            <p:nvPr/>
          </p:nvSpPr>
          <p:spPr bwMode="auto">
            <a:xfrm>
              <a:off x="5178426" y="3262313"/>
              <a:ext cx="1474788" cy="1446213"/>
            </a:xfrm>
            <a:custGeom>
              <a:avLst/>
              <a:gdLst>
                <a:gd name="T0" fmla="*/ 67 w 1859"/>
                <a:gd name="T1" fmla="*/ 0 h 1822"/>
                <a:gd name="T2" fmla="*/ 202 w 1859"/>
                <a:gd name="T3" fmla="*/ 24 h 1822"/>
                <a:gd name="T4" fmla="*/ 336 w 1859"/>
                <a:gd name="T5" fmla="*/ 56 h 1822"/>
                <a:gd name="T6" fmla="*/ 465 w 1859"/>
                <a:gd name="T7" fmla="*/ 95 h 1822"/>
                <a:gd name="T8" fmla="*/ 592 w 1859"/>
                <a:gd name="T9" fmla="*/ 144 h 1822"/>
                <a:gd name="T10" fmla="*/ 716 w 1859"/>
                <a:gd name="T11" fmla="*/ 202 h 1822"/>
                <a:gd name="T12" fmla="*/ 836 w 1859"/>
                <a:gd name="T13" fmla="*/ 266 h 1822"/>
                <a:gd name="T14" fmla="*/ 950 w 1859"/>
                <a:gd name="T15" fmla="*/ 339 h 1822"/>
                <a:gd name="T16" fmla="*/ 1062 w 1859"/>
                <a:gd name="T17" fmla="*/ 419 h 1822"/>
                <a:gd name="T18" fmla="*/ 1167 w 1859"/>
                <a:gd name="T19" fmla="*/ 506 h 1822"/>
                <a:gd name="T20" fmla="*/ 1268 w 1859"/>
                <a:gd name="T21" fmla="*/ 601 h 1822"/>
                <a:gd name="T22" fmla="*/ 1369 w 1859"/>
                <a:gd name="T23" fmla="*/ 708 h 1822"/>
                <a:gd name="T24" fmla="*/ 1460 w 1859"/>
                <a:gd name="T25" fmla="*/ 820 h 1822"/>
                <a:gd name="T26" fmla="*/ 1543 w 1859"/>
                <a:gd name="T27" fmla="*/ 940 h 1822"/>
                <a:gd name="T28" fmla="*/ 1618 w 1859"/>
                <a:gd name="T29" fmla="*/ 1062 h 1822"/>
                <a:gd name="T30" fmla="*/ 1685 w 1859"/>
                <a:gd name="T31" fmla="*/ 1189 h 1822"/>
                <a:gd name="T32" fmla="*/ 1741 w 1859"/>
                <a:gd name="T33" fmla="*/ 1322 h 1822"/>
                <a:gd name="T34" fmla="*/ 1790 w 1859"/>
                <a:gd name="T35" fmla="*/ 1459 h 1822"/>
                <a:gd name="T36" fmla="*/ 1829 w 1859"/>
                <a:gd name="T37" fmla="*/ 1597 h 1822"/>
                <a:gd name="T38" fmla="*/ 1859 w 1859"/>
                <a:gd name="T39" fmla="*/ 1742 h 1822"/>
                <a:gd name="T40" fmla="*/ 1386 w 1859"/>
                <a:gd name="T41" fmla="*/ 1822 h 1822"/>
                <a:gd name="T42" fmla="*/ 1359 w 1859"/>
                <a:gd name="T43" fmla="*/ 1697 h 1822"/>
                <a:gd name="T44" fmla="*/ 1324 w 1859"/>
                <a:gd name="T45" fmla="*/ 1577 h 1822"/>
                <a:gd name="T46" fmla="*/ 1281 w 1859"/>
                <a:gd name="T47" fmla="*/ 1459 h 1822"/>
                <a:gd name="T48" fmla="*/ 1227 w 1859"/>
                <a:gd name="T49" fmla="*/ 1346 h 1822"/>
                <a:gd name="T50" fmla="*/ 1165 w 1859"/>
                <a:gd name="T51" fmla="*/ 1236 h 1822"/>
                <a:gd name="T52" fmla="*/ 1096 w 1859"/>
                <a:gd name="T53" fmla="*/ 1133 h 1822"/>
                <a:gd name="T54" fmla="*/ 1017 w 1859"/>
                <a:gd name="T55" fmla="*/ 1034 h 1822"/>
                <a:gd name="T56" fmla="*/ 931 w 1859"/>
                <a:gd name="T57" fmla="*/ 940 h 1822"/>
                <a:gd name="T58" fmla="*/ 843 w 1859"/>
                <a:gd name="T59" fmla="*/ 859 h 1822"/>
                <a:gd name="T60" fmla="*/ 751 w 1859"/>
                <a:gd name="T61" fmla="*/ 785 h 1822"/>
                <a:gd name="T62" fmla="*/ 654 w 1859"/>
                <a:gd name="T63" fmla="*/ 717 h 1822"/>
                <a:gd name="T64" fmla="*/ 555 w 1859"/>
                <a:gd name="T65" fmla="*/ 659 h 1822"/>
                <a:gd name="T66" fmla="*/ 450 w 1859"/>
                <a:gd name="T67" fmla="*/ 607 h 1822"/>
                <a:gd name="T68" fmla="*/ 342 w 1859"/>
                <a:gd name="T69" fmla="*/ 562 h 1822"/>
                <a:gd name="T70" fmla="*/ 231 w 1859"/>
                <a:gd name="T71" fmla="*/ 524 h 1822"/>
                <a:gd name="T72" fmla="*/ 115 w 1859"/>
                <a:gd name="T73" fmla="*/ 496 h 1822"/>
                <a:gd name="T74" fmla="*/ 0 w 1859"/>
                <a:gd name="T75" fmla="*/ 476 h 1822"/>
                <a:gd name="T76" fmla="*/ 67 w 1859"/>
                <a:gd name="T77" fmla="*/ 0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59" h="1822">
                  <a:moveTo>
                    <a:pt x="67" y="0"/>
                  </a:moveTo>
                  <a:lnTo>
                    <a:pt x="202" y="24"/>
                  </a:lnTo>
                  <a:lnTo>
                    <a:pt x="336" y="56"/>
                  </a:lnTo>
                  <a:lnTo>
                    <a:pt x="465" y="95"/>
                  </a:lnTo>
                  <a:lnTo>
                    <a:pt x="592" y="144"/>
                  </a:lnTo>
                  <a:lnTo>
                    <a:pt x="716" y="202"/>
                  </a:lnTo>
                  <a:lnTo>
                    <a:pt x="836" y="266"/>
                  </a:lnTo>
                  <a:lnTo>
                    <a:pt x="950" y="339"/>
                  </a:lnTo>
                  <a:lnTo>
                    <a:pt x="1062" y="419"/>
                  </a:lnTo>
                  <a:lnTo>
                    <a:pt x="1167" y="506"/>
                  </a:lnTo>
                  <a:lnTo>
                    <a:pt x="1268" y="601"/>
                  </a:lnTo>
                  <a:lnTo>
                    <a:pt x="1369" y="708"/>
                  </a:lnTo>
                  <a:lnTo>
                    <a:pt x="1460" y="820"/>
                  </a:lnTo>
                  <a:lnTo>
                    <a:pt x="1543" y="940"/>
                  </a:lnTo>
                  <a:lnTo>
                    <a:pt x="1618" y="1062"/>
                  </a:lnTo>
                  <a:lnTo>
                    <a:pt x="1685" y="1189"/>
                  </a:lnTo>
                  <a:lnTo>
                    <a:pt x="1741" y="1322"/>
                  </a:lnTo>
                  <a:lnTo>
                    <a:pt x="1790" y="1459"/>
                  </a:lnTo>
                  <a:lnTo>
                    <a:pt x="1829" y="1597"/>
                  </a:lnTo>
                  <a:lnTo>
                    <a:pt x="1859" y="1742"/>
                  </a:lnTo>
                  <a:lnTo>
                    <a:pt x="1386" y="1822"/>
                  </a:lnTo>
                  <a:lnTo>
                    <a:pt x="1359" y="1697"/>
                  </a:lnTo>
                  <a:lnTo>
                    <a:pt x="1324" y="1577"/>
                  </a:lnTo>
                  <a:lnTo>
                    <a:pt x="1281" y="1459"/>
                  </a:lnTo>
                  <a:lnTo>
                    <a:pt x="1227" y="1346"/>
                  </a:lnTo>
                  <a:lnTo>
                    <a:pt x="1165" y="1236"/>
                  </a:lnTo>
                  <a:lnTo>
                    <a:pt x="1096" y="1133"/>
                  </a:lnTo>
                  <a:lnTo>
                    <a:pt x="1017" y="1034"/>
                  </a:lnTo>
                  <a:lnTo>
                    <a:pt x="931" y="940"/>
                  </a:lnTo>
                  <a:lnTo>
                    <a:pt x="843" y="859"/>
                  </a:lnTo>
                  <a:lnTo>
                    <a:pt x="751" y="785"/>
                  </a:lnTo>
                  <a:lnTo>
                    <a:pt x="654" y="717"/>
                  </a:lnTo>
                  <a:lnTo>
                    <a:pt x="555" y="659"/>
                  </a:lnTo>
                  <a:lnTo>
                    <a:pt x="450" y="607"/>
                  </a:lnTo>
                  <a:lnTo>
                    <a:pt x="342" y="562"/>
                  </a:lnTo>
                  <a:lnTo>
                    <a:pt x="231" y="524"/>
                  </a:lnTo>
                  <a:lnTo>
                    <a:pt x="115" y="496"/>
                  </a:lnTo>
                  <a:lnTo>
                    <a:pt x="0" y="476"/>
                  </a:lnTo>
                  <a:lnTo>
                    <a:pt x="67"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endParaRPr lang="en-IN" sz="2400" dirty="0">
                <a:solidFill>
                  <a:prstClr val="black"/>
                </a:solidFill>
                <a:latin typeface="Calibri"/>
              </a:endParaRPr>
            </a:p>
          </p:txBody>
        </p:sp>
        <p:sp>
          <p:nvSpPr>
            <p:cNvPr id="10" name="Freeform 160"/>
            <p:cNvSpPr>
              <a:spLocks/>
            </p:cNvSpPr>
            <p:nvPr/>
          </p:nvSpPr>
          <p:spPr bwMode="auto">
            <a:xfrm>
              <a:off x="5229226" y="2287588"/>
              <a:ext cx="2413000" cy="2355850"/>
            </a:xfrm>
            <a:custGeom>
              <a:avLst/>
              <a:gdLst>
                <a:gd name="T0" fmla="*/ 66 w 3042"/>
                <a:gd name="T1" fmla="*/ 0 h 2969"/>
                <a:gd name="T2" fmla="*/ 255 w 3042"/>
                <a:gd name="T3" fmla="*/ 32 h 2969"/>
                <a:gd name="T4" fmla="*/ 440 w 3042"/>
                <a:gd name="T5" fmla="*/ 73 h 2969"/>
                <a:gd name="T6" fmla="*/ 621 w 3042"/>
                <a:gd name="T7" fmla="*/ 124 h 2969"/>
                <a:gd name="T8" fmla="*/ 801 w 3042"/>
                <a:gd name="T9" fmla="*/ 184 h 2969"/>
                <a:gd name="T10" fmla="*/ 975 w 3042"/>
                <a:gd name="T11" fmla="*/ 253 h 2969"/>
                <a:gd name="T12" fmla="*/ 1145 w 3042"/>
                <a:gd name="T13" fmla="*/ 334 h 2969"/>
                <a:gd name="T14" fmla="*/ 1310 w 3042"/>
                <a:gd name="T15" fmla="*/ 422 h 2969"/>
                <a:gd name="T16" fmla="*/ 1470 w 3042"/>
                <a:gd name="T17" fmla="*/ 519 h 2969"/>
                <a:gd name="T18" fmla="*/ 1628 w 3042"/>
                <a:gd name="T19" fmla="*/ 626 h 2969"/>
                <a:gd name="T20" fmla="*/ 1777 w 3042"/>
                <a:gd name="T21" fmla="*/ 740 h 2969"/>
                <a:gd name="T22" fmla="*/ 1923 w 3042"/>
                <a:gd name="T23" fmla="*/ 864 h 2969"/>
                <a:gd name="T24" fmla="*/ 2061 w 3042"/>
                <a:gd name="T25" fmla="*/ 997 h 2969"/>
                <a:gd name="T26" fmla="*/ 2187 w 3042"/>
                <a:gd name="T27" fmla="*/ 1130 h 2969"/>
                <a:gd name="T28" fmla="*/ 2305 w 3042"/>
                <a:gd name="T29" fmla="*/ 1266 h 2969"/>
                <a:gd name="T30" fmla="*/ 2415 w 3042"/>
                <a:gd name="T31" fmla="*/ 1409 h 2969"/>
                <a:gd name="T32" fmla="*/ 2518 w 3042"/>
                <a:gd name="T33" fmla="*/ 1557 h 2969"/>
                <a:gd name="T34" fmla="*/ 2611 w 3042"/>
                <a:gd name="T35" fmla="*/ 1710 h 2969"/>
                <a:gd name="T36" fmla="*/ 2699 w 3042"/>
                <a:gd name="T37" fmla="*/ 1867 h 2969"/>
                <a:gd name="T38" fmla="*/ 2778 w 3042"/>
                <a:gd name="T39" fmla="*/ 2029 h 2969"/>
                <a:gd name="T40" fmla="*/ 2847 w 3042"/>
                <a:gd name="T41" fmla="*/ 2193 h 2969"/>
                <a:gd name="T42" fmla="*/ 2909 w 3042"/>
                <a:gd name="T43" fmla="*/ 2362 h 2969"/>
                <a:gd name="T44" fmla="*/ 2961 w 3042"/>
                <a:gd name="T45" fmla="*/ 2534 h 2969"/>
                <a:gd name="T46" fmla="*/ 3006 w 3042"/>
                <a:gd name="T47" fmla="*/ 2710 h 2969"/>
                <a:gd name="T48" fmla="*/ 3042 w 3042"/>
                <a:gd name="T49" fmla="*/ 2888 h 2969"/>
                <a:gd name="T50" fmla="*/ 2570 w 3042"/>
                <a:gd name="T51" fmla="*/ 2969 h 2969"/>
                <a:gd name="T52" fmla="*/ 2537 w 3042"/>
                <a:gd name="T53" fmla="*/ 2800 h 2969"/>
                <a:gd name="T54" fmla="*/ 2494 w 3042"/>
                <a:gd name="T55" fmla="*/ 2635 h 2969"/>
                <a:gd name="T56" fmla="*/ 2441 w 3042"/>
                <a:gd name="T57" fmla="*/ 2474 h 2969"/>
                <a:gd name="T58" fmla="*/ 2381 w 3042"/>
                <a:gd name="T59" fmla="*/ 2317 h 2969"/>
                <a:gd name="T60" fmla="*/ 2312 w 3042"/>
                <a:gd name="T61" fmla="*/ 2161 h 2969"/>
                <a:gd name="T62" fmla="*/ 2234 w 3042"/>
                <a:gd name="T63" fmla="*/ 2012 h 2969"/>
                <a:gd name="T64" fmla="*/ 2148 w 3042"/>
                <a:gd name="T65" fmla="*/ 1867 h 2969"/>
                <a:gd name="T66" fmla="*/ 2054 w 3042"/>
                <a:gd name="T67" fmla="*/ 1727 h 2969"/>
                <a:gd name="T68" fmla="*/ 1951 w 3042"/>
                <a:gd name="T69" fmla="*/ 1590 h 2969"/>
                <a:gd name="T70" fmla="*/ 1843 w 3042"/>
                <a:gd name="T71" fmla="*/ 1461 h 2969"/>
                <a:gd name="T72" fmla="*/ 1723 w 3042"/>
                <a:gd name="T73" fmla="*/ 1336 h 2969"/>
                <a:gd name="T74" fmla="*/ 1592 w 3042"/>
                <a:gd name="T75" fmla="*/ 1212 h 2969"/>
                <a:gd name="T76" fmla="*/ 1455 w 3042"/>
                <a:gd name="T77" fmla="*/ 1096 h 2969"/>
                <a:gd name="T78" fmla="*/ 1311 w 3042"/>
                <a:gd name="T79" fmla="*/ 991 h 2969"/>
                <a:gd name="T80" fmla="*/ 1164 w 3042"/>
                <a:gd name="T81" fmla="*/ 892 h 2969"/>
                <a:gd name="T82" fmla="*/ 1010 w 3042"/>
                <a:gd name="T83" fmla="*/ 804 h 2969"/>
                <a:gd name="T84" fmla="*/ 851 w 3042"/>
                <a:gd name="T85" fmla="*/ 725 h 2969"/>
                <a:gd name="T86" fmla="*/ 688 w 3042"/>
                <a:gd name="T87" fmla="*/ 656 h 2969"/>
                <a:gd name="T88" fmla="*/ 522 w 3042"/>
                <a:gd name="T89" fmla="*/ 596 h 2969"/>
                <a:gd name="T90" fmla="*/ 352 w 3042"/>
                <a:gd name="T91" fmla="*/ 545 h 2969"/>
                <a:gd name="T92" fmla="*/ 178 w 3042"/>
                <a:gd name="T93" fmla="*/ 506 h 2969"/>
                <a:gd name="T94" fmla="*/ 0 w 3042"/>
                <a:gd name="T95" fmla="*/ 474 h 2969"/>
                <a:gd name="T96" fmla="*/ 66 w 3042"/>
                <a:gd name="T97" fmla="*/ 0 h 2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42" h="2969">
                  <a:moveTo>
                    <a:pt x="66" y="0"/>
                  </a:moveTo>
                  <a:lnTo>
                    <a:pt x="255" y="32"/>
                  </a:lnTo>
                  <a:lnTo>
                    <a:pt x="440" y="73"/>
                  </a:lnTo>
                  <a:lnTo>
                    <a:pt x="621" y="124"/>
                  </a:lnTo>
                  <a:lnTo>
                    <a:pt x="801" y="184"/>
                  </a:lnTo>
                  <a:lnTo>
                    <a:pt x="975" y="253"/>
                  </a:lnTo>
                  <a:lnTo>
                    <a:pt x="1145" y="334"/>
                  </a:lnTo>
                  <a:lnTo>
                    <a:pt x="1310" y="422"/>
                  </a:lnTo>
                  <a:lnTo>
                    <a:pt x="1470" y="519"/>
                  </a:lnTo>
                  <a:lnTo>
                    <a:pt x="1628" y="626"/>
                  </a:lnTo>
                  <a:lnTo>
                    <a:pt x="1777" y="740"/>
                  </a:lnTo>
                  <a:lnTo>
                    <a:pt x="1923" y="864"/>
                  </a:lnTo>
                  <a:lnTo>
                    <a:pt x="2061" y="997"/>
                  </a:lnTo>
                  <a:lnTo>
                    <a:pt x="2187" y="1130"/>
                  </a:lnTo>
                  <a:lnTo>
                    <a:pt x="2305" y="1266"/>
                  </a:lnTo>
                  <a:lnTo>
                    <a:pt x="2415" y="1409"/>
                  </a:lnTo>
                  <a:lnTo>
                    <a:pt x="2518" y="1557"/>
                  </a:lnTo>
                  <a:lnTo>
                    <a:pt x="2611" y="1710"/>
                  </a:lnTo>
                  <a:lnTo>
                    <a:pt x="2699" y="1867"/>
                  </a:lnTo>
                  <a:lnTo>
                    <a:pt x="2778" y="2029"/>
                  </a:lnTo>
                  <a:lnTo>
                    <a:pt x="2847" y="2193"/>
                  </a:lnTo>
                  <a:lnTo>
                    <a:pt x="2909" y="2362"/>
                  </a:lnTo>
                  <a:lnTo>
                    <a:pt x="2961" y="2534"/>
                  </a:lnTo>
                  <a:lnTo>
                    <a:pt x="3006" y="2710"/>
                  </a:lnTo>
                  <a:lnTo>
                    <a:pt x="3042" y="2888"/>
                  </a:lnTo>
                  <a:lnTo>
                    <a:pt x="2570" y="2969"/>
                  </a:lnTo>
                  <a:lnTo>
                    <a:pt x="2537" y="2800"/>
                  </a:lnTo>
                  <a:lnTo>
                    <a:pt x="2494" y="2635"/>
                  </a:lnTo>
                  <a:lnTo>
                    <a:pt x="2441" y="2474"/>
                  </a:lnTo>
                  <a:lnTo>
                    <a:pt x="2381" y="2317"/>
                  </a:lnTo>
                  <a:lnTo>
                    <a:pt x="2312" y="2161"/>
                  </a:lnTo>
                  <a:lnTo>
                    <a:pt x="2234" y="2012"/>
                  </a:lnTo>
                  <a:lnTo>
                    <a:pt x="2148" y="1867"/>
                  </a:lnTo>
                  <a:lnTo>
                    <a:pt x="2054" y="1727"/>
                  </a:lnTo>
                  <a:lnTo>
                    <a:pt x="1951" y="1590"/>
                  </a:lnTo>
                  <a:lnTo>
                    <a:pt x="1843" y="1461"/>
                  </a:lnTo>
                  <a:lnTo>
                    <a:pt x="1723" y="1336"/>
                  </a:lnTo>
                  <a:lnTo>
                    <a:pt x="1592" y="1212"/>
                  </a:lnTo>
                  <a:lnTo>
                    <a:pt x="1455" y="1096"/>
                  </a:lnTo>
                  <a:lnTo>
                    <a:pt x="1311" y="991"/>
                  </a:lnTo>
                  <a:lnTo>
                    <a:pt x="1164" y="892"/>
                  </a:lnTo>
                  <a:lnTo>
                    <a:pt x="1010" y="804"/>
                  </a:lnTo>
                  <a:lnTo>
                    <a:pt x="851" y="725"/>
                  </a:lnTo>
                  <a:lnTo>
                    <a:pt x="688" y="656"/>
                  </a:lnTo>
                  <a:lnTo>
                    <a:pt x="522" y="596"/>
                  </a:lnTo>
                  <a:lnTo>
                    <a:pt x="352" y="545"/>
                  </a:lnTo>
                  <a:lnTo>
                    <a:pt x="178" y="506"/>
                  </a:lnTo>
                  <a:lnTo>
                    <a:pt x="0" y="474"/>
                  </a:lnTo>
                  <a:lnTo>
                    <a:pt x="66" y="0"/>
                  </a:lnTo>
                  <a:close/>
                </a:path>
              </a:pathLst>
            </a:custGeom>
            <a:grp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endParaRPr lang="en-IN" sz="2400" dirty="0">
                <a:solidFill>
                  <a:prstClr val="black"/>
                </a:solidFill>
                <a:latin typeface="Calibri"/>
              </a:endParaRPr>
            </a:p>
          </p:txBody>
        </p:sp>
      </p:grpSp>
      <p:cxnSp>
        <p:nvCxnSpPr>
          <p:cNvPr id="12" name="Straight Connector 11"/>
          <p:cNvCxnSpPr/>
          <p:nvPr/>
        </p:nvCxnSpPr>
        <p:spPr>
          <a:xfrm>
            <a:off x="3215680" y="1508789"/>
            <a:ext cx="0" cy="1454993"/>
          </a:xfrm>
          <a:prstGeom prst="line">
            <a:avLst/>
          </a:prstGeom>
          <a:ln w="38100">
            <a:solidFill>
              <a:srgbClr val="005EB8"/>
            </a:solidFill>
            <a:prstDash val="sysDot"/>
          </a:ln>
        </p:spPr>
        <p:style>
          <a:lnRef idx="1">
            <a:schemeClr val="accent1"/>
          </a:lnRef>
          <a:fillRef idx="0">
            <a:schemeClr val="accent1"/>
          </a:fillRef>
          <a:effectRef idx="0">
            <a:schemeClr val="accent1"/>
          </a:effectRef>
          <a:fontRef idx="minor">
            <a:schemeClr val="tx1"/>
          </a:fontRef>
        </p:style>
      </p:cxnSp>
      <p:sp>
        <p:nvSpPr>
          <p:cNvPr id="13" name="Freeform 13"/>
          <p:cNvSpPr>
            <a:spLocks/>
          </p:cNvSpPr>
          <p:nvPr/>
        </p:nvSpPr>
        <p:spPr bwMode="auto">
          <a:xfrm>
            <a:off x="6277521" y="4312789"/>
            <a:ext cx="486697" cy="463625"/>
          </a:xfrm>
          <a:custGeom>
            <a:avLst/>
            <a:gdLst>
              <a:gd name="T0" fmla="*/ 1551 w 2092"/>
              <a:gd name="T1" fmla="*/ 12 h 1695"/>
              <a:gd name="T2" fmla="*/ 1687 w 2092"/>
              <a:gd name="T3" fmla="*/ 71 h 1695"/>
              <a:gd name="T4" fmla="*/ 1834 w 2092"/>
              <a:gd name="T5" fmla="*/ 117 h 1695"/>
              <a:gd name="T6" fmla="*/ 2035 w 2092"/>
              <a:gd name="T7" fmla="*/ 30 h 1695"/>
              <a:gd name="T8" fmla="*/ 1962 w 2092"/>
              <a:gd name="T9" fmla="*/ 167 h 1695"/>
              <a:gd name="T10" fmla="*/ 1846 w 2092"/>
              <a:gd name="T11" fmla="*/ 268 h 1695"/>
              <a:gd name="T12" fmla="*/ 2033 w 2092"/>
              <a:gd name="T13" fmla="*/ 224 h 1695"/>
              <a:gd name="T14" fmla="*/ 2017 w 2092"/>
              <a:gd name="T15" fmla="*/ 298 h 1695"/>
              <a:gd name="T16" fmla="*/ 1878 w 2092"/>
              <a:gd name="T17" fmla="*/ 422 h 1695"/>
              <a:gd name="T18" fmla="*/ 1872 w 2092"/>
              <a:gd name="T19" fmla="*/ 603 h 1695"/>
              <a:gd name="T20" fmla="*/ 1836 w 2092"/>
              <a:gd name="T21" fmla="*/ 795 h 1695"/>
              <a:gd name="T22" fmla="*/ 1768 w 2092"/>
              <a:gd name="T23" fmla="*/ 983 h 1695"/>
              <a:gd name="T24" fmla="*/ 1669 w 2092"/>
              <a:gd name="T25" fmla="*/ 1161 h 1695"/>
              <a:gd name="T26" fmla="*/ 1541 w 2092"/>
              <a:gd name="T27" fmla="*/ 1324 h 1695"/>
              <a:gd name="T28" fmla="*/ 1385 w 2092"/>
              <a:gd name="T29" fmla="*/ 1464 h 1695"/>
              <a:gd name="T30" fmla="*/ 1199 w 2092"/>
              <a:gd name="T31" fmla="*/ 1576 h 1695"/>
              <a:gd name="T32" fmla="*/ 985 w 2092"/>
              <a:gd name="T33" fmla="*/ 1654 h 1695"/>
              <a:gd name="T34" fmla="*/ 745 w 2092"/>
              <a:gd name="T35" fmla="*/ 1692 h 1695"/>
              <a:gd name="T36" fmla="*/ 480 w 2092"/>
              <a:gd name="T37" fmla="*/ 1681 h 1695"/>
              <a:gd name="T38" fmla="*/ 228 w 2092"/>
              <a:gd name="T39" fmla="*/ 1617 h 1695"/>
              <a:gd name="T40" fmla="*/ 0 w 2092"/>
              <a:gd name="T41" fmla="*/ 1502 h 1695"/>
              <a:gd name="T42" fmla="*/ 178 w 2092"/>
              <a:gd name="T43" fmla="*/ 1505 h 1695"/>
              <a:gd name="T44" fmla="*/ 390 w 2092"/>
              <a:gd name="T45" fmla="*/ 1459 h 1695"/>
              <a:gd name="T46" fmla="*/ 579 w 2092"/>
              <a:gd name="T47" fmla="*/ 1366 h 1695"/>
              <a:gd name="T48" fmla="*/ 537 w 2092"/>
              <a:gd name="T49" fmla="*/ 1312 h 1695"/>
              <a:gd name="T50" fmla="*/ 405 w 2092"/>
              <a:gd name="T51" fmla="*/ 1252 h 1695"/>
              <a:gd name="T52" fmla="*/ 301 w 2092"/>
              <a:gd name="T53" fmla="*/ 1156 h 1695"/>
              <a:gd name="T54" fmla="*/ 235 w 2092"/>
              <a:gd name="T55" fmla="*/ 1028 h 1695"/>
              <a:gd name="T56" fmla="*/ 354 w 2092"/>
              <a:gd name="T57" fmla="*/ 1034 h 1695"/>
              <a:gd name="T58" fmla="*/ 381 w 2092"/>
              <a:gd name="T59" fmla="*/ 1008 h 1695"/>
              <a:gd name="T60" fmla="*/ 253 w 2092"/>
              <a:gd name="T61" fmla="*/ 940 h 1695"/>
              <a:gd name="T62" fmla="*/ 155 w 2092"/>
              <a:gd name="T63" fmla="*/ 836 h 1695"/>
              <a:gd name="T64" fmla="*/ 96 w 2092"/>
              <a:gd name="T65" fmla="*/ 701 h 1695"/>
              <a:gd name="T66" fmla="*/ 84 w 2092"/>
              <a:gd name="T67" fmla="*/ 596 h 1695"/>
              <a:gd name="T68" fmla="*/ 227 w 2092"/>
              <a:gd name="T69" fmla="*/ 644 h 1695"/>
              <a:gd name="T70" fmla="*/ 201 w 2092"/>
              <a:gd name="T71" fmla="*/ 583 h 1695"/>
              <a:gd name="T72" fmla="*/ 118 w 2092"/>
              <a:gd name="T73" fmla="*/ 451 h 1695"/>
              <a:gd name="T74" fmla="*/ 88 w 2092"/>
              <a:gd name="T75" fmla="*/ 293 h 1695"/>
              <a:gd name="T76" fmla="*/ 109 w 2092"/>
              <a:gd name="T77" fmla="*/ 158 h 1695"/>
              <a:gd name="T78" fmla="*/ 201 w 2092"/>
              <a:gd name="T79" fmla="*/ 140 h 1695"/>
              <a:gd name="T80" fmla="*/ 391 w 2092"/>
              <a:gd name="T81" fmla="*/ 305 h 1695"/>
              <a:gd name="T82" fmla="*/ 610 w 2092"/>
              <a:gd name="T83" fmla="*/ 427 h 1695"/>
              <a:gd name="T84" fmla="*/ 856 w 2092"/>
              <a:gd name="T85" fmla="*/ 503 h 1695"/>
              <a:gd name="T86" fmla="*/ 1023 w 2092"/>
              <a:gd name="T87" fmla="*/ 477 h 1695"/>
              <a:gd name="T88" fmla="*/ 1033 w 2092"/>
              <a:gd name="T89" fmla="*/ 322 h 1695"/>
              <a:gd name="T90" fmla="*/ 1097 w 2092"/>
              <a:gd name="T91" fmla="*/ 183 h 1695"/>
              <a:gd name="T92" fmla="*/ 1204 w 2092"/>
              <a:gd name="T93" fmla="*/ 77 h 1695"/>
              <a:gd name="T94" fmla="*/ 1343 w 2092"/>
              <a:gd name="T95" fmla="*/ 13 h 1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92" h="1695">
                <a:moveTo>
                  <a:pt x="1449" y="0"/>
                </a:moveTo>
                <a:lnTo>
                  <a:pt x="1501" y="3"/>
                </a:lnTo>
                <a:lnTo>
                  <a:pt x="1551" y="12"/>
                </a:lnTo>
                <a:lnTo>
                  <a:pt x="1600" y="27"/>
                </a:lnTo>
                <a:lnTo>
                  <a:pt x="1645" y="47"/>
                </a:lnTo>
                <a:lnTo>
                  <a:pt x="1687" y="71"/>
                </a:lnTo>
                <a:lnTo>
                  <a:pt x="1727" y="101"/>
                </a:lnTo>
                <a:lnTo>
                  <a:pt x="1762" y="135"/>
                </a:lnTo>
                <a:lnTo>
                  <a:pt x="1834" y="117"/>
                </a:lnTo>
                <a:lnTo>
                  <a:pt x="1904" y="94"/>
                </a:lnTo>
                <a:lnTo>
                  <a:pt x="1971" y="66"/>
                </a:lnTo>
                <a:lnTo>
                  <a:pt x="2035" y="30"/>
                </a:lnTo>
                <a:lnTo>
                  <a:pt x="2016" y="80"/>
                </a:lnTo>
                <a:lnTo>
                  <a:pt x="1992" y="125"/>
                </a:lnTo>
                <a:lnTo>
                  <a:pt x="1962" y="167"/>
                </a:lnTo>
                <a:lnTo>
                  <a:pt x="1928" y="205"/>
                </a:lnTo>
                <a:lnTo>
                  <a:pt x="1889" y="238"/>
                </a:lnTo>
                <a:lnTo>
                  <a:pt x="1846" y="268"/>
                </a:lnTo>
                <a:lnTo>
                  <a:pt x="1910" y="258"/>
                </a:lnTo>
                <a:lnTo>
                  <a:pt x="1973" y="243"/>
                </a:lnTo>
                <a:lnTo>
                  <a:pt x="2033" y="224"/>
                </a:lnTo>
                <a:lnTo>
                  <a:pt x="2092" y="200"/>
                </a:lnTo>
                <a:lnTo>
                  <a:pt x="2057" y="250"/>
                </a:lnTo>
                <a:lnTo>
                  <a:pt x="2017" y="298"/>
                </a:lnTo>
                <a:lnTo>
                  <a:pt x="1974" y="343"/>
                </a:lnTo>
                <a:lnTo>
                  <a:pt x="1928" y="383"/>
                </a:lnTo>
                <a:lnTo>
                  <a:pt x="1878" y="422"/>
                </a:lnTo>
                <a:lnTo>
                  <a:pt x="1880" y="477"/>
                </a:lnTo>
                <a:lnTo>
                  <a:pt x="1878" y="540"/>
                </a:lnTo>
                <a:lnTo>
                  <a:pt x="1872" y="603"/>
                </a:lnTo>
                <a:lnTo>
                  <a:pt x="1864" y="667"/>
                </a:lnTo>
                <a:lnTo>
                  <a:pt x="1851" y="732"/>
                </a:lnTo>
                <a:lnTo>
                  <a:pt x="1836" y="795"/>
                </a:lnTo>
                <a:lnTo>
                  <a:pt x="1816" y="859"/>
                </a:lnTo>
                <a:lnTo>
                  <a:pt x="1794" y="921"/>
                </a:lnTo>
                <a:lnTo>
                  <a:pt x="1768" y="983"/>
                </a:lnTo>
                <a:lnTo>
                  <a:pt x="1739" y="1043"/>
                </a:lnTo>
                <a:lnTo>
                  <a:pt x="1706" y="1104"/>
                </a:lnTo>
                <a:lnTo>
                  <a:pt x="1669" y="1161"/>
                </a:lnTo>
                <a:lnTo>
                  <a:pt x="1630" y="1217"/>
                </a:lnTo>
                <a:lnTo>
                  <a:pt x="1588" y="1271"/>
                </a:lnTo>
                <a:lnTo>
                  <a:pt x="1541" y="1324"/>
                </a:lnTo>
                <a:lnTo>
                  <a:pt x="1493" y="1373"/>
                </a:lnTo>
                <a:lnTo>
                  <a:pt x="1440" y="1420"/>
                </a:lnTo>
                <a:lnTo>
                  <a:pt x="1385" y="1464"/>
                </a:lnTo>
                <a:lnTo>
                  <a:pt x="1326" y="1504"/>
                </a:lnTo>
                <a:lnTo>
                  <a:pt x="1263" y="1542"/>
                </a:lnTo>
                <a:lnTo>
                  <a:pt x="1199" y="1576"/>
                </a:lnTo>
                <a:lnTo>
                  <a:pt x="1131" y="1606"/>
                </a:lnTo>
                <a:lnTo>
                  <a:pt x="1059" y="1632"/>
                </a:lnTo>
                <a:lnTo>
                  <a:pt x="985" y="1654"/>
                </a:lnTo>
                <a:lnTo>
                  <a:pt x="908" y="1672"/>
                </a:lnTo>
                <a:lnTo>
                  <a:pt x="828" y="1684"/>
                </a:lnTo>
                <a:lnTo>
                  <a:pt x="745" y="1692"/>
                </a:lnTo>
                <a:lnTo>
                  <a:pt x="659" y="1695"/>
                </a:lnTo>
                <a:lnTo>
                  <a:pt x="568" y="1691"/>
                </a:lnTo>
                <a:lnTo>
                  <a:pt x="480" y="1681"/>
                </a:lnTo>
                <a:lnTo>
                  <a:pt x="394" y="1666"/>
                </a:lnTo>
                <a:lnTo>
                  <a:pt x="310" y="1644"/>
                </a:lnTo>
                <a:lnTo>
                  <a:pt x="228" y="1617"/>
                </a:lnTo>
                <a:lnTo>
                  <a:pt x="149" y="1584"/>
                </a:lnTo>
                <a:lnTo>
                  <a:pt x="73" y="1545"/>
                </a:lnTo>
                <a:lnTo>
                  <a:pt x="0" y="1502"/>
                </a:lnTo>
                <a:lnTo>
                  <a:pt x="51" y="1507"/>
                </a:lnTo>
                <a:lnTo>
                  <a:pt x="103" y="1509"/>
                </a:lnTo>
                <a:lnTo>
                  <a:pt x="178" y="1505"/>
                </a:lnTo>
                <a:lnTo>
                  <a:pt x="251" y="1496"/>
                </a:lnTo>
                <a:lnTo>
                  <a:pt x="321" y="1480"/>
                </a:lnTo>
                <a:lnTo>
                  <a:pt x="390" y="1459"/>
                </a:lnTo>
                <a:lnTo>
                  <a:pt x="456" y="1434"/>
                </a:lnTo>
                <a:lnTo>
                  <a:pt x="519" y="1402"/>
                </a:lnTo>
                <a:lnTo>
                  <a:pt x="579" y="1366"/>
                </a:lnTo>
                <a:lnTo>
                  <a:pt x="636" y="1325"/>
                </a:lnTo>
                <a:lnTo>
                  <a:pt x="586" y="1322"/>
                </a:lnTo>
                <a:lnTo>
                  <a:pt x="537" y="1312"/>
                </a:lnTo>
                <a:lnTo>
                  <a:pt x="490" y="1296"/>
                </a:lnTo>
                <a:lnTo>
                  <a:pt x="446" y="1278"/>
                </a:lnTo>
                <a:lnTo>
                  <a:pt x="405" y="1252"/>
                </a:lnTo>
                <a:lnTo>
                  <a:pt x="366" y="1224"/>
                </a:lnTo>
                <a:lnTo>
                  <a:pt x="332" y="1192"/>
                </a:lnTo>
                <a:lnTo>
                  <a:pt x="301" y="1156"/>
                </a:lnTo>
                <a:lnTo>
                  <a:pt x="275" y="1116"/>
                </a:lnTo>
                <a:lnTo>
                  <a:pt x="253" y="1073"/>
                </a:lnTo>
                <a:lnTo>
                  <a:pt x="235" y="1028"/>
                </a:lnTo>
                <a:lnTo>
                  <a:pt x="275" y="1034"/>
                </a:lnTo>
                <a:lnTo>
                  <a:pt x="316" y="1036"/>
                </a:lnTo>
                <a:lnTo>
                  <a:pt x="354" y="1034"/>
                </a:lnTo>
                <a:lnTo>
                  <a:pt x="392" y="1029"/>
                </a:lnTo>
                <a:lnTo>
                  <a:pt x="429" y="1020"/>
                </a:lnTo>
                <a:lnTo>
                  <a:pt x="381" y="1008"/>
                </a:lnTo>
                <a:lnTo>
                  <a:pt x="335" y="991"/>
                </a:lnTo>
                <a:lnTo>
                  <a:pt x="292" y="968"/>
                </a:lnTo>
                <a:lnTo>
                  <a:pt x="253" y="940"/>
                </a:lnTo>
                <a:lnTo>
                  <a:pt x="215" y="909"/>
                </a:lnTo>
                <a:lnTo>
                  <a:pt x="183" y="874"/>
                </a:lnTo>
                <a:lnTo>
                  <a:pt x="155" y="836"/>
                </a:lnTo>
                <a:lnTo>
                  <a:pt x="130" y="793"/>
                </a:lnTo>
                <a:lnTo>
                  <a:pt x="110" y="749"/>
                </a:lnTo>
                <a:lnTo>
                  <a:pt x="96" y="701"/>
                </a:lnTo>
                <a:lnTo>
                  <a:pt x="87" y="652"/>
                </a:lnTo>
                <a:lnTo>
                  <a:pt x="84" y="601"/>
                </a:lnTo>
                <a:lnTo>
                  <a:pt x="84" y="596"/>
                </a:lnTo>
                <a:lnTo>
                  <a:pt x="129" y="617"/>
                </a:lnTo>
                <a:lnTo>
                  <a:pt x="177" y="633"/>
                </a:lnTo>
                <a:lnTo>
                  <a:pt x="227" y="644"/>
                </a:lnTo>
                <a:lnTo>
                  <a:pt x="279" y="650"/>
                </a:lnTo>
                <a:lnTo>
                  <a:pt x="237" y="618"/>
                </a:lnTo>
                <a:lnTo>
                  <a:pt x="201" y="583"/>
                </a:lnTo>
                <a:lnTo>
                  <a:pt x="168" y="542"/>
                </a:lnTo>
                <a:lnTo>
                  <a:pt x="140" y="498"/>
                </a:lnTo>
                <a:lnTo>
                  <a:pt x="118" y="451"/>
                </a:lnTo>
                <a:lnTo>
                  <a:pt x="102" y="400"/>
                </a:lnTo>
                <a:lnTo>
                  <a:pt x="92" y="348"/>
                </a:lnTo>
                <a:lnTo>
                  <a:pt x="88" y="293"/>
                </a:lnTo>
                <a:lnTo>
                  <a:pt x="91" y="247"/>
                </a:lnTo>
                <a:lnTo>
                  <a:pt x="98" y="202"/>
                </a:lnTo>
                <a:lnTo>
                  <a:pt x="109" y="158"/>
                </a:lnTo>
                <a:lnTo>
                  <a:pt x="126" y="117"/>
                </a:lnTo>
                <a:lnTo>
                  <a:pt x="146" y="78"/>
                </a:lnTo>
                <a:lnTo>
                  <a:pt x="201" y="140"/>
                </a:lnTo>
                <a:lnTo>
                  <a:pt x="260" y="200"/>
                </a:lnTo>
                <a:lnTo>
                  <a:pt x="323" y="255"/>
                </a:lnTo>
                <a:lnTo>
                  <a:pt x="391" y="305"/>
                </a:lnTo>
                <a:lnTo>
                  <a:pt x="460" y="350"/>
                </a:lnTo>
                <a:lnTo>
                  <a:pt x="534" y="392"/>
                </a:lnTo>
                <a:lnTo>
                  <a:pt x="610" y="427"/>
                </a:lnTo>
                <a:lnTo>
                  <a:pt x="690" y="458"/>
                </a:lnTo>
                <a:lnTo>
                  <a:pt x="771" y="484"/>
                </a:lnTo>
                <a:lnTo>
                  <a:pt x="856" y="503"/>
                </a:lnTo>
                <a:lnTo>
                  <a:pt x="942" y="518"/>
                </a:lnTo>
                <a:lnTo>
                  <a:pt x="1031" y="525"/>
                </a:lnTo>
                <a:lnTo>
                  <a:pt x="1023" y="477"/>
                </a:lnTo>
                <a:lnTo>
                  <a:pt x="1020" y="427"/>
                </a:lnTo>
                <a:lnTo>
                  <a:pt x="1023" y="374"/>
                </a:lnTo>
                <a:lnTo>
                  <a:pt x="1033" y="322"/>
                </a:lnTo>
                <a:lnTo>
                  <a:pt x="1048" y="272"/>
                </a:lnTo>
                <a:lnTo>
                  <a:pt x="1070" y="226"/>
                </a:lnTo>
                <a:lnTo>
                  <a:pt x="1097" y="183"/>
                </a:lnTo>
                <a:lnTo>
                  <a:pt x="1128" y="144"/>
                </a:lnTo>
                <a:lnTo>
                  <a:pt x="1164" y="107"/>
                </a:lnTo>
                <a:lnTo>
                  <a:pt x="1204" y="77"/>
                </a:lnTo>
                <a:lnTo>
                  <a:pt x="1247" y="50"/>
                </a:lnTo>
                <a:lnTo>
                  <a:pt x="1293" y="28"/>
                </a:lnTo>
                <a:lnTo>
                  <a:pt x="1343" y="13"/>
                </a:lnTo>
                <a:lnTo>
                  <a:pt x="1395" y="3"/>
                </a:lnTo>
                <a:lnTo>
                  <a:pt x="1449" y="0"/>
                </a:lnTo>
                <a:close/>
              </a:path>
            </a:pathLst>
          </a:custGeom>
          <a:solidFill>
            <a:srgbClr val="41B6E6"/>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endParaRPr lang="en-IN" sz="2400" dirty="0">
              <a:solidFill>
                <a:srgbClr val="425563"/>
              </a:solidFill>
              <a:latin typeface="Calibri"/>
            </a:endParaRPr>
          </a:p>
        </p:txBody>
      </p:sp>
      <p:grpSp>
        <p:nvGrpSpPr>
          <p:cNvPr id="41" name="Group 40">
            <a:extLst>
              <a:ext uri="{FF2B5EF4-FFF2-40B4-BE49-F238E27FC236}">
                <a16:creationId xmlns:a16="http://schemas.microsoft.com/office/drawing/2014/main" id="{257CD6DD-64F8-4CE1-84CD-A19170D2AC09}"/>
              </a:ext>
            </a:extLst>
          </p:cNvPr>
          <p:cNvGrpSpPr/>
          <p:nvPr/>
        </p:nvGrpSpPr>
        <p:grpSpPr>
          <a:xfrm>
            <a:off x="4858953" y="1539303"/>
            <a:ext cx="756995" cy="831757"/>
            <a:chOff x="239991" y="2173631"/>
            <a:chExt cx="676925" cy="743782"/>
          </a:xfrm>
          <a:solidFill>
            <a:srgbClr val="41B6E6"/>
          </a:solidFill>
        </p:grpSpPr>
        <p:sp>
          <p:nvSpPr>
            <p:cNvPr id="42" name="Freeform: Shape 56">
              <a:extLst>
                <a:ext uri="{FF2B5EF4-FFF2-40B4-BE49-F238E27FC236}">
                  <a16:creationId xmlns:a16="http://schemas.microsoft.com/office/drawing/2014/main" id="{6A95576C-51DA-4719-AC9F-DE8611952923}"/>
                </a:ext>
              </a:extLst>
            </p:cNvPr>
            <p:cNvSpPr/>
            <p:nvPr/>
          </p:nvSpPr>
          <p:spPr>
            <a:xfrm>
              <a:off x="456440" y="2357487"/>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defTabSz="1219170"/>
              <a:endParaRPr lang="en-IN" sz="2400" dirty="0">
                <a:solidFill>
                  <a:prstClr val="black"/>
                </a:solidFill>
                <a:latin typeface="Calibri"/>
              </a:endParaRPr>
            </a:p>
          </p:txBody>
        </p:sp>
        <p:sp>
          <p:nvSpPr>
            <p:cNvPr id="43" name="Freeform: Shape 57">
              <a:extLst>
                <a:ext uri="{FF2B5EF4-FFF2-40B4-BE49-F238E27FC236}">
                  <a16:creationId xmlns:a16="http://schemas.microsoft.com/office/drawing/2014/main" id="{51CD2076-B8AD-43AB-BF4B-E2B595B72314}"/>
                </a:ext>
              </a:extLst>
            </p:cNvPr>
            <p:cNvSpPr/>
            <p:nvPr/>
          </p:nvSpPr>
          <p:spPr>
            <a:xfrm>
              <a:off x="456440" y="2424344"/>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defTabSz="1219170"/>
              <a:endParaRPr lang="en-IN" sz="2400" dirty="0">
                <a:solidFill>
                  <a:prstClr val="black"/>
                </a:solidFill>
                <a:latin typeface="Calibri"/>
              </a:endParaRPr>
            </a:p>
          </p:txBody>
        </p:sp>
        <p:sp>
          <p:nvSpPr>
            <p:cNvPr id="44" name="Freeform: Shape 58">
              <a:extLst>
                <a:ext uri="{FF2B5EF4-FFF2-40B4-BE49-F238E27FC236}">
                  <a16:creationId xmlns:a16="http://schemas.microsoft.com/office/drawing/2014/main" id="{AC54BAC7-1A82-4E9E-A1DE-899F01E20A01}"/>
                </a:ext>
              </a:extLst>
            </p:cNvPr>
            <p:cNvSpPr/>
            <p:nvPr/>
          </p:nvSpPr>
          <p:spPr>
            <a:xfrm>
              <a:off x="456440" y="2491201"/>
              <a:ext cx="225642" cy="41786"/>
            </a:xfrm>
            <a:custGeom>
              <a:avLst/>
              <a:gdLst>
                <a:gd name="connsiteX0" fmla="*/ 5484 w 225641"/>
                <a:gd name="connsiteY0" fmla="*/ 5484 h 41785"/>
                <a:gd name="connsiteX1" fmla="*/ 222769 w 225641"/>
                <a:gd name="connsiteY1" fmla="*/ 5484 h 41785"/>
                <a:gd name="connsiteX2" fmla="*/ 222769 w 225641"/>
                <a:gd name="connsiteY2" fmla="*/ 38913 h 41785"/>
                <a:gd name="connsiteX3" fmla="*/ 5484 w 225641"/>
                <a:gd name="connsiteY3" fmla="*/ 38913 h 41785"/>
              </a:gdLst>
              <a:ahLst/>
              <a:cxnLst>
                <a:cxn ang="0">
                  <a:pos x="connsiteX0" y="connsiteY0"/>
                </a:cxn>
                <a:cxn ang="0">
                  <a:pos x="connsiteX1" y="connsiteY1"/>
                </a:cxn>
                <a:cxn ang="0">
                  <a:pos x="connsiteX2" y="connsiteY2"/>
                </a:cxn>
                <a:cxn ang="0">
                  <a:pos x="connsiteX3" y="connsiteY3"/>
                </a:cxn>
              </a:cxnLst>
              <a:rect l="l" t="t" r="r" b="b"/>
              <a:pathLst>
                <a:path w="225641" h="41785">
                  <a:moveTo>
                    <a:pt x="5484" y="5484"/>
                  </a:moveTo>
                  <a:lnTo>
                    <a:pt x="222769" y="5484"/>
                  </a:lnTo>
                  <a:lnTo>
                    <a:pt x="222769" y="38913"/>
                  </a:lnTo>
                  <a:lnTo>
                    <a:pt x="5484" y="38913"/>
                  </a:lnTo>
                  <a:close/>
                </a:path>
              </a:pathLst>
            </a:custGeom>
            <a:grpFill/>
            <a:ln w="8334" cap="flat">
              <a:noFill/>
              <a:prstDash val="solid"/>
              <a:miter/>
            </a:ln>
          </p:spPr>
          <p:txBody>
            <a:bodyPr rtlCol="0" anchor="ctr"/>
            <a:lstStyle/>
            <a:p>
              <a:pPr defTabSz="1219170"/>
              <a:endParaRPr lang="en-IN" sz="2400" dirty="0">
                <a:solidFill>
                  <a:prstClr val="black"/>
                </a:solidFill>
                <a:latin typeface="Calibri"/>
              </a:endParaRPr>
            </a:p>
          </p:txBody>
        </p:sp>
        <p:sp>
          <p:nvSpPr>
            <p:cNvPr id="45" name="Freeform: Shape 59">
              <a:extLst>
                <a:ext uri="{FF2B5EF4-FFF2-40B4-BE49-F238E27FC236}">
                  <a16:creationId xmlns:a16="http://schemas.microsoft.com/office/drawing/2014/main" id="{FA5BDCD8-1EE0-485C-AF0A-1AA36447762C}"/>
                </a:ext>
              </a:extLst>
            </p:cNvPr>
            <p:cNvSpPr/>
            <p:nvPr/>
          </p:nvSpPr>
          <p:spPr>
            <a:xfrm>
              <a:off x="239991" y="2173631"/>
              <a:ext cx="676925" cy="743782"/>
            </a:xfrm>
            <a:custGeom>
              <a:avLst/>
              <a:gdLst>
                <a:gd name="connsiteX0" fmla="*/ 623910 w 676925"/>
                <a:gd name="connsiteY0" fmla="*/ 670710 h 743782"/>
                <a:gd name="connsiteX1" fmla="*/ 456768 w 676925"/>
                <a:gd name="connsiteY1" fmla="*/ 511925 h 743782"/>
                <a:gd name="connsiteX2" fmla="*/ 623910 w 676925"/>
                <a:gd name="connsiteY2" fmla="*/ 353140 h 743782"/>
                <a:gd name="connsiteX3" fmla="*/ 623910 w 676925"/>
                <a:gd name="connsiteY3" fmla="*/ 670710 h 743782"/>
                <a:gd name="connsiteX4" fmla="*/ 82370 w 676925"/>
                <a:gd name="connsiteY4" fmla="*/ 690767 h 743782"/>
                <a:gd name="connsiteX5" fmla="*/ 247840 w 676925"/>
                <a:gd name="connsiteY5" fmla="*/ 534489 h 743782"/>
                <a:gd name="connsiteX6" fmla="*/ 259540 w 676925"/>
                <a:gd name="connsiteY6" fmla="*/ 523625 h 743782"/>
                <a:gd name="connsiteX7" fmla="*/ 420832 w 676925"/>
                <a:gd name="connsiteY7" fmla="*/ 523625 h 743782"/>
                <a:gd name="connsiteX8" fmla="*/ 432532 w 676925"/>
                <a:gd name="connsiteY8" fmla="*/ 534489 h 743782"/>
                <a:gd name="connsiteX9" fmla="*/ 597167 w 676925"/>
                <a:gd name="connsiteY9" fmla="*/ 690767 h 743782"/>
                <a:gd name="connsiteX10" fmla="*/ 82370 w 676925"/>
                <a:gd name="connsiteY10" fmla="*/ 690767 h 743782"/>
                <a:gd name="connsiteX11" fmla="*/ 55627 w 676925"/>
                <a:gd name="connsiteY11" fmla="*/ 352304 h 743782"/>
                <a:gd name="connsiteX12" fmla="*/ 222769 w 676925"/>
                <a:gd name="connsiteY12" fmla="*/ 511089 h 743782"/>
                <a:gd name="connsiteX13" fmla="*/ 55627 w 676925"/>
                <a:gd name="connsiteY13" fmla="*/ 669874 h 743782"/>
                <a:gd name="connsiteX14" fmla="*/ 55627 w 676925"/>
                <a:gd name="connsiteY14" fmla="*/ 352304 h 743782"/>
                <a:gd name="connsiteX15" fmla="*/ 172626 w 676925"/>
                <a:gd name="connsiteY15" fmla="*/ 139198 h 743782"/>
                <a:gd name="connsiteX16" fmla="*/ 506911 w 676925"/>
                <a:gd name="connsiteY16" fmla="*/ 139198 h 743782"/>
                <a:gd name="connsiteX17" fmla="*/ 506911 w 676925"/>
                <a:gd name="connsiteY17" fmla="*/ 417490 h 743782"/>
                <a:gd name="connsiteX18" fmla="*/ 431697 w 676925"/>
                <a:gd name="connsiteY18" fmla="*/ 489361 h 743782"/>
                <a:gd name="connsiteX19" fmla="*/ 247840 w 676925"/>
                <a:gd name="connsiteY19" fmla="*/ 489361 h 743782"/>
                <a:gd name="connsiteX20" fmla="*/ 172626 w 676925"/>
                <a:gd name="connsiteY20" fmla="*/ 417490 h 743782"/>
                <a:gd name="connsiteX21" fmla="*/ 172626 w 676925"/>
                <a:gd name="connsiteY21" fmla="*/ 139198 h 743782"/>
                <a:gd name="connsiteX22" fmla="*/ 557053 w 676925"/>
                <a:gd name="connsiteY22" fmla="*/ 161762 h 743782"/>
                <a:gd name="connsiteX23" fmla="*/ 557053 w 676925"/>
                <a:gd name="connsiteY23" fmla="*/ 89055 h 743782"/>
                <a:gd name="connsiteX24" fmla="*/ 440054 w 676925"/>
                <a:gd name="connsiteY24" fmla="*/ 89055 h 743782"/>
                <a:gd name="connsiteX25" fmla="*/ 339769 w 676925"/>
                <a:gd name="connsiteY25" fmla="*/ 5484 h 743782"/>
                <a:gd name="connsiteX26" fmla="*/ 239483 w 676925"/>
                <a:gd name="connsiteY26" fmla="*/ 89055 h 743782"/>
                <a:gd name="connsiteX27" fmla="*/ 122484 w 676925"/>
                <a:gd name="connsiteY27" fmla="*/ 89055 h 743782"/>
                <a:gd name="connsiteX28" fmla="*/ 122484 w 676925"/>
                <a:gd name="connsiteY28" fmla="*/ 162598 h 743782"/>
                <a:gd name="connsiteX29" fmla="*/ 5484 w 676925"/>
                <a:gd name="connsiteY29" fmla="*/ 273747 h 743782"/>
                <a:gd name="connsiteX30" fmla="*/ 5484 w 676925"/>
                <a:gd name="connsiteY30" fmla="*/ 740910 h 743782"/>
                <a:gd name="connsiteX31" fmla="*/ 674053 w 676925"/>
                <a:gd name="connsiteY31" fmla="*/ 740910 h 743782"/>
                <a:gd name="connsiteX32" fmla="*/ 674053 w 676925"/>
                <a:gd name="connsiteY32" fmla="*/ 273747 h 743782"/>
                <a:gd name="connsiteX33" fmla="*/ 557053 w 676925"/>
                <a:gd name="connsiteY33" fmla="*/ 161762 h 74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6925" h="743782">
                  <a:moveTo>
                    <a:pt x="623910" y="670710"/>
                  </a:moveTo>
                  <a:lnTo>
                    <a:pt x="456768" y="511925"/>
                  </a:lnTo>
                  <a:lnTo>
                    <a:pt x="623910" y="353140"/>
                  </a:lnTo>
                  <a:lnTo>
                    <a:pt x="623910" y="670710"/>
                  </a:lnTo>
                  <a:close/>
                  <a:moveTo>
                    <a:pt x="82370" y="690767"/>
                  </a:moveTo>
                  <a:lnTo>
                    <a:pt x="247840" y="534489"/>
                  </a:lnTo>
                  <a:lnTo>
                    <a:pt x="259540" y="523625"/>
                  </a:lnTo>
                  <a:cubicBezTo>
                    <a:pt x="304669" y="481004"/>
                    <a:pt x="375704" y="481004"/>
                    <a:pt x="420832" y="523625"/>
                  </a:cubicBezTo>
                  <a:lnTo>
                    <a:pt x="432532" y="534489"/>
                  </a:lnTo>
                  <a:lnTo>
                    <a:pt x="597167" y="690767"/>
                  </a:lnTo>
                  <a:lnTo>
                    <a:pt x="82370" y="690767"/>
                  </a:lnTo>
                  <a:close/>
                  <a:moveTo>
                    <a:pt x="55627" y="352304"/>
                  </a:moveTo>
                  <a:lnTo>
                    <a:pt x="222769" y="511089"/>
                  </a:lnTo>
                  <a:lnTo>
                    <a:pt x="55627" y="669874"/>
                  </a:lnTo>
                  <a:lnTo>
                    <a:pt x="55627" y="352304"/>
                  </a:lnTo>
                  <a:close/>
                  <a:moveTo>
                    <a:pt x="172626" y="139198"/>
                  </a:moveTo>
                  <a:lnTo>
                    <a:pt x="506911" y="139198"/>
                  </a:lnTo>
                  <a:lnTo>
                    <a:pt x="506911" y="417490"/>
                  </a:lnTo>
                  <a:lnTo>
                    <a:pt x="431697" y="489361"/>
                  </a:lnTo>
                  <a:cubicBezTo>
                    <a:pt x="377376" y="447575"/>
                    <a:pt x="302162" y="447575"/>
                    <a:pt x="247840" y="489361"/>
                  </a:cubicBezTo>
                  <a:lnTo>
                    <a:pt x="172626" y="417490"/>
                  </a:lnTo>
                  <a:lnTo>
                    <a:pt x="172626" y="139198"/>
                  </a:lnTo>
                  <a:close/>
                  <a:moveTo>
                    <a:pt x="557053" y="161762"/>
                  </a:moveTo>
                  <a:lnTo>
                    <a:pt x="557053" y="89055"/>
                  </a:lnTo>
                  <a:lnTo>
                    <a:pt x="440054" y="89055"/>
                  </a:lnTo>
                  <a:lnTo>
                    <a:pt x="339769" y="5484"/>
                  </a:lnTo>
                  <a:lnTo>
                    <a:pt x="239483" y="89055"/>
                  </a:lnTo>
                  <a:lnTo>
                    <a:pt x="122484" y="89055"/>
                  </a:lnTo>
                  <a:lnTo>
                    <a:pt x="122484" y="162598"/>
                  </a:lnTo>
                  <a:lnTo>
                    <a:pt x="5484" y="273747"/>
                  </a:lnTo>
                  <a:lnTo>
                    <a:pt x="5484" y="740910"/>
                  </a:lnTo>
                  <a:lnTo>
                    <a:pt x="674053" y="740910"/>
                  </a:lnTo>
                  <a:lnTo>
                    <a:pt x="674053" y="273747"/>
                  </a:lnTo>
                  <a:lnTo>
                    <a:pt x="557053" y="161762"/>
                  </a:lnTo>
                  <a:close/>
                </a:path>
              </a:pathLst>
            </a:custGeom>
            <a:grpFill/>
            <a:ln w="8334" cap="flat">
              <a:noFill/>
              <a:prstDash val="solid"/>
              <a:miter/>
            </a:ln>
          </p:spPr>
          <p:txBody>
            <a:bodyPr rtlCol="0" anchor="ctr"/>
            <a:lstStyle/>
            <a:p>
              <a:pPr defTabSz="1219170"/>
              <a:endParaRPr lang="en-IN" sz="2400" dirty="0">
                <a:solidFill>
                  <a:prstClr val="black"/>
                </a:solidFill>
                <a:latin typeface="Calibri"/>
              </a:endParaRPr>
            </a:p>
          </p:txBody>
        </p:sp>
      </p:grpSp>
      <p:sp>
        <p:nvSpPr>
          <p:cNvPr id="46" name="TextBox 45"/>
          <p:cNvSpPr txBox="1"/>
          <p:nvPr/>
        </p:nvSpPr>
        <p:spPr>
          <a:xfrm>
            <a:off x="3316991" y="2430302"/>
            <a:ext cx="3891597" cy="461665"/>
          </a:xfrm>
          <a:prstGeom prst="rect">
            <a:avLst/>
          </a:prstGeom>
          <a:noFill/>
        </p:spPr>
        <p:txBody>
          <a:bodyPr wrap="square" rtlCol="0">
            <a:spAutoFit/>
          </a:bodyPr>
          <a:lstStyle/>
          <a:p>
            <a:pPr algn="ctr" defTabSz="1219170"/>
            <a:r>
              <a:rPr lang="en-GB" sz="2400">
                <a:solidFill>
                  <a:srgbClr val="425563"/>
                </a:solidFill>
                <a:latin typeface="Arial" panose="020B0604020202020204" pitchFamily="34" charset="0"/>
                <a:cs typeface="Arial" panose="020B0604020202020204" pitchFamily="34" charset="0"/>
                <a:hlinkClick r:id="rId3"/>
              </a:rPr>
              <a:t>nhsr.advice@nhs.net</a:t>
            </a:r>
            <a:endParaRPr lang="en-GB" sz="2400" dirty="0">
              <a:solidFill>
                <a:srgbClr val="425563"/>
              </a:solidFill>
              <a:latin typeface="Arial" panose="020B0604020202020204" pitchFamily="34" charset="0"/>
              <a:cs typeface="Arial" panose="020B0604020202020204" pitchFamily="34" charset="0"/>
            </a:endParaRPr>
          </a:p>
        </p:txBody>
      </p:sp>
      <p:cxnSp>
        <p:nvCxnSpPr>
          <p:cNvPr id="47" name="Straight Connector 46"/>
          <p:cNvCxnSpPr/>
          <p:nvPr/>
        </p:nvCxnSpPr>
        <p:spPr>
          <a:xfrm>
            <a:off x="7309895" y="1508789"/>
            <a:ext cx="0" cy="1454993"/>
          </a:xfrm>
          <a:prstGeom prst="line">
            <a:avLst/>
          </a:prstGeom>
          <a:ln w="38100">
            <a:solidFill>
              <a:srgbClr val="005EB8"/>
            </a:solidFill>
            <a:prstDash val="sysDot"/>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a:off x="7725476" y="1941164"/>
            <a:ext cx="722424" cy="722425"/>
            <a:chOff x="8189637" y="3871412"/>
            <a:chExt cx="914657" cy="914657"/>
          </a:xfrm>
        </p:grpSpPr>
        <p:sp>
          <p:nvSpPr>
            <p:cNvPr id="49" name="Oval 48"/>
            <p:cNvSpPr/>
            <p:nvPr/>
          </p:nvSpPr>
          <p:spPr>
            <a:xfrm>
              <a:off x="8189637" y="3871412"/>
              <a:ext cx="914657" cy="914657"/>
            </a:xfrm>
            <a:prstGeom prst="ellipse">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endParaRPr lang="en-US" sz="2400" dirty="0">
                <a:solidFill>
                  <a:prstClr val="white"/>
                </a:solidFill>
                <a:latin typeface="Calibri"/>
              </a:endParaRPr>
            </a:p>
          </p:txBody>
        </p:sp>
        <p:grpSp>
          <p:nvGrpSpPr>
            <p:cNvPr id="50" name="Group 49"/>
            <p:cNvGrpSpPr/>
            <p:nvPr/>
          </p:nvGrpSpPr>
          <p:grpSpPr>
            <a:xfrm>
              <a:off x="8399014" y="4025448"/>
              <a:ext cx="478218" cy="533591"/>
              <a:chOff x="11369675" y="4132262"/>
              <a:chExt cx="904875" cy="1009651"/>
            </a:xfrm>
            <a:solidFill>
              <a:schemeClr val="bg1"/>
            </a:solidFill>
          </p:grpSpPr>
          <p:sp>
            <p:nvSpPr>
              <p:cNvPr id="51" name="Rectangle 34"/>
              <p:cNvSpPr>
                <a:spLocks noChangeArrowheads="1"/>
              </p:cNvSpPr>
              <p:nvPr/>
            </p:nvSpPr>
            <p:spPr bwMode="auto">
              <a:xfrm>
                <a:off x="11734800" y="4360862"/>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2" name="Rectangle 35"/>
              <p:cNvSpPr>
                <a:spLocks noChangeArrowheads="1"/>
              </p:cNvSpPr>
              <p:nvPr/>
            </p:nvSpPr>
            <p:spPr bwMode="auto">
              <a:xfrm>
                <a:off x="11847513" y="43608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3" name="Rectangle 36"/>
              <p:cNvSpPr>
                <a:spLocks noChangeArrowheads="1"/>
              </p:cNvSpPr>
              <p:nvPr/>
            </p:nvSpPr>
            <p:spPr bwMode="auto">
              <a:xfrm>
                <a:off x="11734800" y="4481512"/>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4" name="Rectangle 37"/>
              <p:cNvSpPr>
                <a:spLocks noChangeArrowheads="1"/>
              </p:cNvSpPr>
              <p:nvPr/>
            </p:nvSpPr>
            <p:spPr bwMode="auto">
              <a:xfrm>
                <a:off x="11847513" y="44815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5" name="Rectangle 38"/>
              <p:cNvSpPr>
                <a:spLocks noChangeArrowheads="1"/>
              </p:cNvSpPr>
              <p:nvPr/>
            </p:nvSpPr>
            <p:spPr bwMode="auto">
              <a:xfrm>
                <a:off x="11485563" y="4718050"/>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6" name="Rectangle 39"/>
              <p:cNvSpPr>
                <a:spLocks noChangeArrowheads="1"/>
              </p:cNvSpPr>
              <p:nvPr/>
            </p:nvSpPr>
            <p:spPr bwMode="auto">
              <a:xfrm>
                <a:off x="11485563" y="50784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7" name="Rectangle 40"/>
              <p:cNvSpPr>
                <a:spLocks noChangeArrowheads="1"/>
              </p:cNvSpPr>
              <p:nvPr/>
            </p:nvSpPr>
            <p:spPr bwMode="auto">
              <a:xfrm>
                <a:off x="11485563" y="49577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8" name="Rectangle 41"/>
              <p:cNvSpPr>
                <a:spLocks noChangeArrowheads="1"/>
              </p:cNvSpPr>
              <p:nvPr/>
            </p:nvSpPr>
            <p:spPr bwMode="auto">
              <a:xfrm>
                <a:off x="11485563" y="48371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59" name="Rectangle 42"/>
              <p:cNvSpPr>
                <a:spLocks noChangeArrowheads="1"/>
              </p:cNvSpPr>
              <p:nvPr/>
            </p:nvSpPr>
            <p:spPr bwMode="auto">
              <a:xfrm>
                <a:off x="12095163" y="50784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0" name="Rectangle 43"/>
              <p:cNvSpPr>
                <a:spLocks noChangeArrowheads="1"/>
              </p:cNvSpPr>
              <p:nvPr/>
            </p:nvSpPr>
            <p:spPr bwMode="auto">
              <a:xfrm>
                <a:off x="12095163" y="495776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1" name="Rectangle 44"/>
              <p:cNvSpPr>
                <a:spLocks noChangeArrowheads="1"/>
              </p:cNvSpPr>
              <p:nvPr/>
            </p:nvSpPr>
            <p:spPr bwMode="auto">
              <a:xfrm>
                <a:off x="12095163" y="4837112"/>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2" name="Rectangle 45"/>
              <p:cNvSpPr>
                <a:spLocks noChangeArrowheads="1"/>
              </p:cNvSpPr>
              <p:nvPr/>
            </p:nvSpPr>
            <p:spPr bwMode="auto">
              <a:xfrm>
                <a:off x="11734800" y="5081587"/>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3" name="Rectangle 46"/>
              <p:cNvSpPr>
                <a:spLocks noChangeArrowheads="1"/>
              </p:cNvSpPr>
              <p:nvPr/>
            </p:nvSpPr>
            <p:spPr bwMode="auto">
              <a:xfrm>
                <a:off x="11847513" y="5081587"/>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4" name="Rectangle 47"/>
              <p:cNvSpPr>
                <a:spLocks noChangeArrowheads="1"/>
              </p:cNvSpPr>
              <p:nvPr/>
            </p:nvSpPr>
            <p:spPr bwMode="auto">
              <a:xfrm>
                <a:off x="11734800" y="4962525"/>
                <a:ext cx="58737"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5" name="Rectangle 48"/>
              <p:cNvSpPr>
                <a:spLocks noChangeArrowheads="1"/>
              </p:cNvSpPr>
              <p:nvPr/>
            </p:nvSpPr>
            <p:spPr bwMode="auto">
              <a:xfrm>
                <a:off x="11847513" y="4962525"/>
                <a:ext cx="60325" cy="58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6" name="Rectangle 49"/>
              <p:cNvSpPr>
                <a:spLocks noChangeArrowheads="1"/>
              </p:cNvSpPr>
              <p:nvPr/>
            </p:nvSpPr>
            <p:spPr bwMode="auto">
              <a:xfrm>
                <a:off x="11734800" y="484187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7" name="Rectangle 50"/>
              <p:cNvSpPr>
                <a:spLocks noChangeArrowheads="1"/>
              </p:cNvSpPr>
              <p:nvPr/>
            </p:nvSpPr>
            <p:spPr bwMode="auto">
              <a:xfrm>
                <a:off x="11847513" y="484187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8" name="Rectangle 51"/>
              <p:cNvSpPr>
                <a:spLocks noChangeArrowheads="1"/>
              </p:cNvSpPr>
              <p:nvPr/>
            </p:nvSpPr>
            <p:spPr bwMode="auto">
              <a:xfrm>
                <a:off x="11734800" y="472122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69" name="Rectangle 52"/>
              <p:cNvSpPr>
                <a:spLocks noChangeArrowheads="1"/>
              </p:cNvSpPr>
              <p:nvPr/>
            </p:nvSpPr>
            <p:spPr bwMode="auto">
              <a:xfrm>
                <a:off x="11847513" y="472122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70" name="Rectangle 53"/>
              <p:cNvSpPr>
                <a:spLocks noChangeArrowheads="1"/>
              </p:cNvSpPr>
              <p:nvPr/>
            </p:nvSpPr>
            <p:spPr bwMode="auto">
              <a:xfrm>
                <a:off x="11734800" y="4600575"/>
                <a:ext cx="58737"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71" name="Rectangle 54"/>
              <p:cNvSpPr>
                <a:spLocks noChangeArrowheads="1"/>
              </p:cNvSpPr>
              <p:nvPr/>
            </p:nvSpPr>
            <p:spPr bwMode="auto">
              <a:xfrm>
                <a:off x="11847513" y="4600575"/>
                <a:ext cx="6032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72" name="Freeform 61"/>
              <p:cNvSpPr>
                <a:spLocks/>
              </p:cNvSpPr>
              <p:nvPr/>
            </p:nvSpPr>
            <p:spPr bwMode="auto">
              <a:xfrm>
                <a:off x="11369675" y="4605337"/>
                <a:ext cx="176212" cy="536575"/>
              </a:xfrm>
              <a:custGeom>
                <a:avLst/>
                <a:gdLst>
                  <a:gd name="T0" fmla="*/ 0 w 47"/>
                  <a:gd name="T1" fmla="*/ 20 h 143"/>
                  <a:gd name="T2" fmla="*/ 0 w 47"/>
                  <a:gd name="T3" fmla="*/ 143 h 143"/>
                  <a:gd name="T4" fmla="*/ 14 w 47"/>
                  <a:gd name="T5" fmla="*/ 143 h 143"/>
                  <a:gd name="T6" fmla="*/ 14 w 47"/>
                  <a:gd name="T7" fmla="*/ 20 h 143"/>
                  <a:gd name="T8" fmla="*/ 20 w 47"/>
                  <a:gd name="T9" fmla="*/ 14 h 143"/>
                  <a:gd name="T10" fmla="*/ 47 w 47"/>
                  <a:gd name="T11" fmla="*/ 14 h 143"/>
                  <a:gd name="T12" fmla="*/ 47 w 47"/>
                  <a:gd name="T13" fmla="*/ 0 h 143"/>
                  <a:gd name="T14" fmla="*/ 20 w 47"/>
                  <a:gd name="T15" fmla="*/ 0 h 143"/>
                  <a:gd name="T16" fmla="*/ 0 w 47"/>
                  <a:gd name="T17" fmla="*/ 2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43">
                    <a:moveTo>
                      <a:pt x="0" y="20"/>
                    </a:moveTo>
                    <a:cubicBezTo>
                      <a:pt x="0" y="143"/>
                      <a:pt x="0" y="143"/>
                      <a:pt x="0" y="143"/>
                    </a:cubicBezTo>
                    <a:cubicBezTo>
                      <a:pt x="14" y="143"/>
                      <a:pt x="14" y="143"/>
                      <a:pt x="14" y="143"/>
                    </a:cubicBezTo>
                    <a:cubicBezTo>
                      <a:pt x="14" y="20"/>
                      <a:pt x="14" y="20"/>
                      <a:pt x="14" y="20"/>
                    </a:cubicBezTo>
                    <a:cubicBezTo>
                      <a:pt x="14" y="16"/>
                      <a:pt x="16" y="14"/>
                      <a:pt x="20" y="14"/>
                    </a:cubicBezTo>
                    <a:cubicBezTo>
                      <a:pt x="47" y="14"/>
                      <a:pt x="47" y="14"/>
                      <a:pt x="47" y="14"/>
                    </a:cubicBezTo>
                    <a:cubicBezTo>
                      <a:pt x="47" y="0"/>
                      <a:pt x="47" y="0"/>
                      <a:pt x="47" y="0"/>
                    </a:cubicBezTo>
                    <a:cubicBezTo>
                      <a:pt x="20" y="0"/>
                      <a:pt x="20" y="0"/>
                      <a:pt x="20" y="0"/>
                    </a:cubicBezTo>
                    <a:cubicBezTo>
                      <a:pt x="9" y="0"/>
                      <a:pt x="0" y="9"/>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73" name="Freeform 62"/>
              <p:cNvSpPr>
                <a:spLocks/>
              </p:cNvSpPr>
              <p:nvPr/>
            </p:nvSpPr>
            <p:spPr bwMode="auto">
              <a:xfrm>
                <a:off x="12095163" y="4724400"/>
                <a:ext cx="179387" cy="417513"/>
              </a:xfrm>
              <a:custGeom>
                <a:avLst/>
                <a:gdLst>
                  <a:gd name="T0" fmla="*/ 28 w 48"/>
                  <a:gd name="T1" fmla="*/ 0 h 111"/>
                  <a:gd name="T2" fmla="*/ 0 w 48"/>
                  <a:gd name="T3" fmla="*/ 0 h 111"/>
                  <a:gd name="T4" fmla="*/ 0 w 48"/>
                  <a:gd name="T5" fmla="*/ 14 h 111"/>
                  <a:gd name="T6" fmla="*/ 28 w 48"/>
                  <a:gd name="T7" fmla="*/ 14 h 111"/>
                  <a:gd name="T8" fmla="*/ 34 w 48"/>
                  <a:gd name="T9" fmla="*/ 20 h 111"/>
                  <a:gd name="T10" fmla="*/ 34 w 48"/>
                  <a:gd name="T11" fmla="*/ 111 h 111"/>
                  <a:gd name="T12" fmla="*/ 48 w 48"/>
                  <a:gd name="T13" fmla="*/ 111 h 111"/>
                  <a:gd name="T14" fmla="*/ 48 w 48"/>
                  <a:gd name="T15" fmla="*/ 20 h 111"/>
                  <a:gd name="T16" fmla="*/ 28 w 48"/>
                  <a:gd name="T1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11">
                    <a:moveTo>
                      <a:pt x="28" y="0"/>
                    </a:moveTo>
                    <a:cubicBezTo>
                      <a:pt x="0" y="0"/>
                      <a:pt x="0" y="0"/>
                      <a:pt x="0" y="0"/>
                    </a:cubicBezTo>
                    <a:cubicBezTo>
                      <a:pt x="0" y="14"/>
                      <a:pt x="0" y="14"/>
                      <a:pt x="0" y="14"/>
                    </a:cubicBezTo>
                    <a:cubicBezTo>
                      <a:pt x="28" y="14"/>
                      <a:pt x="28" y="14"/>
                      <a:pt x="28" y="14"/>
                    </a:cubicBezTo>
                    <a:cubicBezTo>
                      <a:pt x="31" y="14"/>
                      <a:pt x="34" y="17"/>
                      <a:pt x="34" y="20"/>
                    </a:cubicBezTo>
                    <a:cubicBezTo>
                      <a:pt x="34" y="111"/>
                      <a:pt x="34" y="111"/>
                      <a:pt x="34" y="111"/>
                    </a:cubicBezTo>
                    <a:cubicBezTo>
                      <a:pt x="48" y="111"/>
                      <a:pt x="48" y="111"/>
                      <a:pt x="48" y="111"/>
                    </a:cubicBezTo>
                    <a:cubicBezTo>
                      <a:pt x="48" y="20"/>
                      <a:pt x="48" y="20"/>
                      <a:pt x="48" y="20"/>
                    </a:cubicBezTo>
                    <a:cubicBezTo>
                      <a:pt x="48" y="9"/>
                      <a:pt x="39"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sp>
            <p:nvSpPr>
              <p:cNvPr id="74" name="Freeform 63"/>
              <p:cNvSpPr>
                <a:spLocks/>
              </p:cNvSpPr>
              <p:nvPr/>
            </p:nvSpPr>
            <p:spPr bwMode="auto">
              <a:xfrm>
                <a:off x="11606213" y="4132262"/>
                <a:ext cx="428625" cy="1009650"/>
              </a:xfrm>
              <a:custGeom>
                <a:avLst/>
                <a:gdLst>
                  <a:gd name="T0" fmla="*/ 94 w 114"/>
                  <a:gd name="T1" fmla="*/ 31 h 269"/>
                  <a:gd name="T2" fmla="*/ 64 w 114"/>
                  <a:gd name="T3" fmla="*/ 31 h 269"/>
                  <a:gd name="T4" fmla="*/ 64 w 114"/>
                  <a:gd name="T5" fmla="*/ 7 h 269"/>
                  <a:gd name="T6" fmla="*/ 57 w 114"/>
                  <a:gd name="T7" fmla="*/ 0 h 269"/>
                  <a:gd name="T8" fmla="*/ 50 w 114"/>
                  <a:gd name="T9" fmla="*/ 7 h 269"/>
                  <a:gd name="T10" fmla="*/ 50 w 114"/>
                  <a:gd name="T11" fmla="*/ 31 h 269"/>
                  <a:gd name="T12" fmla="*/ 20 w 114"/>
                  <a:gd name="T13" fmla="*/ 31 h 269"/>
                  <a:gd name="T14" fmla="*/ 0 w 114"/>
                  <a:gd name="T15" fmla="*/ 51 h 269"/>
                  <a:gd name="T16" fmla="*/ 0 w 114"/>
                  <a:gd name="T17" fmla="*/ 269 h 269"/>
                  <a:gd name="T18" fmla="*/ 0 w 114"/>
                  <a:gd name="T19" fmla="*/ 269 h 269"/>
                  <a:gd name="T20" fmla="*/ 14 w 114"/>
                  <a:gd name="T21" fmla="*/ 269 h 269"/>
                  <a:gd name="T22" fmla="*/ 14 w 114"/>
                  <a:gd name="T23" fmla="*/ 269 h 269"/>
                  <a:gd name="T24" fmla="*/ 14 w 114"/>
                  <a:gd name="T25" fmla="*/ 51 h 269"/>
                  <a:gd name="T26" fmla="*/ 20 w 114"/>
                  <a:gd name="T27" fmla="*/ 45 h 269"/>
                  <a:gd name="T28" fmla="*/ 94 w 114"/>
                  <a:gd name="T29" fmla="*/ 45 h 269"/>
                  <a:gd name="T30" fmla="*/ 100 w 114"/>
                  <a:gd name="T31" fmla="*/ 51 h 269"/>
                  <a:gd name="T32" fmla="*/ 100 w 114"/>
                  <a:gd name="T33" fmla="*/ 269 h 269"/>
                  <a:gd name="T34" fmla="*/ 100 w 114"/>
                  <a:gd name="T35" fmla="*/ 269 h 269"/>
                  <a:gd name="T36" fmla="*/ 114 w 114"/>
                  <a:gd name="T37" fmla="*/ 269 h 269"/>
                  <a:gd name="T38" fmla="*/ 114 w 114"/>
                  <a:gd name="T39" fmla="*/ 269 h 269"/>
                  <a:gd name="T40" fmla="*/ 114 w 114"/>
                  <a:gd name="T41" fmla="*/ 51 h 269"/>
                  <a:gd name="T42" fmla="*/ 94 w 114"/>
                  <a:gd name="T43" fmla="*/ 3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269">
                    <a:moveTo>
                      <a:pt x="94" y="31"/>
                    </a:moveTo>
                    <a:cubicBezTo>
                      <a:pt x="64" y="31"/>
                      <a:pt x="64" y="31"/>
                      <a:pt x="64" y="31"/>
                    </a:cubicBezTo>
                    <a:cubicBezTo>
                      <a:pt x="64" y="7"/>
                      <a:pt x="64" y="7"/>
                      <a:pt x="64" y="7"/>
                    </a:cubicBezTo>
                    <a:cubicBezTo>
                      <a:pt x="64" y="3"/>
                      <a:pt x="61" y="0"/>
                      <a:pt x="57" y="0"/>
                    </a:cubicBezTo>
                    <a:cubicBezTo>
                      <a:pt x="53" y="0"/>
                      <a:pt x="50" y="3"/>
                      <a:pt x="50" y="7"/>
                    </a:cubicBezTo>
                    <a:cubicBezTo>
                      <a:pt x="50" y="31"/>
                      <a:pt x="50" y="31"/>
                      <a:pt x="50" y="31"/>
                    </a:cubicBezTo>
                    <a:cubicBezTo>
                      <a:pt x="20" y="31"/>
                      <a:pt x="20" y="31"/>
                      <a:pt x="20" y="31"/>
                    </a:cubicBezTo>
                    <a:cubicBezTo>
                      <a:pt x="9" y="31"/>
                      <a:pt x="0" y="40"/>
                      <a:pt x="0" y="51"/>
                    </a:cubicBezTo>
                    <a:cubicBezTo>
                      <a:pt x="0" y="269"/>
                      <a:pt x="0" y="269"/>
                      <a:pt x="0" y="269"/>
                    </a:cubicBezTo>
                    <a:cubicBezTo>
                      <a:pt x="0" y="269"/>
                      <a:pt x="0" y="269"/>
                      <a:pt x="0" y="269"/>
                    </a:cubicBezTo>
                    <a:cubicBezTo>
                      <a:pt x="14" y="269"/>
                      <a:pt x="14" y="269"/>
                      <a:pt x="14" y="269"/>
                    </a:cubicBezTo>
                    <a:cubicBezTo>
                      <a:pt x="14" y="269"/>
                      <a:pt x="14" y="269"/>
                      <a:pt x="14" y="269"/>
                    </a:cubicBezTo>
                    <a:cubicBezTo>
                      <a:pt x="14" y="51"/>
                      <a:pt x="14" y="51"/>
                      <a:pt x="14" y="51"/>
                    </a:cubicBezTo>
                    <a:cubicBezTo>
                      <a:pt x="14" y="48"/>
                      <a:pt x="16" y="45"/>
                      <a:pt x="20" y="45"/>
                    </a:cubicBezTo>
                    <a:cubicBezTo>
                      <a:pt x="94" y="45"/>
                      <a:pt x="94" y="45"/>
                      <a:pt x="94" y="45"/>
                    </a:cubicBezTo>
                    <a:cubicBezTo>
                      <a:pt x="98" y="45"/>
                      <a:pt x="100" y="48"/>
                      <a:pt x="100" y="51"/>
                    </a:cubicBezTo>
                    <a:cubicBezTo>
                      <a:pt x="100" y="269"/>
                      <a:pt x="100" y="269"/>
                      <a:pt x="100" y="269"/>
                    </a:cubicBezTo>
                    <a:cubicBezTo>
                      <a:pt x="100" y="269"/>
                      <a:pt x="100" y="269"/>
                      <a:pt x="100" y="269"/>
                    </a:cubicBezTo>
                    <a:cubicBezTo>
                      <a:pt x="114" y="269"/>
                      <a:pt x="114" y="269"/>
                      <a:pt x="114" y="269"/>
                    </a:cubicBezTo>
                    <a:cubicBezTo>
                      <a:pt x="114" y="269"/>
                      <a:pt x="114" y="269"/>
                      <a:pt x="114" y="269"/>
                    </a:cubicBezTo>
                    <a:cubicBezTo>
                      <a:pt x="114" y="51"/>
                      <a:pt x="114" y="51"/>
                      <a:pt x="114" y="51"/>
                    </a:cubicBezTo>
                    <a:cubicBezTo>
                      <a:pt x="114" y="40"/>
                      <a:pt x="105" y="31"/>
                      <a:pt x="9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a:endParaRPr lang="en-GB" sz="2400" dirty="0">
                  <a:solidFill>
                    <a:prstClr val="black"/>
                  </a:solidFill>
                  <a:latin typeface="Calibri"/>
                </a:endParaRPr>
              </a:p>
            </p:txBody>
          </p:sp>
        </p:grpSp>
      </p:grpSp>
      <p:sp>
        <p:nvSpPr>
          <p:cNvPr id="75" name="TextBox 74"/>
          <p:cNvSpPr txBox="1"/>
          <p:nvPr/>
        </p:nvSpPr>
        <p:spPr>
          <a:xfrm>
            <a:off x="8784300" y="1220755"/>
            <a:ext cx="3043283" cy="2308324"/>
          </a:xfrm>
          <a:prstGeom prst="rect">
            <a:avLst/>
          </a:prstGeom>
          <a:noFill/>
        </p:spPr>
        <p:txBody>
          <a:bodyPr wrap="square" rtlCol="0">
            <a:spAutoFit/>
          </a:bodyPr>
          <a:lstStyle/>
          <a:p>
            <a:pPr defTabSz="1219170"/>
            <a:r>
              <a:rPr lang="en-GB" sz="2400" dirty="0">
                <a:solidFill>
                  <a:prstClr val="black"/>
                </a:solidFill>
                <a:latin typeface="Arial" panose="020B0604020202020204" pitchFamily="34" charset="0"/>
                <a:cs typeface="Arial" panose="020B0604020202020204" pitchFamily="34" charset="0"/>
              </a:rPr>
              <a:t>NHS Resolution, </a:t>
            </a:r>
          </a:p>
          <a:p>
            <a:pPr defTabSz="1219170"/>
            <a:r>
              <a:rPr lang="en-GB" sz="2400">
                <a:solidFill>
                  <a:prstClr val="black"/>
                </a:solidFill>
                <a:latin typeface="Arial" panose="020B0604020202020204" pitchFamily="34" charset="0"/>
                <a:cs typeface="Arial" panose="020B0604020202020204" pitchFamily="34" charset="0"/>
              </a:rPr>
              <a:t>8</a:t>
            </a:r>
            <a:r>
              <a:rPr lang="en-GB" sz="2400" baseline="30000">
                <a:solidFill>
                  <a:prstClr val="black"/>
                </a:solidFill>
                <a:latin typeface="Arial" panose="020B0604020202020204" pitchFamily="34" charset="0"/>
                <a:cs typeface="Arial" panose="020B0604020202020204" pitchFamily="34" charset="0"/>
              </a:rPr>
              <a:t>th</a:t>
            </a:r>
            <a:r>
              <a:rPr lang="en-GB" sz="2400">
                <a:solidFill>
                  <a:prstClr val="black"/>
                </a:solidFill>
                <a:latin typeface="Arial" panose="020B0604020202020204" pitchFamily="34" charset="0"/>
                <a:cs typeface="Arial" panose="020B0604020202020204" pitchFamily="34" charset="0"/>
              </a:rPr>
              <a:t> Floor </a:t>
            </a:r>
            <a:endParaRPr lang="en-GB" sz="2400" dirty="0">
              <a:solidFill>
                <a:prstClr val="black"/>
              </a:solidFill>
              <a:latin typeface="Arial" panose="020B0604020202020204" pitchFamily="34" charset="0"/>
              <a:cs typeface="Arial" panose="020B0604020202020204" pitchFamily="34" charset="0"/>
            </a:endParaRPr>
          </a:p>
          <a:p>
            <a:pPr defTabSz="1219170"/>
            <a:r>
              <a:rPr lang="en-GB" sz="2400" dirty="0">
                <a:solidFill>
                  <a:prstClr val="black"/>
                </a:solidFill>
                <a:latin typeface="Arial" panose="020B0604020202020204" pitchFamily="34" charset="0"/>
                <a:cs typeface="Arial" panose="020B0604020202020204" pitchFamily="34" charset="0"/>
              </a:rPr>
              <a:t>10 South Colonnade</a:t>
            </a:r>
          </a:p>
          <a:p>
            <a:pPr defTabSz="1219170"/>
            <a:r>
              <a:rPr lang="en-GB" sz="2400" dirty="0">
                <a:solidFill>
                  <a:prstClr val="black"/>
                </a:solidFill>
                <a:latin typeface="Arial" panose="020B0604020202020204" pitchFamily="34" charset="0"/>
                <a:cs typeface="Arial" panose="020B0604020202020204" pitchFamily="34" charset="0"/>
              </a:rPr>
              <a:t>Canary Wharf London</a:t>
            </a:r>
          </a:p>
          <a:p>
            <a:pPr defTabSz="1219170"/>
            <a:r>
              <a:rPr lang="en-GB" sz="2400" dirty="0">
                <a:solidFill>
                  <a:prstClr val="black"/>
                </a:solidFill>
                <a:latin typeface="Calibri"/>
              </a:rPr>
              <a:t>E14 4PU</a:t>
            </a:r>
            <a:endParaRPr lang="en-GB" sz="2400" dirty="0">
              <a:solidFill>
                <a:prstClr val="black"/>
              </a:solidFill>
              <a:latin typeface="Arial" panose="020B0604020202020204" pitchFamily="34" charset="0"/>
              <a:cs typeface="Arial" panose="020B0604020202020204" pitchFamily="34" charset="0"/>
            </a:endParaRPr>
          </a:p>
        </p:txBody>
      </p:sp>
      <p:sp>
        <p:nvSpPr>
          <p:cNvPr id="76" name="TextBox 75"/>
          <p:cNvSpPr txBox="1"/>
          <p:nvPr/>
        </p:nvSpPr>
        <p:spPr>
          <a:xfrm>
            <a:off x="7528797" y="4196886"/>
            <a:ext cx="3084295" cy="502766"/>
          </a:xfrm>
          <a:prstGeom prst="rect">
            <a:avLst/>
          </a:prstGeom>
          <a:noFill/>
        </p:spPr>
        <p:txBody>
          <a:bodyPr wrap="square" rtlCol="0">
            <a:spAutoFit/>
          </a:bodyPr>
          <a:lstStyle/>
          <a:p>
            <a:pPr defTabSz="1219170"/>
            <a:r>
              <a:rPr lang="en-GB" sz="2667" dirty="0">
                <a:solidFill>
                  <a:prstClr val="black"/>
                </a:solidFill>
                <a:latin typeface="Arial" panose="020B0604020202020204" pitchFamily="34" charset="0"/>
                <a:cs typeface="Arial" panose="020B0604020202020204" pitchFamily="34" charset="0"/>
              </a:rPr>
              <a:t>@NHSResolution</a:t>
            </a:r>
          </a:p>
        </p:txBody>
      </p:sp>
      <p:sp>
        <p:nvSpPr>
          <p:cNvPr id="77" name="TextBox 76"/>
          <p:cNvSpPr txBox="1"/>
          <p:nvPr/>
        </p:nvSpPr>
        <p:spPr>
          <a:xfrm>
            <a:off x="7295936" y="5128954"/>
            <a:ext cx="3968080" cy="502766"/>
          </a:xfrm>
          <a:prstGeom prst="rect">
            <a:avLst/>
          </a:prstGeom>
          <a:noFill/>
        </p:spPr>
        <p:txBody>
          <a:bodyPr wrap="square" rtlCol="0">
            <a:spAutoFit/>
          </a:bodyPr>
          <a:lstStyle/>
          <a:p>
            <a:pPr defTabSz="1219170"/>
            <a:r>
              <a:rPr lang="en-GB" sz="2667" dirty="0">
                <a:solidFill>
                  <a:prstClr val="black"/>
                </a:solidFill>
                <a:latin typeface="Arial" panose="020B0604020202020204" pitchFamily="34" charset="0"/>
                <a:cs typeface="Arial" panose="020B0604020202020204" pitchFamily="34" charset="0"/>
              </a:rPr>
              <a:t>https://resolution.nhs.uk</a:t>
            </a:r>
          </a:p>
        </p:txBody>
      </p:sp>
      <p:sp>
        <p:nvSpPr>
          <p:cNvPr id="80" name="TextBox 79"/>
          <p:cNvSpPr txBox="1"/>
          <p:nvPr/>
        </p:nvSpPr>
        <p:spPr>
          <a:xfrm>
            <a:off x="295130" y="4593593"/>
            <a:ext cx="5148321" cy="461665"/>
          </a:xfrm>
          <a:prstGeom prst="rect">
            <a:avLst/>
          </a:prstGeom>
          <a:noFill/>
        </p:spPr>
        <p:txBody>
          <a:bodyPr wrap="square" rtlCol="0">
            <a:spAutoFit/>
          </a:bodyPr>
          <a:lstStyle/>
          <a:p>
            <a:pPr defTabSz="1219170"/>
            <a:r>
              <a:rPr lang="en-GB" sz="2400" dirty="0">
                <a:solidFill>
                  <a:srgbClr val="425563"/>
                </a:solidFill>
                <a:latin typeface="Arial" panose="020B0604020202020204" pitchFamily="34" charset="0"/>
                <a:cs typeface="Arial" panose="020B0604020202020204" pitchFamily="34" charset="0"/>
                <a:hlinkClick r:id="rId4"/>
              </a:rPr>
              <a:t>Adviceducation@resolution.nhs.uk</a:t>
            </a:r>
            <a:endParaRPr lang="en-GB" sz="2400" dirty="0">
              <a:solidFill>
                <a:srgbClr val="425563"/>
              </a:solidFill>
              <a:latin typeface="Arial" panose="020B0604020202020204" pitchFamily="34" charset="0"/>
              <a:cs typeface="Arial" panose="020B0604020202020204" pitchFamily="34" charset="0"/>
            </a:endParaRPr>
          </a:p>
        </p:txBody>
      </p:sp>
      <p:cxnSp>
        <p:nvCxnSpPr>
          <p:cNvPr id="81" name="Straight Connector 80"/>
          <p:cNvCxnSpPr/>
          <p:nvPr/>
        </p:nvCxnSpPr>
        <p:spPr>
          <a:xfrm>
            <a:off x="5723416" y="4312789"/>
            <a:ext cx="0" cy="1454993"/>
          </a:xfrm>
          <a:prstGeom prst="line">
            <a:avLst/>
          </a:prstGeom>
          <a:ln w="38100">
            <a:solidFill>
              <a:srgbClr val="005EB8"/>
            </a:solidFill>
            <a:prstDash val="sysDot"/>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478999" y="3883835"/>
            <a:ext cx="2615204" cy="502766"/>
          </a:xfrm>
          <a:prstGeom prst="rect">
            <a:avLst/>
          </a:prstGeom>
          <a:noFill/>
        </p:spPr>
        <p:txBody>
          <a:bodyPr wrap="square" rtlCol="0">
            <a:spAutoFit/>
          </a:bodyPr>
          <a:lstStyle/>
          <a:p>
            <a:pPr defTabSz="1219170"/>
            <a:r>
              <a:rPr lang="en-GB" sz="2667" b="1" dirty="0">
                <a:solidFill>
                  <a:prstClr val="black"/>
                </a:solidFill>
                <a:latin typeface="Arial" panose="020B0604020202020204" pitchFamily="34" charset="0"/>
                <a:cs typeface="Arial" panose="020B0604020202020204" pitchFamily="34" charset="0"/>
              </a:rPr>
              <a:t>Events team:</a:t>
            </a:r>
          </a:p>
        </p:txBody>
      </p:sp>
      <p:sp>
        <p:nvSpPr>
          <p:cNvPr id="83" name="Freeform 141"/>
          <p:cNvSpPr>
            <a:spLocks noEditPoints="1"/>
          </p:cNvSpPr>
          <p:nvPr/>
        </p:nvSpPr>
        <p:spPr bwMode="auto">
          <a:xfrm>
            <a:off x="6248319" y="5097816"/>
            <a:ext cx="599500" cy="599501"/>
          </a:xfrm>
          <a:custGeom>
            <a:avLst/>
            <a:gdLst>
              <a:gd name="T0" fmla="*/ 3958 w 6273"/>
              <a:gd name="T1" fmla="*/ 4575 h 6273"/>
              <a:gd name="T2" fmla="*/ 4276 w 6273"/>
              <a:gd name="T3" fmla="*/ 4489 h 6273"/>
              <a:gd name="T4" fmla="*/ 4217 w 6273"/>
              <a:gd name="T5" fmla="*/ 3994 h 6273"/>
              <a:gd name="T6" fmla="*/ 3559 w 6273"/>
              <a:gd name="T7" fmla="*/ 4539 h 6273"/>
              <a:gd name="T8" fmla="*/ 3314 w 6273"/>
              <a:gd name="T9" fmla="*/ 3994 h 6273"/>
              <a:gd name="T10" fmla="*/ 1997 w 6273"/>
              <a:gd name="T11" fmla="*/ 4489 h 6273"/>
              <a:gd name="T12" fmla="*/ 2315 w 6273"/>
              <a:gd name="T13" fmla="*/ 4575 h 6273"/>
              <a:gd name="T14" fmla="*/ 1589 w 6273"/>
              <a:gd name="T15" fmla="*/ 3994 h 6273"/>
              <a:gd name="T16" fmla="*/ 2713 w 6273"/>
              <a:gd name="T17" fmla="*/ 4535 h 6273"/>
              <a:gd name="T18" fmla="*/ 2431 w 6273"/>
              <a:gd name="T19" fmla="*/ 3994 h 6273"/>
              <a:gd name="T20" fmla="*/ 4337 w 6273"/>
              <a:gd name="T21" fmla="*/ 3268 h 6273"/>
              <a:gd name="T22" fmla="*/ 4886 w 6273"/>
              <a:gd name="T23" fmla="*/ 3394 h 6273"/>
              <a:gd name="T24" fmla="*/ 4832 w 6273"/>
              <a:gd name="T25" fmla="*/ 2635 h 6273"/>
              <a:gd name="T26" fmla="*/ 3973 w 6273"/>
              <a:gd name="T27" fmla="*/ 3398 h 6273"/>
              <a:gd name="T28" fmla="*/ 3937 w 6273"/>
              <a:gd name="T29" fmla="*/ 2635 h 6273"/>
              <a:gd name="T30" fmla="*/ 2287 w 6273"/>
              <a:gd name="T31" fmla="*/ 3137 h 6273"/>
              <a:gd name="T32" fmla="*/ 2959 w 6273"/>
              <a:gd name="T33" fmla="*/ 2635 h 6273"/>
              <a:gd name="T34" fmla="*/ 1366 w 6273"/>
              <a:gd name="T35" fmla="*/ 3137 h 6273"/>
              <a:gd name="T36" fmla="*/ 1955 w 6273"/>
              <a:gd name="T37" fmla="*/ 3520 h 6273"/>
              <a:gd name="T38" fmla="*/ 1955 w 6273"/>
              <a:gd name="T39" fmla="*/ 2754 h 6273"/>
              <a:gd name="T40" fmla="*/ 4015 w 6273"/>
              <a:gd name="T41" fmla="*/ 1801 h 6273"/>
              <a:gd name="T42" fmla="*/ 4615 w 6273"/>
              <a:gd name="T43" fmla="*/ 2169 h 6273"/>
              <a:gd name="T44" fmla="*/ 4066 w 6273"/>
              <a:gd name="T45" fmla="*/ 1633 h 6273"/>
              <a:gd name="T46" fmla="*/ 2098 w 6273"/>
              <a:gd name="T47" fmla="*/ 1706 h 6273"/>
              <a:gd name="T48" fmla="*/ 1589 w 6273"/>
              <a:gd name="T49" fmla="*/ 2279 h 6273"/>
              <a:gd name="T50" fmla="*/ 2313 w 6273"/>
              <a:gd name="T51" fmla="*/ 1698 h 6273"/>
              <a:gd name="T52" fmla="*/ 3790 w 6273"/>
              <a:gd name="T53" fmla="*/ 2155 h 6273"/>
              <a:gd name="T54" fmla="*/ 3434 w 6273"/>
              <a:gd name="T55" fmla="*/ 1576 h 6273"/>
              <a:gd name="T56" fmla="*/ 2776 w 6273"/>
              <a:gd name="T57" fmla="*/ 1650 h 6273"/>
              <a:gd name="T58" fmla="*/ 2431 w 6273"/>
              <a:gd name="T59" fmla="*/ 2279 h 6273"/>
              <a:gd name="T60" fmla="*/ 3556 w 6273"/>
              <a:gd name="T61" fmla="*/ 31 h 6273"/>
              <a:gd name="T62" fmla="*/ 3662 w 6273"/>
              <a:gd name="T63" fmla="*/ 686 h 6273"/>
              <a:gd name="T64" fmla="*/ 4560 w 6273"/>
              <a:gd name="T65" fmla="*/ 1075 h 6273"/>
              <a:gd name="T66" fmla="*/ 5084 w 6273"/>
              <a:gd name="T67" fmla="*/ 694 h 6273"/>
              <a:gd name="T68" fmla="*/ 5625 w 6273"/>
              <a:gd name="T69" fmla="*/ 1225 h 6273"/>
              <a:gd name="T70" fmla="*/ 5577 w 6273"/>
              <a:gd name="T71" fmla="*/ 1448 h 6273"/>
              <a:gd name="T72" fmla="*/ 5568 w 6273"/>
              <a:gd name="T73" fmla="*/ 2527 h 6273"/>
              <a:gd name="T74" fmla="*/ 6229 w 6273"/>
              <a:gd name="T75" fmla="*/ 2771 h 6273"/>
              <a:gd name="T76" fmla="*/ 6242 w 6273"/>
              <a:gd name="T77" fmla="*/ 3556 h 6273"/>
              <a:gd name="T78" fmla="*/ 5587 w 6273"/>
              <a:gd name="T79" fmla="*/ 3663 h 6273"/>
              <a:gd name="T80" fmla="*/ 5198 w 6273"/>
              <a:gd name="T81" fmla="*/ 4560 h 6273"/>
              <a:gd name="T82" fmla="*/ 5579 w 6273"/>
              <a:gd name="T83" fmla="*/ 5084 h 6273"/>
              <a:gd name="T84" fmla="*/ 5048 w 6273"/>
              <a:gd name="T85" fmla="*/ 5625 h 6273"/>
              <a:gd name="T86" fmla="*/ 4825 w 6273"/>
              <a:gd name="T87" fmla="*/ 5578 h 6273"/>
              <a:gd name="T88" fmla="*/ 3746 w 6273"/>
              <a:gd name="T89" fmla="*/ 5566 h 6273"/>
              <a:gd name="T90" fmla="*/ 3502 w 6273"/>
              <a:gd name="T91" fmla="*/ 6229 h 6273"/>
              <a:gd name="T92" fmla="*/ 2717 w 6273"/>
              <a:gd name="T93" fmla="*/ 6243 h 6273"/>
              <a:gd name="T94" fmla="*/ 2610 w 6273"/>
              <a:gd name="T95" fmla="*/ 5587 h 6273"/>
              <a:gd name="T96" fmla="*/ 1713 w 6273"/>
              <a:gd name="T97" fmla="*/ 5198 h 6273"/>
              <a:gd name="T98" fmla="*/ 1189 w 6273"/>
              <a:gd name="T99" fmla="*/ 5579 h 6273"/>
              <a:gd name="T100" fmla="*/ 648 w 6273"/>
              <a:gd name="T101" fmla="*/ 5048 h 6273"/>
              <a:gd name="T102" fmla="*/ 695 w 6273"/>
              <a:gd name="T103" fmla="*/ 4825 h 6273"/>
              <a:gd name="T104" fmla="*/ 707 w 6273"/>
              <a:gd name="T105" fmla="*/ 3748 h 6273"/>
              <a:gd name="T106" fmla="*/ 44 w 6273"/>
              <a:gd name="T107" fmla="*/ 3502 h 6273"/>
              <a:gd name="T108" fmla="*/ 30 w 6273"/>
              <a:gd name="T109" fmla="*/ 2719 h 6273"/>
              <a:gd name="T110" fmla="*/ 686 w 6273"/>
              <a:gd name="T111" fmla="*/ 2613 h 6273"/>
              <a:gd name="T112" fmla="*/ 1075 w 6273"/>
              <a:gd name="T113" fmla="*/ 1713 h 6273"/>
              <a:gd name="T114" fmla="*/ 694 w 6273"/>
              <a:gd name="T115" fmla="*/ 1191 h 6273"/>
              <a:gd name="T116" fmla="*/ 1225 w 6273"/>
              <a:gd name="T117" fmla="*/ 650 h 6273"/>
              <a:gd name="T118" fmla="*/ 1448 w 6273"/>
              <a:gd name="T119" fmla="*/ 698 h 6273"/>
              <a:gd name="T120" fmla="*/ 2527 w 6273"/>
              <a:gd name="T121" fmla="*/ 707 h 6273"/>
              <a:gd name="T122" fmla="*/ 2772 w 6273"/>
              <a:gd name="T123" fmla="*/ 44 h 6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273" h="6273">
                <a:moveTo>
                  <a:pt x="4217" y="3994"/>
                </a:moveTo>
                <a:lnTo>
                  <a:pt x="4173" y="4124"/>
                </a:lnTo>
                <a:lnTo>
                  <a:pt x="4123" y="4248"/>
                </a:lnTo>
                <a:lnTo>
                  <a:pt x="4072" y="4364"/>
                </a:lnTo>
                <a:lnTo>
                  <a:pt x="4017" y="4472"/>
                </a:lnTo>
                <a:lnTo>
                  <a:pt x="3958" y="4575"/>
                </a:lnTo>
                <a:lnTo>
                  <a:pt x="3899" y="4672"/>
                </a:lnTo>
                <a:lnTo>
                  <a:pt x="3836" y="4762"/>
                </a:lnTo>
                <a:lnTo>
                  <a:pt x="3954" y="4705"/>
                </a:lnTo>
                <a:lnTo>
                  <a:pt x="4066" y="4640"/>
                </a:lnTo>
                <a:lnTo>
                  <a:pt x="4173" y="4568"/>
                </a:lnTo>
                <a:lnTo>
                  <a:pt x="4276" y="4489"/>
                </a:lnTo>
                <a:lnTo>
                  <a:pt x="4371" y="4402"/>
                </a:lnTo>
                <a:lnTo>
                  <a:pt x="4459" y="4308"/>
                </a:lnTo>
                <a:lnTo>
                  <a:pt x="4541" y="4209"/>
                </a:lnTo>
                <a:lnTo>
                  <a:pt x="4617" y="4105"/>
                </a:lnTo>
                <a:lnTo>
                  <a:pt x="4684" y="3994"/>
                </a:lnTo>
                <a:lnTo>
                  <a:pt x="4217" y="3994"/>
                </a:lnTo>
                <a:close/>
                <a:moveTo>
                  <a:pt x="3314" y="3994"/>
                </a:moveTo>
                <a:lnTo>
                  <a:pt x="3314" y="4832"/>
                </a:lnTo>
                <a:lnTo>
                  <a:pt x="3373" y="4770"/>
                </a:lnTo>
                <a:lnTo>
                  <a:pt x="3434" y="4701"/>
                </a:lnTo>
                <a:lnTo>
                  <a:pt x="3497" y="4625"/>
                </a:lnTo>
                <a:lnTo>
                  <a:pt x="3559" y="4539"/>
                </a:lnTo>
                <a:lnTo>
                  <a:pt x="3620" y="4448"/>
                </a:lnTo>
                <a:lnTo>
                  <a:pt x="3681" y="4347"/>
                </a:lnTo>
                <a:lnTo>
                  <a:pt x="3739" y="4238"/>
                </a:lnTo>
                <a:lnTo>
                  <a:pt x="3792" y="4120"/>
                </a:lnTo>
                <a:lnTo>
                  <a:pt x="3841" y="3994"/>
                </a:lnTo>
                <a:lnTo>
                  <a:pt x="3314" y="3994"/>
                </a:lnTo>
                <a:close/>
                <a:moveTo>
                  <a:pt x="1589" y="3994"/>
                </a:moveTo>
                <a:lnTo>
                  <a:pt x="1656" y="4105"/>
                </a:lnTo>
                <a:lnTo>
                  <a:pt x="1730" y="4209"/>
                </a:lnTo>
                <a:lnTo>
                  <a:pt x="1812" y="4308"/>
                </a:lnTo>
                <a:lnTo>
                  <a:pt x="1902" y="4402"/>
                </a:lnTo>
                <a:lnTo>
                  <a:pt x="1997" y="4489"/>
                </a:lnTo>
                <a:lnTo>
                  <a:pt x="2098" y="4568"/>
                </a:lnTo>
                <a:lnTo>
                  <a:pt x="2207" y="4640"/>
                </a:lnTo>
                <a:lnTo>
                  <a:pt x="2319" y="4705"/>
                </a:lnTo>
                <a:lnTo>
                  <a:pt x="2437" y="4762"/>
                </a:lnTo>
                <a:lnTo>
                  <a:pt x="2376" y="4672"/>
                </a:lnTo>
                <a:lnTo>
                  <a:pt x="2315" y="4575"/>
                </a:lnTo>
                <a:lnTo>
                  <a:pt x="2258" y="4472"/>
                </a:lnTo>
                <a:lnTo>
                  <a:pt x="2201" y="4364"/>
                </a:lnTo>
                <a:lnTo>
                  <a:pt x="2149" y="4248"/>
                </a:lnTo>
                <a:lnTo>
                  <a:pt x="2100" y="4124"/>
                </a:lnTo>
                <a:lnTo>
                  <a:pt x="2058" y="3994"/>
                </a:lnTo>
                <a:lnTo>
                  <a:pt x="1589" y="3994"/>
                </a:lnTo>
                <a:close/>
                <a:moveTo>
                  <a:pt x="2431" y="3994"/>
                </a:moveTo>
                <a:lnTo>
                  <a:pt x="2481" y="4118"/>
                </a:lnTo>
                <a:lnTo>
                  <a:pt x="2534" y="4234"/>
                </a:lnTo>
                <a:lnTo>
                  <a:pt x="2591" y="4343"/>
                </a:lnTo>
                <a:lnTo>
                  <a:pt x="2652" y="4444"/>
                </a:lnTo>
                <a:lnTo>
                  <a:pt x="2713" y="4535"/>
                </a:lnTo>
                <a:lnTo>
                  <a:pt x="2776" y="4621"/>
                </a:lnTo>
                <a:lnTo>
                  <a:pt x="2839" y="4697"/>
                </a:lnTo>
                <a:lnTo>
                  <a:pt x="2900" y="4766"/>
                </a:lnTo>
                <a:lnTo>
                  <a:pt x="2957" y="4829"/>
                </a:lnTo>
                <a:lnTo>
                  <a:pt x="2957" y="3994"/>
                </a:lnTo>
                <a:lnTo>
                  <a:pt x="2431" y="3994"/>
                </a:lnTo>
                <a:close/>
                <a:moveTo>
                  <a:pt x="4299" y="2635"/>
                </a:moveTo>
                <a:lnTo>
                  <a:pt x="4316" y="2754"/>
                </a:lnTo>
                <a:lnTo>
                  <a:pt x="4329" y="2877"/>
                </a:lnTo>
                <a:lnTo>
                  <a:pt x="4337" y="3005"/>
                </a:lnTo>
                <a:lnTo>
                  <a:pt x="4341" y="3137"/>
                </a:lnTo>
                <a:lnTo>
                  <a:pt x="4337" y="3268"/>
                </a:lnTo>
                <a:lnTo>
                  <a:pt x="4329" y="3396"/>
                </a:lnTo>
                <a:lnTo>
                  <a:pt x="4316" y="3520"/>
                </a:lnTo>
                <a:lnTo>
                  <a:pt x="4299" y="3640"/>
                </a:lnTo>
                <a:lnTo>
                  <a:pt x="4832" y="3640"/>
                </a:lnTo>
                <a:lnTo>
                  <a:pt x="4863" y="3518"/>
                </a:lnTo>
                <a:lnTo>
                  <a:pt x="4886" y="3394"/>
                </a:lnTo>
                <a:lnTo>
                  <a:pt x="4901" y="3266"/>
                </a:lnTo>
                <a:lnTo>
                  <a:pt x="4905" y="3137"/>
                </a:lnTo>
                <a:lnTo>
                  <a:pt x="4901" y="3007"/>
                </a:lnTo>
                <a:lnTo>
                  <a:pt x="4886" y="2881"/>
                </a:lnTo>
                <a:lnTo>
                  <a:pt x="4863" y="2756"/>
                </a:lnTo>
                <a:lnTo>
                  <a:pt x="4832" y="2635"/>
                </a:lnTo>
                <a:lnTo>
                  <a:pt x="4299" y="2635"/>
                </a:lnTo>
                <a:close/>
                <a:moveTo>
                  <a:pt x="3312" y="2635"/>
                </a:moveTo>
                <a:lnTo>
                  <a:pt x="3312" y="3640"/>
                </a:lnTo>
                <a:lnTo>
                  <a:pt x="3937" y="3640"/>
                </a:lnTo>
                <a:lnTo>
                  <a:pt x="3958" y="3522"/>
                </a:lnTo>
                <a:lnTo>
                  <a:pt x="3973" y="3398"/>
                </a:lnTo>
                <a:lnTo>
                  <a:pt x="3980" y="3270"/>
                </a:lnTo>
                <a:lnTo>
                  <a:pt x="3984" y="3137"/>
                </a:lnTo>
                <a:lnTo>
                  <a:pt x="3982" y="3003"/>
                </a:lnTo>
                <a:lnTo>
                  <a:pt x="3973" y="2876"/>
                </a:lnTo>
                <a:lnTo>
                  <a:pt x="3958" y="2754"/>
                </a:lnTo>
                <a:lnTo>
                  <a:pt x="3937" y="2635"/>
                </a:lnTo>
                <a:lnTo>
                  <a:pt x="3312" y="2635"/>
                </a:lnTo>
                <a:close/>
                <a:moveTo>
                  <a:pt x="2334" y="2635"/>
                </a:moveTo>
                <a:lnTo>
                  <a:pt x="2315" y="2754"/>
                </a:lnTo>
                <a:lnTo>
                  <a:pt x="2300" y="2876"/>
                </a:lnTo>
                <a:lnTo>
                  <a:pt x="2290" y="3003"/>
                </a:lnTo>
                <a:lnTo>
                  <a:pt x="2287" y="3137"/>
                </a:lnTo>
                <a:lnTo>
                  <a:pt x="2290" y="3270"/>
                </a:lnTo>
                <a:lnTo>
                  <a:pt x="2300" y="3398"/>
                </a:lnTo>
                <a:lnTo>
                  <a:pt x="2315" y="3522"/>
                </a:lnTo>
                <a:lnTo>
                  <a:pt x="2334" y="3640"/>
                </a:lnTo>
                <a:lnTo>
                  <a:pt x="2959" y="3640"/>
                </a:lnTo>
                <a:lnTo>
                  <a:pt x="2959" y="2635"/>
                </a:lnTo>
                <a:lnTo>
                  <a:pt x="2334" y="2635"/>
                </a:lnTo>
                <a:close/>
                <a:moveTo>
                  <a:pt x="1441" y="2635"/>
                </a:moveTo>
                <a:lnTo>
                  <a:pt x="1408" y="2756"/>
                </a:lnTo>
                <a:lnTo>
                  <a:pt x="1385" y="2881"/>
                </a:lnTo>
                <a:lnTo>
                  <a:pt x="1372" y="3007"/>
                </a:lnTo>
                <a:lnTo>
                  <a:pt x="1366" y="3137"/>
                </a:lnTo>
                <a:lnTo>
                  <a:pt x="1372" y="3266"/>
                </a:lnTo>
                <a:lnTo>
                  <a:pt x="1385" y="3394"/>
                </a:lnTo>
                <a:lnTo>
                  <a:pt x="1408" y="3518"/>
                </a:lnTo>
                <a:lnTo>
                  <a:pt x="1441" y="3640"/>
                </a:lnTo>
                <a:lnTo>
                  <a:pt x="1972" y="3640"/>
                </a:lnTo>
                <a:lnTo>
                  <a:pt x="1955" y="3520"/>
                </a:lnTo>
                <a:lnTo>
                  <a:pt x="1942" y="3396"/>
                </a:lnTo>
                <a:lnTo>
                  <a:pt x="1934" y="3268"/>
                </a:lnTo>
                <a:lnTo>
                  <a:pt x="1932" y="3137"/>
                </a:lnTo>
                <a:lnTo>
                  <a:pt x="1934" y="3005"/>
                </a:lnTo>
                <a:lnTo>
                  <a:pt x="1942" y="2877"/>
                </a:lnTo>
                <a:lnTo>
                  <a:pt x="1955" y="2754"/>
                </a:lnTo>
                <a:lnTo>
                  <a:pt x="1972" y="2635"/>
                </a:lnTo>
                <a:lnTo>
                  <a:pt x="1441" y="2635"/>
                </a:lnTo>
                <a:close/>
                <a:moveTo>
                  <a:pt x="3836" y="1513"/>
                </a:moveTo>
                <a:lnTo>
                  <a:pt x="3897" y="1603"/>
                </a:lnTo>
                <a:lnTo>
                  <a:pt x="3958" y="1698"/>
                </a:lnTo>
                <a:lnTo>
                  <a:pt x="4015" y="1801"/>
                </a:lnTo>
                <a:lnTo>
                  <a:pt x="4070" y="1910"/>
                </a:lnTo>
                <a:lnTo>
                  <a:pt x="4123" y="2026"/>
                </a:lnTo>
                <a:lnTo>
                  <a:pt x="4171" y="2150"/>
                </a:lnTo>
                <a:lnTo>
                  <a:pt x="4215" y="2279"/>
                </a:lnTo>
                <a:lnTo>
                  <a:pt x="4682" y="2279"/>
                </a:lnTo>
                <a:lnTo>
                  <a:pt x="4615" y="2169"/>
                </a:lnTo>
                <a:lnTo>
                  <a:pt x="4541" y="2064"/>
                </a:lnTo>
                <a:lnTo>
                  <a:pt x="4459" y="1965"/>
                </a:lnTo>
                <a:lnTo>
                  <a:pt x="4371" y="1871"/>
                </a:lnTo>
                <a:lnTo>
                  <a:pt x="4274" y="1786"/>
                </a:lnTo>
                <a:lnTo>
                  <a:pt x="4173" y="1706"/>
                </a:lnTo>
                <a:lnTo>
                  <a:pt x="4066" y="1633"/>
                </a:lnTo>
                <a:lnTo>
                  <a:pt x="3952" y="1568"/>
                </a:lnTo>
                <a:lnTo>
                  <a:pt x="3836" y="1513"/>
                </a:lnTo>
                <a:close/>
                <a:moveTo>
                  <a:pt x="2435" y="1513"/>
                </a:moveTo>
                <a:lnTo>
                  <a:pt x="2319" y="1568"/>
                </a:lnTo>
                <a:lnTo>
                  <a:pt x="2207" y="1633"/>
                </a:lnTo>
                <a:lnTo>
                  <a:pt x="2098" y="1706"/>
                </a:lnTo>
                <a:lnTo>
                  <a:pt x="1997" y="1786"/>
                </a:lnTo>
                <a:lnTo>
                  <a:pt x="1902" y="1871"/>
                </a:lnTo>
                <a:lnTo>
                  <a:pt x="1812" y="1965"/>
                </a:lnTo>
                <a:lnTo>
                  <a:pt x="1730" y="2064"/>
                </a:lnTo>
                <a:lnTo>
                  <a:pt x="1656" y="2169"/>
                </a:lnTo>
                <a:lnTo>
                  <a:pt x="1589" y="2279"/>
                </a:lnTo>
                <a:lnTo>
                  <a:pt x="2056" y="2279"/>
                </a:lnTo>
                <a:lnTo>
                  <a:pt x="2100" y="2150"/>
                </a:lnTo>
                <a:lnTo>
                  <a:pt x="2147" y="2026"/>
                </a:lnTo>
                <a:lnTo>
                  <a:pt x="2201" y="1910"/>
                </a:lnTo>
                <a:lnTo>
                  <a:pt x="2256" y="1801"/>
                </a:lnTo>
                <a:lnTo>
                  <a:pt x="2313" y="1698"/>
                </a:lnTo>
                <a:lnTo>
                  <a:pt x="2374" y="1603"/>
                </a:lnTo>
                <a:lnTo>
                  <a:pt x="2435" y="1513"/>
                </a:lnTo>
                <a:close/>
                <a:moveTo>
                  <a:pt x="3314" y="1446"/>
                </a:moveTo>
                <a:lnTo>
                  <a:pt x="3314" y="2281"/>
                </a:lnTo>
                <a:lnTo>
                  <a:pt x="3839" y="2281"/>
                </a:lnTo>
                <a:lnTo>
                  <a:pt x="3790" y="2155"/>
                </a:lnTo>
                <a:lnTo>
                  <a:pt x="3737" y="2039"/>
                </a:lnTo>
                <a:lnTo>
                  <a:pt x="3679" y="1930"/>
                </a:lnTo>
                <a:lnTo>
                  <a:pt x="3620" y="1831"/>
                </a:lnTo>
                <a:lnTo>
                  <a:pt x="3557" y="1738"/>
                </a:lnTo>
                <a:lnTo>
                  <a:pt x="3495" y="1654"/>
                </a:lnTo>
                <a:lnTo>
                  <a:pt x="3434" y="1576"/>
                </a:lnTo>
                <a:lnTo>
                  <a:pt x="3373" y="1507"/>
                </a:lnTo>
                <a:lnTo>
                  <a:pt x="3314" y="1446"/>
                </a:lnTo>
                <a:close/>
                <a:moveTo>
                  <a:pt x="2957" y="1443"/>
                </a:moveTo>
                <a:lnTo>
                  <a:pt x="2900" y="1504"/>
                </a:lnTo>
                <a:lnTo>
                  <a:pt x="2839" y="1572"/>
                </a:lnTo>
                <a:lnTo>
                  <a:pt x="2776" y="1650"/>
                </a:lnTo>
                <a:lnTo>
                  <a:pt x="2713" y="1734"/>
                </a:lnTo>
                <a:lnTo>
                  <a:pt x="2652" y="1828"/>
                </a:lnTo>
                <a:lnTo>
                  <a:pt x="2591" y="1929"/>
                </a:lnTo>
                <a:lnTo>
                  <a:pt x="2534" y="2037"/>
                </a:lnTo>
                <a:lnTo>
                  <a:pt x="2479" y="2153"/>
                </a:lnTo>
                <a:lnTo>
                  <a:pt x="2431" y="2279"/>
                </a:lnTo>
                <a:lnTo>
                  <a:pt x="2957" y="2279"/>
                </a:lnTo>
                <a:lnTo>
                  <a:pt x="2957" y="1443"/>
                </a:lnTo>
                <a:close/>
                <a:moveTo>
                  <a:pt x="2902" y="0"/>
                </a:moveTo>
                <a:lnTo>
                  <a:pt x="3464" y="8"/>
                </a:lnTo>
                <a:lnTo>
                  <a:pt x="3512" y="15"/>
                </a:lnTo>
                <a:lnTo>
                  <a:pt x="3556" y="31"/>
                </a:lnTo>
                <a:lnTo>
                  <a:pt x="3594" y="56"/>
                </a:lnTo>
                <a:lnTo>
                  <a:pt x="3624" y="88"/>
                </a:lnTo>
                <a:lnTo>
                  <a:pt x="3649" y="128"/>
                </a:lnTo>
                <a:lnTo>
                  <a:pt x="3664" y="172"/>
                </a:lnTo>
                <a:lnTo>
                  <a:pt x="3668" y="219"/>
                </a:lnTo>
                <a:lnTo>
                  <a:pt x="3662" y="686"/>
                </a:lnTo>
                <a:lnTo>
                  <a:pt x="3819" y="726"/>
                </a:lnTo>
                <a:lnTo>
                  <a:pt x="3975" y="776"/>
                </a:lnTo>
                <a:lnTo>
                  <a:pt x="4125" y="835"/>
                </a:lnTo>
                <a:lnTo>
                  <a:pt x="4276" y="905"/>
                </a:lnTo>
                <a:lnTo>
                  <a:pt x="4421" y="985"/>
                </a:lnTo>
                <a:lnTo>
                  <a:pt x="4560" y="1075"/>
                </a:lnTo>
                <a:lnTo>
                  <a:pt x="4897" y="749"/>
                </a:lnTo>
                <a:lnTo>
                  <a:pt x="4929" y="722"/>
                </a:lnTo>
                <a:lnTo>
                  <a:pt x="4966" y="703"/>
                </a:lnTo>
                <a:lnTo>
                  <a:pt x="5006" y="694"/>
                </a:lnTo>
                <a:lnTo>
                  <a:pt x="5044" y="690"/>
                </a:lnTo>
                <a:lnTo>
                  <a:pt x="5084" y="694"/>
                </a:lnTo>
                <a:lnTo>
                  <a:pt x="5122" y="705"/>
                </a:lnTo>
                <a:lnTo>
                  <a:pt x="5158" y="726"/>
                </a:lnTo>
                <a:lnTo>
                  <a:pt x="5189" y="753"/>
                </a:lnTo>
                <a:lnTo>
                  <a:pt x="5581" y="1157"/>
                </a:lnTo>
                <a:lnTo>
                  <a:pt x="5606" y="1189"/>
                </a:lnTo>
                <a:lnTo>
                  <a:pt x="5625" y="1225"/>
                </a:lnTo>
                <a:lnTo>
                  <a:pt x="5636" y="1264"/>
                </a:lnTo>
                <a:lnTo>
                  <a:pt x="5640" y="1304"/>
                </a:lnTo>
                <a:lnTo>
                  <a:pt x="5634" y="1344"/>
                </a:lnTo>
                <a:lnTo>
                  <a:pt x="5623" y="1382"/>
                </a:lnTo>
                <a:lnTo>
                  <a:pt x="5604" y="1416"/>
                </a:lnTo>
                <a:lnTo>
                  <a:pt x="5577" y="1448"/>
                </a:lnTo>
                <a:lnTo>
                  <a:pt x="5240" y="1774"/>
                </a:lnTo>
                <a:lnTo>
                  <a:pt x="5326" y="1919"/>
                </a:lnTo>
                <a:lnTo>
                  <a:pt x="5402" y="2066"/>
                </a:lnTo>
                <a:lnTo>
                  <a:pt x="5467" y="2216"/>
                </a:lnTo>
                <a:lnTo>
                  <a:pt x="5522" y="2371"/>
                </a:lnTo>
                <a:lnTo>
                  <a:pt x="5568" y="2527"/>
                </a:lnTo>
                <a:lnTo>
                  <a:pt x="5602" y="2685"/>
                </a:lnTo>
                <a:lnTo>
                  <a:pt x="6069" y="2691"/>
                </a:lnTo>
                <a:lnTo>
                  <a:pt x="6117" y="2698"/>
                </a:lnTo>
                <a:lnTo>
                  <a:pt x="6160" y="2714"/>
                </a:lnTo>
                <a:lnTo>
                  <a:pt x="6198" y="2738"/>
                </a:lnTo>
                <a:lnTo>
                  <a:pt x="6229" y="2771"/>
                </a:lnTo>
                <a:lnTo>
                  <a:pt x="6254" y="2811"/>
                </a:lnTo>
                <a:lnTo>
                  <a:pt x="6267" y="2855"/>
                </a:lnTo>
                <a:lnTo>
                  <a:pt x="6273" y="2902"/>
                </a:lnTo>
                <a:lnTo>
                  <a:pt x="6265" y="3464"/>
                </a:lnTo>
                <a:lnTo>
                  <a:pt x="6258" y="3512"/>
                </a:lnTo>
                <a:lnTo>
                  <a:pt x="6242" y="3556"/>
                </a:lnTo>
                <a:lnTo>
                  <a:pt x="6217" y="3594"/>
                </a:lnTo>
                <a:lnTo>
                  <a:pt x="6185" y="3624"/>
                </a:lnTo>
                <a:lnTo>
                  <a:pt x="6145" y="3649"/>
                </a:lnTo>
                <a:lnTo>
                  <a:pt x="6101" y="3663"/>
                </a:lnTo>
                <a:lnTo>
                  <a:pt x="6054" y="3668"/>
                </a:lnTo>
                <a:lnTo>
                  <a:pt x="5587" y="3663"/>
                </a:lnTo>
                <a:lnTo>
                  <a:pt x="5547" y="3819"/>
                </a:lnTo>
                <a:lnTo>
                  <a:pt x="5497" y="3973"/>
                </a:lnTo>
                <a:lnTo>
                  <a:pt x="5438" y="4126"/>
                </a:lnTo>
                <a:lnTo>
                  <a:pt x="5368" y="4274"/>
                </a:lnTo>
                <a:lnTo>
                  <a:pt x="5288" y="4419"/>
                </a:lnTo>
                <a:lnTo>
                  <a:pt x="5198" y="4560"/>
                </a:lnTo>
                <a:lnTo>
                  <a:pt x="5524" y="4897"/>
                </a:lnTo>
                <a:lnTo>
                  <a:pt x="5551" y="4930"/>
                </a:lnTo>
                <a:lnTo>
                  <a:pt x="5570" y="4966"/>
                </a:lnTo>
                <a:lnTo>
                  <a:pt x="5579" y="5004"/>
                </a:lnTo>
                <a:lnTo>
                  <a:pt x="5583" y="5044"/>
                </a:lnTo>
                <a:lnTo>
                  <a:pt x="5579" y="5084"/>
                </a:lnTo>
                <a:lnTo>
                  <a:pt x="5568" y="5122"/>
                </a:lnTo>
                <a:lnTo>
                  <a:pt x="5547" y="5156"/>
                </a:lnTo>
                <a:lnTo>
                  <a:pt x="5520" y="5189"/>
                </a:lnTo>
                <a:lnTo>
                  <a:pt x="5116" y="5581"/>
                </a:lnTo>
                <a:lnTo>
                  <a:pt x="5084" y="5606"/>
                </a:lnTo>
                <a:lnTo>
                  <a:pt x="5048" y="5625"/>
                </a:lnTo>
                <a:lnTo>
                  <a:pt x="5009" y="5637"/>
                </a:lnTo>
                <a:lnTo>
                  <a:pt x="4969" y="5638"/>
                </a:lnTo>
                <a:lnTo>
                  <a:pt x="4929" y="5635"/>
                </a:lnTo>
                <a:lnTo>
                  <a:pt x="4891" y="5623"/>
                </a:lnTo>
                <a:lnTo>
                  <a:pt x="4857" y="5604"/>
                </a:lnTo>
                <a:lnTo>
                  <a:pt x="4825" y="5578"/>
                </a:lnTo>
                <a:lnTo>
                  <a:pt x="4499" y="5240"/>
                </a:lnTo>
                <a:lnTo>
                  <a:pt x="4354" y="5326"/>
                </a:lnTo>
                <a:lnTo>
                  <a:pt x="4207" y="5402"/>
                </a:lnTo>
                <a:lnTo>
                  <a:pt x="4057" y="5467"/>
                </a:lnTo>
                <a:lnTo>
                  <a:pt x="3902" y="5522"/>
                </a:lnTo>
                <a:lnTo>
                  <a:pt x="3746" y="5566"/>
                </a:lnTo>
                <a:lnTo>
                  <a:pt x="3588" y="5600"/>
                </a:lnTo>
                <a:lnTo>
                  <a:pt x="3582" y="6069"/>
                </a:lnTo>
                <a:lnTo>
                  <a:pt x="3575" y="6117"/>
                </a:lnTo>
                <a:lnTo>
                  <a:pt x="3559" y="6161"/>
                </a:lnTo>
                <a:lnTo>
                  <a:pt x="3535" y="6199"/>
                </a:lnTo>
                <a:lnTo>
                  <a:pt x="3502" y="6229"/>
                </a:lnTo>
                <a:lnTo>
                  <a:pt x="3462" y="6254"/>
                </a:lnTo>
                <a:lnTo>
                  <a:pt x="3418" y="6267"/>
                </a:lnTo>
                <a:lnTo>
                  <a:pt x="3371" y="6273"/>
                </a:lnTo>
                <a:lnTo>
                  <a:pt x="2809" y="6265"/>
                </a:lnTo>
                <a:lnTo>
                  <a:pt x="2761" y="6260"/>
                </a:lnTo>
                <a:lnTo>
                  <a:pt x="2717" y="6243"/>
                </a:lnTo>
                <a:lnTo>
                  <a:pt x="2679" y="6218"/>
                </a:lnTo>
                <a:lnTo>
                  <a:pt x="2649" y="6185"/>
                </a:lnTo>
                <a:lnTo>
                  <a:pt x="2624" y="6147"/>
                </a:lnTo>
                <a:lnTo>
                  <a:pt x="2610" y="6103"/>
                </a:lnTo>
                <a:lnTo>
                  <a:pt x="2605" y="6056"/>
                </a:lnTo>
                <a:lnTo>
                  <a:pt x="2610" y="5587"/>
                </a:lnTo>
                <a:lnTo>
                  <a:pt x="2454" y="5547"/>
                </a:lnTo>
                <a:lnTo>
                  <a:pt x="2300" y="5499"/>
                </a:lnTo>
                <a:lnTo>
                  <a:pt x="2147" y="5438"/>
                </a:lnTo>
                <a:lnTo>
                  <a:pt x="1999" y="5370"/>
                </a:lnTo>
                <a:lnTo>
                  <a:pt x="1854" y="5290"/>
                </a:lnTo>
                <a:lnTo>
                  <a:pt x="1713" y="5198"/>
                </a:lnTo>
                <a:lnTo>
                  <a:pt x="1376" y="5526"/>
                </a:lnTo>
                <a:lnTo>
                  <a:pt x="1343" y="5551"/>
                </a:lnTo>
                <a:lnTo>
                  <a:pt x="1307" y="5570"/>
                </a:lnTo>
                <a:lnTo>
                  <a:pt x="1269" y="5581"/>
                </a:lnTo>
                <a:lnTo>
                  <a:pt x="1229" y="5583"/>
                </a:lnTo>
                <a:lnTo>
                  <a:pt x="1189" y="5579"/>
                </a:lnTo>
                <a:lnTo>
                  <a:pt x="1151" y="5568"/>
                </a:lnTo>
                <a:lnTo>
                  <a:pt x="1117" y="5549"/>
                </a:lnTo>
                <a:lnTo>
                  <a:pt x="1084" y="5522"/>
                </a:lnTo>
                <a:lnTo>
                  <a:pt x="692" y="5116"/>
                </a:lnTo>
                <a:lnTo>
                  <a:pt x="667" y="5084"/>
                </a:lnTo>
                <a:lnTo>
                  <a:pt x="648" y="5048"/>
                </a:lnTo>
                <a:lnTo>
                  <a:pt x="636" y="5010"/>
                </a:lnTo>
                <a:lnTo>
                  <a:pt x="635" y="4970"/>
                </a:lnTo>
                <a:lnTo>
                  <a:pt x="638" y="4932"/>
                </a:lnTo>
                <a:lnTo>
                  <a:pt x="650" y="4893"/>
                </a:lnTo>
                <a:lnTo>
                  <a:pt x="669" y="4857"/>
                </a:lnTo>
                <a:lnTo>
                  <a:pt x="695" y="4825"/>
                </a:lnTo>
                <a:lnTo>
                  <a:pt x="1033" y="4499"/>
                </a:lnTo>
                <a:lnTo>
                  <a:pt x="947" y="4356"/>
                </a:lnTo>
                <a:lnTo>
                  <a:pt x="871" y="4209"/>
                </a:lnTo>
                <a:lnTo>
                  <a:pt x="806" y="4057"/>
                </a:lnTo>
                <a:lnTo>
                  <a:pt x="751" y="3905"/>
                </a:lnTo>
                <a:lnTo>
                  <a:pt x="707" y="3748"/>
                </a:lnTo>
                <a:lnTo>
                  <a:pt x="673" y="3588"/>
                </a:lnTo>
                <a:lnTo>
                  <a:pt x="204" y="3582"/>
                </a:lnTo>
                <a:lnTo>
                  <a:pt x="156" y="3577"/>
                </a:lnTo>
                <a:lnTo>
                  <a:pt x="112" y="3560"/>
                </a:lnTo>
                <a:lnTo>
                  <a:pt x="74" y="3535"/>
                </a:lnTo>
                <a:lnTo>
                  <a:pt x="44" y="3502"/>
                </a:lnTo>
                <a:lnTo>
                  <a:pt x="19" y="3464"/>
                </a:lnTo>
                <a:lnTo>
                  <a:pt x="6" y="3421"/>
                </a:lnTo>
                <a:lnTo>
                  <a:pt x="0" y="3373"/>
                </a:lnTo>
                <a:lnTo>
                  <a:pt x="8" y="2809"/>
                </a:lnTo>
                <a:lnTo>
                  <a:pt x="13" y="2761"/>
                </a:lnTo>
                <a:lnTo>
                  <a:pt x="30" y="2719"/>
                </a:lnTo>
                <a:lnTo>
                  <a:pt x="55" y="2681"/>
                </a:lnTo>
                <a:lnTo>
                  <a:pt x="88" y="2649"/>
                </a:lnTo>
                <a:lnTo>
                  <a:pt x="126" y="2626"/>
                </a:lnTo>
                <a:lnTo>
                  <a:pt x="170" y="2611"/>
                </a:lnTo>
                <a:lnTo>
                  <a:pt x="217" y="2605"/>
                </a:lnTo>
                <a:lnTo>
                  <a:pt x="686" y="2613"/>
                </a:lnTo>
                <a:lnTo>
                  <a:pt x="726" y="2454"/>
                </a:lnTo>
                <a:lnTo>
                  <a:pt x="774" y="2300"/>
                </a:lnTo>
                <a:lnTo>
                  <a:pt x="835" y="2148"/>
                </a:lnTo>
                <a:lnTo>
                  <a:pt x="903" y="1999"/>
                </a:lnTo>
                <a:lnTo>
                  <a:pt x="983" y="1854"/>
                </a:lnTo>
                <a:lnTo>
                  <a:pt x="1075" y="1713"/>
                </a:lnTo>
                <a:lnTo>
                  <a:pt x="747" y="1378"/>
                </a:lnTo>
                <a:lnTo>
                  <a:pt x="722" y="1344"/>
                </a:lnTo>
                <a:lnTo>
                  <a:pt x="703" y="1307"/>
                </a:lnTo>
                <a:lnTo>
                  <a:pt x="692" y="1269"/>
                </a:lnTo>
                <a:lnTo>
                  <a:pt x="690" y="1229"/>
                </a:lnTo>
                <a:lnTo>
                  <a:pt x="694" y="1191"/>
                </a:lnTo>
                <a:lnTo>
                  <a:pt x="705" y="1153"/>
                </a:lnTo>
                <a:lnTo>
                  <a:pt x="724" y="1117"/>
                </a:lnTo>
                <a:lnTo>
                  <a:pt x="751" y="1084"/>
                </a:lnTo>
                <a:lnTo>
                  <a:pt x="1157" y="694"/>
                </a:lnTo>
                <a:lnTo>
                  <a:pt x="1189" y="667"/>
                </a:lnTo>
                <a:lnTo>
                  <a:pt x="1225" y="650"/>
                </a:lnTo>
                <a:lnTo>
                  <a:pt x="1265" y="639"/>
                </a:lnTo>
                <a:lnTo>
                  <a:pt x="1303" y="635"/>
                </a:lnTo>
                <a:lnTo>
                  <a:pt x="1343" y="639"/>
                </a:lnTo>
                <a:lnTo>
                  <a:pt x="1381" y="652"/>
                </a:lnTo>
                <a:lnTo>
                  <a:pt x="1418" y="671"/>
                </a:lnTo>
                <a:lnTo>
                  <a:pt x="1448" y="698"/>
                </a:lnTo>
                <a:lnTo>
                  <a:pt x="1776" y="1035"/>
                </a:lnTo>
                <a:lnTo>
                  <a:pt x="1919" y="947"/>
                </a:lnTo>
                <a:lnTo>
                  <a:pt x="2066" y="873"/>
                </a:lnTo>
                <a:lnTo>
                  <a:pt x="2216" y="806"/>
                </a:lnTo>
                <a:lnTo>
                  <a:pt x="2370" y="751"/>
                </a:lnTo>
                <a:lnTo>
                  <a:pt x="2527" y="707"/>
                </a:lnTo>
                <a:lnTo>
                  <a:pt x="2685" y="673"/>
                </a:lnTo>
                <a:lnTo>
                  <a:pt x="2692" y="204"/>
                </a:lnTo>
                <a:lnTo>
                  <a:pt x="2698" y="156"/>
                </a:lnTo>
                <a:lnTo>
                  <a:pt x="2715" y="115"/>
                </a:lnTo>
                <a:lnTo>
                  <a:pt x="2740" y="76"/>
                </a:lnTo>
                <a:lnTo>
                  <a:pt x="2772" y="44"/>
                </a:lnTo>
                <a:lnTo>
                  <a:pt x="2811" y="21"/>
                </a:lnTo>
                <a:lnTo>
                  <a:pt x="2854" y="6"/>
                </a:lnTo>
                <a:lnTo>
                  <a:pt x="2902" y="0"/>
                </a:lnTo>
                <a:close/>
              </a:path>
            </a:pathLst>
          </a:custGeom>
          <a:solidFill>
            <a:srgbClr val="41B6E6"/>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endParaRPr lang="en-IN" sz="2400" dirty="0">
              <a:solidFill>
                <a:prstClr val="black"/>
              </a:solidFill>
              <a:latin typeface="Calibri"/>
            </a:endParaRPr>
          </a:p>
        </p:txBody>
      </p:sp>
    </p:spTree>
    <p:extLst>
      <p:ext uri="{BB962C8B-B14F-4D97-AF65-F5344CB8AC3E}">
        <p14:creationId xmlns:p14="http://schemas.microsoft.com/office/powerpoint/2010/main" val="44520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A person and person shaking hands&#10;&#10;Description automatically generated">
            <a:extLst>
              <a:ext uri="{FF2B5EF4-FFF2-40B4-BE49-F238E27FC236}">
                <a16:creationId xmlns:a16="http://schemas.microsoft.com/office/drawing/2014/main" id="{4F0B3481-07EE-C19B-4BA1-17631B615E86}"/>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r="24675" b="222"/>
          <a:stretch/>
        </p:blipFill>
        <p:spPr>
          <a:xfrm>
            <a:off x="4846319" y="1"/>
            <a:ext cx="7345681" cy="6857999"/>
          </a:xfrm>
          <a:prstGeom prst="rect">
            <a:avLst/>
          </a:prstGeom>
        </p:spPr>
      </p:pic>
      <p:sp>
        <p:nvSpPr>
          <p:cNvPr id="7" name="Title 1">
            <a:extLst>
              <a:ext uri="{FF2B5EF4-FFF2-40B4-BE49-F238E27FC236}">
                <a16:creationId xmlns:a16="http://schemas.microsoft.com/office/drawing/2014/main" id="{D6079F2C-78CB-AD36-D94D-286F4B466FD6}"/>
              </a:ext>
            </a:extLst>
          </p:cNvPr>
          <p:cNvSpPr txBox="1">
            <a:spLocks/>
          </p:cNvSpPr>
          <p:nvPr/>
        </p:nvSpPr>
        <p:spPr>
          <a:xfrm>
            <a:off x="438935" y="1640840"/>
            <a:ext cx="7892265" cy="3576320"/>
          </a:xfrm>
          <a:prstGeom prst="rect">
            <a:avLst/>
          </a:prstGeom>
          <a:solidFill>
            <a:srgbClr val="E8EDEE">
              <a:alpha val="72157"/>
            </a:srgbClr>
          </a:solidFill>
        </p:spPr>
        <p:txBody>
          <a:bodyPr vert="horz" lIns="91440" tIns="45720" rIns="91440" bIns="45720" rtlCol="0" anchor="ctr">
            <a:noAutofit/>
          </a:bodyPr>
          <a:lst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a:lstStyle>
          <a:p>
            <a:pPr marL="0" marR="0" lvl="0" indent="0" algn="l" defTabSz="1219170" rtl="0" eaLnBrk="1" fontAlgn="auto" latinLnBrk="0" hangingPunct="1">
              <a:lnSpc>
                <a:spcPct val="100000"/>
              </a:lnSpc>
              <a:spcBef>
                <a:spcPts val="300"/>
              </a:spcBef>
              <a:spcAft>
                <a:spcPts val="300"/>
              </a:spcAft>
              <a:buClrTx/>
              <a:buSzTx/>
              <a:buFontTx/>
              <a:buNone/>
              <a:tabLst/>
              <a:defRPr/>
            </a:pPr>
            <a:r>
              <a:rPr kumimoji="0" lang="en-US" sz="44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Introduction to NHS Resolution and our service offer for the Independent Sector </a:t>
            </a:r>
            <a:br>
              <a:rPr kumimoji="0" lang="en-US" sz="44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Denise Chaffer </a:t>
            </a:r>
            <a:b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US" sz="20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Director of Safety and Learning </a:t>
            </a:r>
            <a:br>
              <a:rPr kumimoji="0" lang="en-GB" sz="20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Sally Pearson</a:t>
            </a:r>
            <a:br>
              <a:rPr kumimoji="0" lang="en-GB" sz="2000" b="1"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br>
            <a:r>
              <a:rPr kumimoji="0" lang="en-GB" sz="2000"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rPr>
              <a:t>Responsible Officer and HPAN lead</a:t>
            </a:r>
            <a:endParaRPr kumimoji="0" lang="en-GB" sz="4267" b="0" i="0" u="none" strike="noStrike" kern="1200" cap="none" spc="0" normalizeH="0" baseline="0" noProof="0" dirty="0">
              <a:ln>
                <a:noFill/>
              </a:ln>
              <a:solidFill>
                <a:srgbClr val="003087"/>
              </a:solidFill>
              <a:effectLst/>
              <a:uLnTx/>
              <a:uFillTx/>
              <a:latin typeface="Arial" panose="020B0604020202020204" pitchFamily="34" charset="0"/>
              <a:ea typeface="+mj-ea"/>
              <a:cs typeface="Arial" panose="020B0604020202020204" pitchFamily="34" charset="0"/>
            </a:endParaRPr>
          </a:p>
        </p:txBody>
      </p:sp>
      <p:pic>
        <p:nvPicPr>
          <p:cNvPr id="9" name="Picture 8" descr="A blue and white logo&#10;&#10;Description automatically generated">
            <a:extLst>
              <a:ext uri="{FF2B5EF4-FFF2-40B4-BE49-F238E27FC236}">
                <a16:creationId xmlns:a16="http://schemas.microsoft.com/office/drawing/2014/main" id="{6C3BC969-BE41-29EA-DC1B-044789B203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3814" y="389722"/>
            <a:ext cx="1897016" cy="1002197"/>
          </a:xfrm>
          <a:prstGeom prst="rect">
            <a:avLst/>
          </a:prstGeom>
        </p:spPr>
      </p:pic>
    </p:spTree>
    <p:extLst>
      <p:ext uri="{BB962C8B-B14F-4D97-AF65-F5344CB8AC3E}">
        <p14:creationId xmlns:p14="http://schemas.microsoft.com/office/powerpoint/2010/main" val="2681597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A person and person shaking hands&#10;&#10;Description automatically generated">
            <a:extLst>
              <a:ext uri="{FF2B5EF4-FFF2-40B4-BE49-F238E27FC236}">
                <a16:creationId xmlns:a16="http://schemas.microsoft.com/office/drawing/2014/main" id="{4F0B3481-07EE-C19B-4BA1-17631B615E8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r="24675" b="222"/>
          <a:stretch/>
        </p:blipFill>
        <p:spPr>
          <a:xfrm>
            <a:off x="4846319" y="1"/>
            <a:ext cx="7345681" cy="6857999"/>
          </a:xfrm>
          <a:prstGeom prst="rect">
            <a:avLst/>
          </a:prstGeom>
        </p:spPr>
      </p:pic>
      <p:sp>
        <p:nvSpPr>
          <p:cNvPr id="7" name="Title 1">
            <a:extLst>
              <a:ext uri="{FF2B5EF4-FFF2-40B4-BE49-F238E27FC236}">
                <a16:creationId xmlns:a16="http://schemas.microsoft.com/office/drawing/2014/main" id="{D6079F2C-78CB-AD36-D94D-286F4B466FD6}"/>
              </a:ext>
            </a:extLst>
          </p:cNvPr>
          <p:cNvSpPr txBox="1">
            <a:spLocks/>
          </p:cNvSpPr>
          <p:nvPr/>
        </p:nvSpPr>
        <p:spPr>
          <a:xfrm>
            <a:off x="481330" y="1751330"/>
            <a:ext cx="7892265" cy="3355340"/>
          </a:xfrm>
          <a:prstGeom prst="rect">
            <a:avLst/>
          </a:prstGeom>
          <a:solidFill>
            <a:srgbClr val="E8EDEE">
              <a:alpha val="72157"/>
            </a:srgbClr>
          </a:solidFill>
        </p:spPr>
        <p:txBody>
          <a:bodyPr vert="horz" lIns="91440" tIns="45720" rIns="91440" bIns="45720" rtlCol="0" anchor="ctr">
            <a:noAutofit/>
          </a:bodyPr>
          <a:lst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a:lstStyle>
          <a:p>
            <a:pPr>
              <a:spcBef>
                <a:spcPts val="300"/>
              </a:spcBef>
              <a:spcAft>
                <a:spcPts val="300"/>
              </a:spcAft>
            </a:pPr>
            <a:r>
              <a:rPr lang="en-GB" sz="4400" dirty="0">
                <a:effectLst/>
                <a:latin typeface="Arial" panose="020B0604020202020204" pitchFamily="34" charset="0"/>
                <a:cs typeface="Arial" panose="020B0604020202020204" pitchFamily="34" charset="0"/>
              </a:rPr>
              <a:t>Question and answer</a:t>
            </a:r>
            <a:endParaRPr lang="en-GB" sz="2000" b="0" i="0"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A blue and white logo&#10;&#10;Description automatically generated">
            <a:extLst>
              <a:ext uri="{FF2B5EF4-FFF2-40B4-BE49-F238E27FC236}">
                <a16:creationId xmlns:a16="http://schemas.microsoft.com/office/drawing/2014/main" id="{6C3BC969-BE41-29EA-DC1B-044789B20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3814" y="389722"/>
            <a:ext cx="1897016" cy="1002197"/>
          </a:xfrm>
          <a:prstGeom prst="rect">
            <a:avLst/>
          </a:prstGeom>
        </p:spPr>
      </p:pic>
    </p:spTree>
    <p:extLst>
      <p:ext uri="{BB962C8B-B14F-4D97-AF65-F5344CB8AC3E}">
        <p14:creationId xmlns:p14="http://schemas.microsoft.com/office/powerpoint/2010/main" val="3703661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455" y="404666"/>
            <a:ext cx="10490454" cy="675863"/>
          </a:xfrm>
        </p:spPr>
        <p:txBody>
          <a:bodyPr/>
          <a:lstStyle/>
          <a:p>
            <a:r>
              <a:rPr lang="en-GB" sz="2800" dirty="0"/>
              <a:t>NHS Resolution purpose, functions and strategic focus:</a:t>
            </a:r>
            <a:endParaRPr lang="en-IN" sz="2800" dirty="0"/>
          </a:p>
        </p:txBody>
      </p:sp>
      <p:sp>
        <p:nvSpPr>
          <p:cNvPr id="7" name="Freeform 6"/>
          <p:cNvSpPr>
            <a:spLocks/>
          </p:cNvSpPr>
          <p:nvPr/>
        </p:nvSpPr>
        <p:spPr bwMode="auto">
          <a:xfrm>
            <a:off x="591215" y="1394102"/>
            <a:ext cx="2322976" cy="2171164"/>
          </a:xfrm>
          <a:custGeom>
            <a:avLst/>
            <a:gdLst>
              <a:gd name="T0" fmla="*/ 256 w 2626"/>
              <a:gd name="T1" fmla="*/ 0 h 2627"/>
              <a:gd name="T2" fmla="*/ 2370 w 2626"/>
              <a:gd name="T3" fmla="*/ 0 h 2627"/>
              <a:gd name="T4" fmla="*/ 2422 w 2626"/>
              <a:gd name="T5" fmla="*/ 6 h 2627"/>
              <a:gd name="T6" fmla="*/ 2470 w 2626"/>
              <a:gd name="T7" fmla="*/ 20 h 2627"/>
              <a:gd name="T8" fmla="*/ 2514 w 2626"/>
              <a:gd name="T9" fmla="*/ 45 h 2627"/>
              <a:gd name="T10" fmla="*/ 2552 w 2626"/>
              <a:gd name="T11" fmla="*/ 75 h 2627"/>
              <a:gd name="T12" fmla="*/ 2584 w 2626"/>
              <a:gd name="T13" fmla="*/ 114 h 2627"/>
              <a:gd name="T14" fmla="*/ 2607 w 2626"/>
              <a:gd name="T15" fmla="*/ 157 h 2627"/>
              <a:gd name="T16" fmla="*/ 2621 w 2626"/>
              <a:gd name="T17" fmla="*/ 205 h 2627"/>
              <a:gd name="T18" fmla="*/ 2626 w 2626"/>
              <a:gd name="T19" fmla="*/ 257 h 2627"/>
              <a:gd name="T20" fmla="*/ 2626 w 2626"/>
              <a:gd name="T21" fmla="*/ 2373 h 2627"/>
              <a:gd name="T22" fmla="*/ 2621 w 2626"/>
              <a:gd name="T23" fmla="*/ 2423 h 2627"/>
              <a:gd name="T24" fmla="*/ 2607 w 2626"/>
              <a:gd name="T25" fmla="*/ 2471 h 2627"/>
              <a:gd name="T26" fmla="*/ 2584 w 2626"/>
              <a:gd name="T27" fmla="*/ 2515 h 2627"/>
              <a:gd name="T28" fmla="*/ 2552 w 2626"/>
              <a:gd name="T29" fmla="*/ 2552 h 2627"/>
              <a:gd name="T30" fmla="*/ 2514 w 2626"/>
              <a:gd name="T31" fmla="*/ 2584 h 2627"/>
              <a:gd name="T32" fmla="*/ 2470 w 2626"/>
              <a:gd name="T33" fmla="*/ 2608 h 2627"/>
              <a:gd name="T34" fmla="*/ 2422 w 2626"/>
              <a:gd name="T35" fmla="*/ 2622 h 2627"/>
              <a:gd name="T36" fmla="*/ 2370 w 2626"/>
              <a:gd name="T37" fmla="*/ 2627 h 2627"/>
              <a:gd name="T38" fmla="*/ 256 w 2626"/>
              <a:gd name="T39" fmla="*/ 2627 h 2627"/>
              <a:gd name="T40" fmla="*/ 204 w 2626"/>
              <a:gd name="T41" fmla="*/ 2622 h 2627"/>
              <a:gd name="T42" fmla="*/ 156 w 2626"/>
              <a:gd name="T43" fmla="*/ 2608 h 2627"/>
              <a:gd name="T44" fmla="*/ 112 w 2626"/>
              <a:gd name="T45" fmla="*/ 2584 h 2627"/>
              <a:gd name="T46" fmla="*/ 74 w 2626"/>
              <a:gd name="T47" fmla="*/ 2552 h 2627"/>
              <a:gd name="T48" fmla="*/ 44 w 2626"/>
              <a:gd name="T49" fmla="*/ 2515 h 2627"/>
              <a:gd name="T50" fmla="*/ 19 w 2626"/>
              <a:gd name="T51" fmla="*/ 2471 h 2627"/>
              <a:gd name="T52" fmla="*/ 5 w 2626"/>
              <a:gd name="T53" fmla="*/ 2423 h 2627"/>
              <a:gd name="T54" fmla="*/ 0 w 2626"/>
              <a:gd name="T55" fmla="*/ 2373 h 2627"/>
              <a:gd name="T56" fmla="*/ 0 w 2626"/>
              <a:gd name="T57" fmla="*/ 257 h 2627"/>
              <a:gd name="T58" fmla="*/ 5 w 2626"/>
              <a:gd name="T59" fmla="*/ 205 h 2627"/>
              <a:gd name="T60" fmla="*/ 19 w 2626"/>
              <a:gd name="T61" fmla="*/ 157 h 2627"/>
              <a:gd name="T62" fmla="*/ 44 w 2626"/>
              <a:gd name="T63" fmla="*/ 114 h 2627"/>
              <a:gd name="T64" fmla="*/ 74 w 2626"/>
              <a:gd name="T65" fmla="*/ 75 h 2627"/>
              <a:gd name="T66" fmla="*/ 112 w 2626"/>
              <a:gd name="T67" fmla="*/ 45 h 2627"/>
              <a:gd name="T68" fmla="*/ 156 w 2626"/>
              <a:gd name="T69" fmla="*/ 20 h 2627"/>
              <a:gd name="T70" fmla="*/ 204 w 2626"/>
              <a:gd name="T71" fmla="*/ 6 h 2627"/>
              <a:gd name="T72" fmla="*/ 256 w 2626"/>
              <a:gd name="T73" fmla="*/ 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6" h="2627">
                <a:moveTo>
                  <a:pt x="256" y="0"/>
                </a:moveTo>
                <a:lnTo>
                  <a:pt x="2370" y="0"/>
                </a:lnTo>
                <a:lnTo>
                  <a:pt x="2422" y="6"/>
                </a:lnTo>
                <a:lnTo>
                  <a:pt x="2470" y="20"/>
                </a:lnTo>
                <a:lnTo>
                  <a:pt x="2514" y="45"/>
                </a:lnTo>
                <a:lnTo>
                  <a:pt x="2552" y="75"/>
                </a:lnTo>
                <a:lnTo>
                  <a:pt x="2584" y="114"/>
                </a:lnTo>
                <a:lnTo>
                  <a:pt x="2607" y="157"/>
                </a:lnTo>
                <a:lnTo>
                  <a:pt x="2621" y="205"/>
                </a:lnTo>
                <a:lnTo>
                  <a:pt x="2626" y="257"/>
                </a:lnTo>
                <a:lnTo>
                  <a:pt x="2626" y="2373"/>
                </a:lnTo>
                <a:lnTo>
                  <a:pt x="2621" y="2423"/>
                </a:lnTo>
                <a:lnTo>
                  <a:pt x="2607" y="2471"/>
                </a:lnTo>
                <a:lnTo>
                  <a:pt x="2584" y="2515"/>
                </a:lnTo>
                <a:lnTo>
                  <a:pt x="2552" y="2552"/>
                </a:lnTo>
                <a:lnTo>
                  <a:pt x="2514" y="2584"/>
                </a:lnTo>
                <a:lnTo>
                  <a:pt x="2470" y="2608"/>
                </a:lnTo>
                <a:lnTo>
                  <a:pt x="2422" y="2622"/>
                </a:lnTo>
                <a:lnTo>
                  <a:pt x="2370" y="2627"/>
                </a:lnTo>
                <a:lnTo>
                  <a:pt x="256" y="2627"/>
                </a:lnTo>
                <a:lnTo>
                  <a:pt x="204" y="2622"/>
                </a:lnTo>
                <a:lnTo>
                  <a:pt x="156" y="2608"/>
                </a:lnTo>
                <a:lnTo>
                  <a:pt x="112" y="2584"/>
                </a:lnTo>
                <a:lnTo>
                  <a:pt x="74" y="2552"/>
                </a:lnTo>
                <a:lnTo>
                  <a:pt x="44" y="2515"/>
                </a:lnTo>
                <a:lnTo>
                  <a:pt x="19" y="2471"/>
                </a:lnTo>
                <a:lnTo>
                  <a:pt x="5" y="2423"/>
                </a:lnTo>
                <a:lnTo>
                  <a:pt x="0" y="2373"/>
                </a:lnTo>
                <a:lnTo>
                  <a:pt x="0" y="257"/>
                </a:lnTo>
                <a:lnTo>
                  <a:pt x="5" y="205"/>
                </a:lnTo>
                <a:lnTo>
                  <a:pt x="19" y="157"/>
                </a:lnTo>
                <a:lnTo>
                  <a:pt x="44" y="114"/>
                </a:lnTo>
                <a:lnTo>
                  <a:pt x="74" y="75"/>
                </a:lnTo>
                <a:lnTo>
                  <a:pt x="112" y="45"/>
                </a:lnTo>
                <a:lnTo>
                  <a:pt x="156" y="20"/>
                </a:lnTo>
                <a:lnTo>
                  <a:pt x="204" y="6"/>
                </a:lnTo>
                <a:lnTo>
                  <a:pt x="256" y="0"/>
                </a:lnTo>
                <a:close/>
              </a:path>
            </a:pathLst>
          </a:custGeom>
          <a:solidFill>
            <a:srgbClr val="41B6E6"/>
          </a:solidFill>
          <a:ln w="0">
            <a:noFill/>
            <a:prstDash val="solid"/>
            <a:round/>
            <a:headEnd/>
            <a:tailEnd/>
          </a:ln>
          <a:effectLst>
            <a:outerShdw sx="1000" sy="1000" algn="t" rotWithShape="0">
              <a:prstClr val="black"/>
            </a:outerShdw>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Freeform 7"/>
          <p:cNvSpPr>
            <a:spLocks/>
          </p:cNvSpPr>
          <p:nvPr/>
        </p:nvSpPr>
        <p:spPr bwMode="auto">
          <a:xfrm>
            <a:off x="594833" y="3950674"/>
            <a:ext cx="2147714" cy="2223439"/>
          </a:xfrm>
          <a:custGeom>
            <a:avLst/>
            <a:gdLst>
              <a:gd name="T0" fmla="*/ 256 w 2626"/>
              <a:gd name="T1" fmla="*/ 0 h 2626"/>
              <a:gd name="T2" fmla="*/ 2370 w 2626"/>
              <a:gd name="T3" fmla="*/ 0 h 2626"/>
              <a:gd name="T4" fmla="*/ 2422 w 2626"/>
              <a:gd name="T5" fmla="*/ 5 h 2626"/>
              <a:gd name="T6" fmla="*/ 2470 w 2626"/>
              <a:gd name="T7" fmla="*/ 19 h 2626"/>
              <a:gd name="T8" fmla="*/ 2514 w 2626"/>
              <a:gd name="T9" fmla="*/ 42 h 2626"/>
              <a:gd name="T10" fmla="*/ 2552 w 2626"/>
              <a:gd name="T11" fmla="*/ 74 h 2626"/>
              <a:gd name="T12" fmla="*/ 2584 w 2626"/>
              <a:gd name="T13" fmla="*/ 112 h 2626"/>
              <a:gd name="T14" fmla="*/ 2607 w 2626"/>
              <a:gd name="T15" fmla="*/ 156 h 2626"/>
              <a:gd name="T16" fmla="*/ 2621 w 2626"/>
              <a:gd name="T17" fmla="*/ 204 h 2626"/>
              <a:gd name="T18" fmla="*/ 2626 w 2626"/>
              <a:gd name="T19" fmla="*/ 256 h 2626"/>
              <a:gd name="T20" fmla="*/ 2626 w 2626"/>
              <a:gd name="T21" fmla="*/ 2370 h 2626"/>
              <a:gd name="T22" fmla="*/ 2621 w 2626"/>
              <a:gd name="T23" fmla="*/ 2422 h 2626"/>
              <a:gd name="T24" fmla="*/ 2607 w 2626"/>
              <a:gd name="T25" fmla="*/ 2470 h 2626"/>
              <a:gd name="T26" fmla="*/ 2584 w 2626"/>
              <a:gd name="T27" fmla="*/ 2514 h 2626"/>
              <a:gd name="T28" fmla="*/ 2552 w 2626"/>
              <a:gd name="T29" fmla="*/ 2552 h 2626"/>
              <a:gd name="T30" fmla="*/ 2514 w 2626"/>
              <a:gd name="T31" fmla="*/ 2582 h 2626"/>
              <a:gd name="T32" fmla="*/ 2470 w 2626"/>
              <a:gd name="T33" fmla="*/ 2607 h 2626"/>
              <a:gd name="T34" fmla="*/ 2422 w 2626"/>
              <a:gd name="T35" fmla="*/ 2621 h 2626"/>
              <a:gd name="T36" fmla="*/ 2370 w 2626"/>
              <a:gd name="T37" fmla="*/ 2626 h 2626"/>
              <a:gd name="T38" fmla="*/ 256 w 2626"/>
              <a:gd name="T39" fmla="*/ 2626 h 2626"/>
              <a:gd name="T40" fmla="*/ 204 w 2626"/>
              <a:gd name="T41" fmla="*/ 2621 h 2626"/>
              <a:gd name="T42" fmla="*/ 156 w 2626"/>
              <a:gd name="T43" fmla="*/ 2607 h 2626"/>
              <a:gd name="T44" fmla="*/ 112 w 2626"/>
              <a:gd name="T45" fmla="*/ 2582 h 2626"/>
              <a:gd name="T46" fmla="*/ 74 w 2626"/>
              <a:gd name="T47" fmla="*/ 2552 h 2626"/>
              <a:gd name="T48" fmla="*/ 44 w 2626"/>
              <a:gd name="T49" fmla="*/ 2514 h 2626"/>
              <a:gd name="T50" fmla="*/ 19 w 2626"/>
              <a:gd name="T51" fmla="*/ 2470 h 2626"/>
              <a:gd name="T52" fmla="*/ 5 w 2626"/>
              <a:gd name="T53" fmla="*/ 2422 h 2626"/>
              <a:gd name="T54" fmla="*/ 0 w 2626"/>
              <a:gd name="T55" fmla="*/ 2370 h 2626"/>
              <a:gd name="T56" fmla="*/ 0 w 2626"/>
              <a:gd name="T57" fmla="*/ 256 h 2626"/>
              <a:gd name="T58" fmla="*/ 5 w 2626"/>
              <a:gd name="T59" fmla="*/ 204 h 2626"/>
              <a:gd name="T60" fmla="*/ 19 w 2626"/>
              <a:gd name="T61" fmla="*/ 156 h 2626"/>
              <a:gd name="T62" fmla="*/ 44 w 2626"/>
              <a:gd name="T63" fmla="*/ 112 h 2626"/>
              <a:gd name="T64" fmla="*/ 74 w 2626"/>
              <a:gd name="T65" fmla="*/ 74 h 2626"/>
              <a:gd name="T66" fmla="*/ 112 w 2626"/>
              <a:gd name="T67" fmla="*/ 42 h 2626"/>
              <a:gd name="T68" fmla="*/ 156 w 2626"/>
              <a:gd name="T69" fmla="*/ 19 h 2626"/>
              <a:gd name="T70" fmla="*/ 204 w 2626"/>
              <a:gd name="T71" fmla="*/ 5 h 2626"/>
              <a:gd name="T72" fmla="*/ 256 w 2626"/>
              <a:gd name="T73" fmla="*/ 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6" h="2626">
                <a:moveTo>
                  <a:pt x="256" y="0"/>
                </a:moveTo>
                <a:lnTo>
                  <a:pt x="2370" y="0"/>
                </a:lnTo>
                <a:lnTo>
                  <a:pt x="2422" y="5"/>
                </a:lnTo>
                <a:lnTo>
                  <a:pt x="2470" y="19"/>
                </a:lnTo>
                <a:lnTo>
                  <a:pt x="2514" y="42"/>
                </a:lnTo>
                <a:lnTo>
                  <a:pt x="2552" y="74"/>
                </a:lnTo>
                <a:lnTo>
                  <a:pt x="2584" y="112"/>
                </a:lnTo>
                <a:lnTo>
                  <a:pt x="2607" y="156"/>
                </a:lnTo>
                <a:lnTo>
                  <a:pt x="2621" y="204"/>
                </a:lnTo>
                <a:lnTo>
                  <a:pt x="2626" y="256"/>
                </a:lnTo>
                <a:lnTo>
                  <a:pt x="2626" y="2370"/>
                </a:lnTo>
                <a:lnTo>
                  <a:pt x="2621" y="2422"/>
                </a:lnTo>
                <a:lnTo>
                  <a:pt x="2607" y="2470"/>
                </a:lnTo>
                <a:lnTo>
                  <a:pt x="2584" y="2514"/>
                </a:lnTo>
                <a:lnTo>
                  <a:pt x="2552" y="2552"/>
                </a:lnTo>
                <a:lnTo>
                  <a:pt x="2514" y="2582"/>
                </a:lnTo>
                <a:lnTo>
                  <a:pt x="2470" y="2607"/>
                </a:lnTo>
                <a:lnTo>
                  <a:pt x="2422" y="2621"/>
                </a:lnTo>
                <a:lnTo>
                  <a:pt x="2370" y="2626"/>
                </a:lnTo>
                <a:lnTo>
                  <a:pt x="256" y="2626"/>
                </a:lnTo>
                <a:lnTo>
                  <a:pt x="204" y="2621"/>
                </a:lnTo>
                <a:lnTo>
                  <a:pt x="156" y="2607"/>
                </a:lnTo>
                <a:lnTo>
                  <a:pt x="112" y="2582"/>
                </a:lnTo>
                <a:lnTo>
                  <a:pt x="74" y="2552"/>
                </a:lnTo>
                <a:lnTo>
                  <a:pt x="44" y="2514"/>
                </a:lnTo>
                <a:lnTo>
                  <a:pt x="19" y="2470"/>
                </a:lnTo>
                <a:lnTo>
                  <a:pt x="5" y="2422"/>
                </a:lnTo>
                <a:lnTo>
                  <a:pt x="0" y="2370"/>
                </a:lnTo>
                <a:lnTo>
                  <a:pt x="0" y="256"/>
                </a:lnTo>
                <a:lnTo>
                  <a:pt x="5" y="204"/>
                </a:lnTo>
                <a:lnTo>
                  <a:pt x="19" y="156"/>
                </a:lnTo>
                <a:lnTo>
                  <a:pt x="44" y="112"/>
                </a:lnTo>
                <a:lnTo>
                  <a:pt x="74" y="74"/>
                </a:lnTo>
                <a:lnTo>
                  <a:pt x="112" y="42"/>
                </a:lnTo>
                <a:lnTo>
                  <a:pt x="156" y="19"/>
                </a:lnTo>
                <a:lnTo>
                  <a:pt x="204" y="5"/>
                </a:lnTo>
                <a:lnTo>
                  <a:pt x="256" y="0"/>
                </a:lnTo>
                <a:close/>
              </a:path>
            </a:pathLst>
          </a:custGeom>
          <a:solidFill>
            <a:srgbClr val="425563"/>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Freeform 8"/>
          <p:cNvSpPr>
            <a:spLocks/>
          </p:cNvSpPr>
          <p:nvPr/>
        </p:nvSpPr>
        <p:spPr bwMode="auto">
          <a:xfrm>
            <a:off x="3325702" y="1368709"/>
            <a:ext cx="2014197" cy="2187027"/>
          </a:xfrm>
          <a:custGeom>
            <a:avLst/>
            <a:gdLst>
              <a:gd name="T0" fmla="*/ 254 w 2627"/>
              <a:gd name="T1" fmla="*/ 0 h 2627"/>
              <a:gd name="T2" fmla="*/ 2370 w 2627"/>
              <a:gd name="T3" fmla="*/ 0 h 2627"/>
              <a:gd name="T4" fmla="*/ 2422 w 2627"/>
              <a:gd name="T5" fmla="*/ 6 h 2627"/>
              <a:gd name="T6" fmla="*/ 2470 w 2627"/>
              <a:gd name="T7" fmla="*/ 20 h 2627"/>
              <a:gd name="T8" fmla="*/ 2513 w 2627"/>
              <a:gd name="T9" fmla="*/ 45 h 2627"/>
              <a:gd name="T10" fmla="*/ 2552 w 2627"/>
              <a:gd name="T11" fmla="*/ 75 h 2627"/>
              <a:gd name="T12" fmla="*/ 2582 w 2627"/>
              <a:gd name="T13" fmla="*/ 114 h 2627"/>
              <a:gd name="T14" fmla="*/ 2607 w 2627"/>
              <a:gd name="T15" fmla="*/ 157 h 2627"/>
              <a:gd name="T16" fmla="*/ 2621 w 2627"/>
              <a:gd name="T17" fmla="*/ 205 h 2627"/>
              <a:gd name="T18" fmla="*/ 2627 w 2627"/>
              <a:gd name="T19" fmla="*/ 257 h 2627"/>
              <a:gd name="T20" fmla="*/ 2627 w 2627"/>
              <a:gd name="T21" fmla="*/ 2373 h 2627"/>
              <a:gd name="T22" fmla="*/ 2621 w 2627"/>
              <a:gd name="T23" fmla="*/ 2423 h 2627"/>
              <a:gd name="T24" fmla="*/ 2607 w 2627"/>
              <a:gd name="T25" fmla="*/ 2471 h 2627"/>
              <a:gd name="T26" fmla="*/ 2582 w 2627"/>
              <a:gd name="T27" fmla="*/ 2515 h 2627"/>
              <a:gd name="T28" fmla="*/ 2552 w 2627"/>
              <a:gd name="T29" fmla="*/ 2552 h 2627"/>
              <a:gd name="T30" fmla="*/ 2513 w 2627"/>
              <a:gd name="T31" fmla="*/ 2584 h 2627"/>
              <a:gd name="T32" fmla="*/ 2470 w 2627"/>
              <a:gd name="T33" fmla="*/ 2608 h 2627"/>
              <a:gd name="T34" fmla="*/ 2422 w 2627"/>
              <a:gd name="T35" fmla="*/ 2622 h 2627"/>
              <a:gd name="T36" fmla="*/ 2370 w 2627"/>
              <a:gd name="T37" fmla="*/ 2627 h 2627"/>
              <a:gd name="T38" fmla="*/ 254 w 2627"/>
              <a:gd name="T39" fmla="*/ 2627 h 2627"/>
              <a:gd name="T40" fmla="*/ 204 w 2627"/>
              <a:gd name="T41" fmla="*/ 2622 h 2627"/>
              <a:gd name="T42" fmla="*/ 156 w 2627"/>
              <a:gd name="T43" fmla="*/ 2608 h 2627"/>
              <a:gd name="T44" fmla="*/ 112 w 2627"/>
              <a:gd name="T45" fmla="*/ 2584 h 2627"/>
              <a:gd name="T46" fmla="*/ 75 w 2627"/>
              <a:gd name="T47" fmla="*/ 2552 h 2627"/>
              <a:gd name="T48" fmla="*/ 43 w 2627"/>
              <a:gd name="T49" fmla="*/ 2515 h 2627"/>
              <a:gd name="T50" fmla="*/ 19 w 2627"/>
              <a:gd name="T51" fmla="*/ 2471 h 2627"/>
              <a:gd name="T52" fmla="*/ 5 w 2627"/>
              <a:gd name="T53" fmla="*/ 2423 h 2627"/>
              <a:gd name="T54" fmla="*/ 0 w 2627"/>
              <a:gd name="T55" fmla="*/ 2373 h 2627"/>
              <a:gd name="T56" fmla="*/ 0 w 2627"/>
              <a:gd name="T57" fmla="*/ 257 h 2627"/>
              <a:gd name="T58" fmla="*/ 5 w 2627"/>
              <a:gd name="T59" fmla="*/ 205 h 2627"/>
              <a:gd name="T60" fmla="*/ 19 w 2627"/>
              <a:gd name="T61" fmla="*/ 157 h 2627"/>
              <a:gd name="T62" fmla="*/ 43 w 2627"/>
              <a:gd name="T63" fmla="*/ 114 h 2627"/>
              <a:gd name="T64" fmla="*/ 75 w 2627"/>
              <a:gd name="T65" fmla="*/ 75 h 2627"/>
              <a:gd name="T66" fmla="*/ 112 w 2627"/>
              <a:gd name="T67" fmla="*/ 45 h 2627"/>
              <a:gd name="T68" fmla="*/ 156 w 2627"/>
              <a:gd name="T69" fmla="*/ 20 h 2627"/>
              <a:gd name="T70" fmla="*/ 204 w 2627"/>
              <a:gd name="T71" fmla="*/ 6 h 2627"/>
              <a:gd name="T72" fmla="*/ 254 w 2627"/>
              <a:gd name="T73" fmla="*/ 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7" h="2627">
                <a:moveTo>
                  <a:pt x="254" y="0"/>
                </a:moveTo>
                <a:lnTo>
                  <a:pt x="2370" y="0"/>
                </a:lnTo>
                <a:lnTo>
                  <a:pt x="2422" y="6"/>
                </a:lnTo>
                <a:lnTo>
                  <a:pt x="2470" y="20"/>
                </a:lnTo>
                <a:lnTo>
                  <a:pt x="2513" y="45"/>
                </a:lnTo>
                <a:lnTo>
                  <a:pt x="2552" y="75"/>
                </a:lnTo>
                <a:lnTo>
                  <a:pt x="2582" y="114"/>
                </a:lnTo>
                <a:lnTo>
                  <a:pt x="2607" y="157"/>
                </a:lnTo>
                <a:lnTo>
                  <a:pt x="2621" y="205"/>
                </a:lnTo>
                <a:lnTo>
                  <a:pt x="2627" y="257"/>
                </a:lnTo>
                <a:lnTo>
                  <a:pt x="2627" y="2373"/>
                </a:lnTo>
                <a:lnTo>
                  <a:pt x="2621" y="2423"/>
                </a:lnTo>
                <a:lnTo>
                  <a:pt x="2607" y="2471"/>
                </a:lnTo>
                <a:lnTo>
                  <a:pt x="2582" y="2515"/>
                </a:lnTo>
                <a:lnTo>
                  <a:pt x="2552" y="2552"/>
                </a:lnTo>
                <a:lnTo>
                  <a:pt x="2513" y="2584"/>
                </a:lnTo>
                <a:lnTo>
                  <a:pt x="2470" y="2608"/>
                </a:lnTo>
                <a:lnTo>
                  <a:pt x="2422" y="2622"/>
                </a:lnTo>
                <a:lnTo>
                  <a:pt x="2370" y="2627"/>
                </a:lnTo>
                <a:lnTo>
                  <a:pt x="254" y="2627"/>
                </a:lnTo>
                <a:lnTo>
                  <a:pt x="204" y="2622"/>
                </a:lnTo>
                <a:lnTo>
                  <a:pt x="156" y="2608"/>
                </a:lnTo>
                <a:lnTo>
                  <a:pt x="112" y="2584"/>
                </a:lnTo>
                <a:lnTo>
                  <a:pt x="75" y="2552"/>
                </a:lnTo>
                <a:lnTo>
                  <a:pt x="43" y="2515"/>
                </a:lnTo>
                <a:lnTo>
                  <a:pt x="19" y="2471"/>
                </a:lnTo>
                <a:lnTo>
                  <a:pt x="5" y="2423"/>
                </a:lnTo>
                <a:lnTo>
                  <a:pt x="0" y="2373"/>
                </a:lnTo>
                <a:lnTo>
                  <a:pt x="0" y="257"/>
                </a:lnTo>
                <a:lnTo>
                  <a:pt x="5" y="205"/>
                </a:lnTo>
                <a:lnTo>
                  <a:pt x="19" y="157"/>
                </a:lnTo>
                <a:lnTo>
                  <a:pt x="43" y="114"/>
                </a:lnTo>
                <a:lnTo>
                  <a:pt x="75" y="75"/>
                </a:lnTo>
                <a:lnTo>
                  <a:pt x="112" y="45"/>
                </a:lnTo>
                <a:lnTo>
                  <a:pt x="156" y="20"/>
                </a:lnTo>
                <a:lnTo>
                  <a:pt x="204" y="6"/>
                </a:lnTo>
                <a:lnTo>
                  <a:pt x="254" y="0"/>
                </a:lnTo>
                <a:close/>
              </a:path>
            </a:pathLst>
          </a:custGeom>
          <a:solidFill>
            <a:srgbClr val="003087"/>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Freeform 9"/>
          <p:cNvSpPr>
            <a:spLocks/>
          </p:cNvSpPr>
          <p:nvPr/>
        </p:nvSpPr>
        <p:spPr bwMode="auto">
          <a:xfrm>
            <a:off x="3328431" y="3937856"/>
            <a:ext cx="2201869" cy="2170338"/>
          </a:xfrm>
          <a:custGeom>
            <a:avLst/>
            <a:gdLst>
              <a:gd name="T0" fmla="*/ 254 w 2627"/>
              <a:gd name="T1" fmla="*/ 0 h 2626"/>
              <a:gd name="T2" fmla="*/ 2370 w 2627"/>
              <a:gd name="T3" fmla="*/ 0 h 2626"/>
              <a:gd name="T4" fmla="*/ 2422 w 2627"/>
              <a:gd name="T5" fmla="*/ 5 h 2626"/>
              <a:gd name="T6" fmla="*/ 2470 w 2627"/>
              <a:gd name="T7" fmla="*/ 19 h 2626"/>
              <a:gd name="T8" fmla="*/ 2513 w 2627"/>
              <a:gd name="T9" fmla="*/ 42 h 2626"/>
              <a:gd name="T10" fmla="*/ 2552 w 2627"/>
              <a:gd name="T11" fmla="*/ 74 h 2626"/>
              <a:gd name="T12" fmla="*/ 2582 w 2627"/>
              <a:gd name="T13" fmla="*/ 112 h 2626"/>
              <a:gd name="T14" fmla="*/ 2607 w 2627"/>
              <a:gd name="T15" fmla="*/ 156 h 2626"/>
              <a:gd name="T16" fmla="*/ 2621 w 2627"/>
              <a:gd name="T17" fmla="*/ 204 h 2626"/>
              <a:gd name="T18" fmla="*/ 2627 w 2627"/>
              <a:gd name="T19" fmla="*/ 256 h 2626"/>
              <a:gd name="T20" fmla="*/ 2627 w 2627"/>
              <a:gd name="T21" fmla="*/ 2370 h 2626"/>
              <a:gd name="T22" fmla="*/ 2621 w 2627"/>
              <a:gd name="T23" fmla="*/ 2422 h 2626"/>
              <a:gd name="T24" fmla="*/ 2607 w 2627"/>
              <a:gd name="T25" fmla="*/ 2470 h 2626"/>
              <a:gd name="T26" fmla="*/ 2582 w 2627"/>
              <a:gd name="T27" fmla="*/ 2514 h 2626"/>
              <a:gd name="T28" fmla="*/ 2552 w 2627"/>
              <a:gd name="T29" fmla="*/ 2552 h 2626"/>
              <a:gd name="T30" fmla="*/ 2513 w 2627"/>
              <a:gd name="T31" fmla="*/ 2582 h 2626"/>
              <a:gd name="T32" fmla="*/ 2470 w 2627"/>
              <a:gd name="T33" fmla="*/ 2607 h 2626"/>
              <a:gd name="T34" fmla="*/ 2422 w 2627"/>
              <a:gd name="T35" fmla="*/ 2621 h 2626"/>
              <a:gd name="T36" fmla="*/ 2370 w 2627"/>
              <a:gd name="T37" fmla="*/ 2626 h 2626"/>
              <a:gd name="T38" fmla="*/ 254 w 2627"/>
              <a:gd name="T39" fmla="*/ 2626 h 2626"/>
              <a:gd name="T40" fmla="*/ 204 w 2627"/>
              <a:gd name="T41" fmla="*/ 2621 h 2626"/>
              <a:gd name="T42" fmla="*/ 156 w 2627"/>
              <a:gd name="T43" fmla="*/ 2607 h 2626"/>
              <a:gd name="T44" fmla="*/ 112 w 2627"/>
              <a:gd name="T45" fmla="*/ 2582 h 2626"/>
              <a:gd name="T46" fmla="*/ 75 w 2627"/>
              <a:gd name="T47" fmla="*/ 2552 h 2626"/>
              <a:gd name="T48" fmla="*/ 43 w 2627"/>
              <a:gd name="T49" fmla="*/ 2514 h 2626"/>
              <a:gd name="T50" fmla="*/ 19 w 2627"/>
              <a:gd name="T51" fmla="*/ 2470 h 2626"/>
              <a:gd name="T52" fmla="*/ 5 w 2627"/>
              <a:gd name="T53" fmla="*/ 2422 h 2626"/>
              <a:gd name="T54" fmla="*/ 0 w 2627"/>
              <a:gd name="T55" fmla="*/ 2370 h 2626"/>
              <a:gd name="T56" fmla="*/ 0 w 2627"/>
              <a:gd name="T57" fmla="*/ 256 h 2626"/>
              <a:gd name="T58" fmla="*/ 5 w 2627"/>
              <a:gd name="T59" fmla="*/ 204 h 2626"/>
              <a:gd name="T60" fmla="*/ 19 w 2627"/>
              <a:gd name="T61" fmla="*/ 156 h 2626"/>
              <a:gd name="T62" fmla="*/ 43 w 2627"/>
              <a:gd name="T63" fmla="*/ 112 h 2626"/>
              <a:gd name="T64" fmla="*/ 75 w 2627"/>
              <a:gd name="T65" fmla="*/ 74 h 2626"/>
              <a:gd name="T66" fmla="*/ 112 w 2627"/>
              <a:gd name="T67" fmla="*/ 42 h 2626"/>
              <a:gd name="T68" fmla="*/ 156 w 2627"/>
              <a:gd name="T69" fmla="*/ 19 h 2626"/>
              <a:gd name="T70" fmla="*/ 204 w 2627"/>
              <a:gd name="T71" fmla="*/ 5 h 2626"/>
              <a:gd name="T72" fmla="*/ 254 w 2627"/>
              <a:gd name="T73" fmla="*/ 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7" h="2626">
                <a:moveTo>
                  <a:pt x="254" y="0"/>
                </a:moveTo>
                <a:lnTo>
                  <a:pt x="2370" y="0"/>
                </a:lnTo>
                <a:lnTo>
                  <a:pt x="2422" y="5"/>
                </a:lnTo>
                <a:lnTo>
                  <a:pt x="2470" y="19"/>
                </a:lnTo>
                <a:lnTo>
                  <a:pt x="2513" y="42"/>
                </a:lnTo>
                <a:lnTo>
                  <a:pt x="2552" y="74"/>
                </a:lnTo>
                <a:lnTo>
                  <a:pt x="2582" y="112"/>
                </a:lnTo>
                <a:lnTo>
                  <a:pt x="2607" y="156"/>
                </a:lnTo>
                <a:lnTo>
                  <a:pt x="2621" y="204"/>
                </a:lnTo>
                <a:lnTo>
                  <a:pt x="2627" y="256"/>
                </a:lnTo>
                <a:lnTo>
                  <a:pt x="2627" y="2370"/>
                </a:lnTo>
                <a:lnTo>
                  <a:pt x="2621" y="2422"/>
                </a:lnTo>
                <a:lnTo>
                  <a:pt x="2607" y="2470"/>
                </a:lnTo>
                <a:lnTo>
                  <a:pt x="2582" y="2514"/>
                </a:lnTo>
                <a:lnTo>
                  <a:pt x="2552" y="2552"/>
                </a:lnTo>
                <a:lnTo>
                  <a:pt x="2513" y="2582"/>
                </a:lnTo>
                <a:lnTo>
                  <a:pt x="2470" y="2607"/>
                </a:lnTo>
                <a:lnTo>
                  <a:pt x="2422" y="2621"/>
                </a:lnTo>
                <a:lnTo>
                  <a:pt x="2370" y="2626"/>
                </a:lnTo>
                <a:lnTo>
                  <a:pt x="254" y="2626"/>
                </a:lnTo>
                <a:lnTo>
                  <a:pt x="204" y="2621"/>
                </a:lnTo>
                <a:lnTo>
                  <a:pt x="156" y="2607"/>
                </a:lnTo>
                <a:lnTo>
                  <a:pt x="112" y="2582"/>
                </a:lnTo>
                <a:lnTo>
                  <a:pt x="75" y="2552"/>
                </a:lnTo>
                <a:lnTo>
                  <a:pt x="43" y="2514"/>
                </a:lnTo>
                <a:lnTo>
                  <a:pt x="19" y="2470"/>
                </a:lnTo>
                <a:lnTo>
                  <a:pt x="5" y="2422"/>
                </a:lnTo>
                <a:lnTo>
                  <a:pt x="0" y="2370"/>
                </a:lnTo>
                <a:lnTo>
                  <a:pt x="0" y="256"/>
                </a:lnTo>
                <a:lnTo>
                  <a:pt x="5" y="204"/>
                </a:lnTo>
                <a:lnTo>
                  <a:pt x="19" y="156"/>
                </a:lnTo>
                <a:lnTo>
                  <a:pt x="43" y="112"/>
                </a:lnTo>
                <a:lnTo>
                  <a:pt x="75" y="74"/>
                </a:lnTo>
                <a:lnTo>
                  <a:pt x="112" y="42"/>
                </a:lnTo>
                <a:lnTo>
                  <a:pt x="156" y="19"/>
                </a:lnTo>
                <a:lnTo>
                  <a:pt x="204" y="5"/>
                </a:lnTo>
                <a:lnTo>
                  <a:pt x="254" y="0"/>
                </a:lnTo>
                <a:close/>
              </a:path>
            </a:pathLst>
          </a:custGeom>
          <a:solidFill>
            <a:srgbClr val="005EB8"/>
          </a:solidFill>
          <a:ln w="0">
            <a:noFill/>
            <a:prstDash val="solid"/>
            <a:round/>
            <a:headEnd/>
            <a:tailEnd/>
          </a:ln>
          <a:effectLst>
            <a:outerShdw sx="1000" sy="1000" algn="t" rotWithShape="0">
              <a:prstClr val="black"/>
            </a:outerShdw>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Freeform 10"/>
          <p:cNvSpPr>
            <a:spLocks/>
          </p:cNvSpPr>
          <p:nvPr/>
        </p:nvSpPr>
        <p:spPr bwMode="auto">
          <a:xfrm>
            <a:off x="585924" y="1368709"/>
            <a:ext cx="2317705" cy="2217437"/>
          </a:xfrm>
          <a:custGeom>
            <a:avLst/>
            <a:gdLst>
              <a:gd name="T0" fmla="*/ 1082 w 2626"/>
              <a:gd name="T1" fmla="*/ 0 h 2627"/>
              <a:gd name="T2" fmla="*/ 2370 w 2626"/>
              <a:gd name="T3" fmla="*/ 0 h 2627"/>
              <a:gd name="T4" fmla="*/ 2422 w 2626"/>
              <a:gd name="T5" fmla="*/ 6 h 2627"/>
              <a:gd name="T6" fmla="*/ 2470 w 2626"/>
              <a:gd name="T7" fmla="*/ 20 h 2627"/>
              <a:gd name="T8" fmla="*/ 2514 w 2626"/>
              <a:gd name="T9" fmla="*/ 45 h 2627"/>
              <a:gd name="T10" fmla="*/ 2552 w 2626"/>
              <a:gd name="T11" fmla="*/ 75 h 2627"/>
              <a:gd name="T12" fmla="*/ 2584 w 2626"/>
              <a:gd name="T13" fmla="*/ 114 h 2627"/>
              <a:gd name="T14" fmla="*/ 2607 w 2626"/>
              <a:gd name="T15" fmla="*/ 157 h 2627"/>
              <a:gd name="T16" fmla="*/ 2621 w 2626"/>
              <a:gd name="T17" fmla="*/ 205 h 2627"/>
              <a:gd name="T18" fmla="*/ 2626 w 2626"/>
              <a:gd name="T19" fmla="*/ 257 h 2627"/>
              <a:gd name="T20" fmla="*/ 2626 w 2626"/>
              <a:gd name="T21" fmla="*/ 2373 h 2627"/>
              <a:gd name="T22" fmla="*/ 2621 w 2626"/>
              <a:gd name="T23" fmla="*/ 2423 h 2627"/>
              <a:gd name="T24" fmla="*/ 2607 w 2626"/>
              <a:gd name="T25" fmla="*/ 2471 h 2627"/>
              <a:gd name="T26" fmla="*/ 2584 w 2626"/>
              <a:gd name="T27" fmla="*/ 2515 h 2627"/>
              <a:gd name="T28" fmla="*/ 2552 w 2626"/>
              <a:gd name="T29" fmla="*/ 2552 h 2627"/>
              <a:gd name="T30" fmla="*/ 2514 w 2626"/>
              <a:gd name="T31" fmla="*/ 2584 h 2627"/>
              <a:gd name="T32" fmla="*/ 2470 w 2626"/>
              <a:gd name="T33" fmla="*/ 2608 h 2627"/>
              <a:gd name="T34" fmla="*/ 2422 w 2626"/>
              <a:gd name="T35" fmla="*/ 2622 h 2627"/>
              <a:gd name="T36" fmla="*/ 2370 w 2626"/>
              <a:gd name="T37" fmla="*/ 2627 h 2627"/>
              <a:gd name="T38" fmla="*/ 256 w 2626"/>
              <a:gd name="T39" fmla="*/ 2627 h 2627"/>
              <a:gd name="T40" fmla="*/ 204 w 2626"/>
              <a:gd name="T41" fmla="*/ 2622 h 2627"/>
              <a:gd name="T42" fmla="*/ 156 w 2626"/>
              <a:gd name="T43" fmla="*/ 2608 h 2627"/>
              <a:gd name="T44" fmla="*/ 112 w 2626"/>
              <a:gd name="T45" fmla="*/ 2584 h 2627"/>
              <a:gd name="T46" fmla="*/ 74 w 2626"/>
              <a:gd name="T47" fmla="*/ 2552 h 2627"/>
              <a:gd name="T48" fmla="*/ 44 w 2626"/>
              <a:gd name="T49" fmla="*/ 2515 h 2627"/>
              <a:gd name="T50" fmla="*/ 19 w 2626"/>
              <a:gd name="T51" fmla="*/ 2471 h 2627"/>
              <a:gd name="T52" fmla="*/ 5 w 2626"/>
              <a:gd name="T53" fmla="*/ 2423 h 2627"/>
              <a:gd name="T54" fmla="*/ 0 w 2626"/>
              <a:gd name="T55" fmla="*/ 2373 h 2627"/>
              <a:gd name="T56" fmla="*/ 0 w 2626"/>
              <a:gd name="T57" fmla="*/ 1305 h 2627"/>
              <a:gd name="T58" fmla="*/ 110 w 2626"/>
              <a:gd name="T59" fmla="*/ 1268 h 2627"/>
              <a:gd name="T60" fmla="*/ 211 w 2626"/>
              <a:gd name="T61" fmla="*/ 1227 h 2627"/>
              <a:gd name="T62" fmla="*/ 307 w 2626"/>
              <a:gd name="T63" fmla="*/ 1179 h 2627"/>
              <a:gd name="T64" fmla="*/ 396 w 2626"/>
              <a:gd name="T65" fmla="*/ 1127 h 2627"/>
              <a:gd name="T66" fmla="*/ 478 w 2626"/>
              <a:gd name="T67" fmla="*/ 1072 h 2627"/>
              <a:gd name="T68" fmla="*/ 553 w 2626"/>
              <a:gd name="T69" fmla="*/ 1011 h 2627"/>
              <a:gd name="T70" fmla="*/ 622 w 2626"/>
              <a:gd name="T71" fmla="*/ 949 h 2627"/>
              <a:gd name="T72" fmla="*/ 687 w 2626"/>
              <a:gd name="T73" fmla="*/ 883 h 2627"/>
              <a:gd name="T74" fmla="*/ 745 w 2626"/>
              <a:gd name="T75" fmla="*/ 814 h 2627"/>
              <a:gd name="T76" fmla="*/ 797 w 2626"/>
              <a:gd name="T77" fmla="*/ 744 h 2627"/>
              <a:gd name="T78" fmla="*/ 845 w 2626"/>
              <a:gd name="T79" fmla="*/ 671 h 2627"/>
              <a:gd name="T80" fmla="*/ 888 w 2626"/>
              <a:gd name="T81" fmla="*/ 597 h 2627"/>
              <a:gd name="T82" fmla="*/ 925 w 2626"/>
              <a:gd name="T83" fmla="*/ 522 h 2627"/>
              <a:gd name="T84" fmla="*/ 959 w 2626"/>
              <a:gd name="T85" fmla="*/ 447 h 2627"/>
              <a:gd name="T86" fmla="*/ 987 w 2626"/>
              <a:gd name="T87" fmla="*/ 371 h 2627"/>
              <a:gd name="T88" fmla="*/ 1014 w 2626"/>
              <a:gd name="T89" fmla="*/ 294 h 2627"/>
              <a:gd name="T90" fmla="*/ 1035 w 2626"/>
              <a:gd name="T91" fmla="*/ 219 h 2627"/>
              <a:gd name="T92" fmla="*/ 1053 w 2626"/>
              <a:gd name="T93" fmla="*/ 145 h 2627"/>
              <a:gd name="T94" fmla="*/ 1069 w 2626"/>
              <a:gd name="T95" fmla="*/ 72 h 2627"/>
              <a:gd name="T96" fmla="*/ 1082 w 2626"/>
              <a:gd name="T97" fmla="*/ 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26" h="2627">
                <a:moveTo>
                  <a:pt x="1082" y="0"/>
                </a:moveTo>
                <a:lnTo>
                  <a:pt x="2370" y="0"/>
                </a:lnTo>
                <a:lnTo>
                  <a:pt x="2422" y="6"/>
                </a:lnTo>
                <a:lnTo>
                  <a:pt x="2470" y="20"/>
                </a:lnTo>
                <a:lnTo>
                  <a:pt x="2514" y="45"/>
                </a:lnTo>
                <a:lnTo>
                  <a:pt x="2552" y="75"/>
                </a:lnTo>
                <a:lnTo>
                  <a:pt x="2584" y="114"/>
                </a:lnTo>
                <a:lnTo>
                  <a:pt x="2607" y="157"/>
                </a:lnTo>
                <a:lnTo>
                  <a:pt x="2621" y="205"/>
                </a:lnTo>
                <a:lnTo>
                  <a:pt x="2626" y="257"/>
                </a:lnTo>
                <a:lnTo>
                  <a:pt x="2626" y="2373"/>
                </a:lnTo>
                <a:lnTo>
                  <a:pt x="2621" y="2423"/>
                </a:lnTo>
                <a:lnTo>
                  <a:pt x="2607" y="2471"/>
                </a:lnTo>
                <a:lnTo>
                  <a:pt x="2584" y="2515"/>
                </a:lnTo>
                <a:lnTo>
                  <a:pt x="2552" y="2552"/>
                </a:lnTo>
                <a:lnTo>
                  <a:pt x="2514" y="2584"/>
                </a:lnTo>
                <a:lnTo>
                  <a:pt x="2470" y="2608"/>
                </a:lnTo>
                <a:lnTo>
                  <a:pt x="2422" y="2622"/>
                </a:lnTo>
                <a:lnTo>
                  <a:pt x="2370" y="2627"/>
                </a:lnTo>
                <a:lnTo>
                  <a:pt x="256" y="2627"/>
                </a:lnTo>
                <a:lnTo>
                  <a:pt x="204" y="2622"/>
                </a:lnTo>
                <a:lnTo>
                  <a:pt x="156" y="2608"/>
                </a:lnTo>
                <a:lnTo>
                  <a:pt x="112" y="2584"/>
                </a:lnTo>
                <a:lnTo>
                  <a:pt x="74" y="2552"/>
                </a:lnTo>
                <a:lnTo>
                  <a:pt x="44" y="2515"/>
                </a:lnTo>
                <a:lnTo>
                  <a:pt x="19" y="2471"/>
                </a:lnTo>
                <a:lnTo>
                  <a:pt x="5" y="2423"/>
                </a:lnTo>
                <a:lnTo>
                  <a:pt x="0" y="2373"/>
                </a:lnTo>
                <a:lnTo>
                  <a:pt x="0" y="1305"/>
                </a:lnTo>
                <a:lnTo>
                  <a:pt x="110" y="1268"/>
                </a:lnTo>
                <a:lnTo>
                  <a:pt x="211" y="1227"/>
                </a:lnTo>
                <a:lnTo>
                  <a:pt x="307" y="1179"/>
                </a:lnTo>
                <a:lnTo>
                  <a:pt x="396" y="1127"/>
                </a:lnTo>
                <a:lnTo>
                  <a:pt x="478" y="1072"/>
                </a:lnTo>
                <a:lnTo>
                  <a:pt x="553" y="1011"/>
                </a:lnTo>
                <a:lnTo>
                  <a:pt x="622" y="949"/>
                </a:lnTo>
                <a:lnTo>
                  <a:pt x="687" y="883"/>
                </a:lnTo>
                <a:lnTo>
                  <a:pt x="745" y="814"/>
                </a:lnTo>
                <a:lnTo>
                  <a:pt x="797" y="744"/>
                </a:lnTo>
                <a:lnTo>
                  <a:pt x="845" y="671"/>
                </a:lnTo>
                <a:lnTo>
                  <a:pt x="888" y="597"/>
                </a:lnTo>
                <a:lnTo>
                  <a:pt x="925" y="522"/>
                </a:lnTo>
                <a:lnTo>
                  <a:pt x="959" y="447"/>
                </a:lnTo>
                <a:lnTo>
                  <a:pt x="987" y="371"/>
                </a:lnTo>
                <a:lnTo>
                  <a:pt x="1014" y="294"/>
                </a:lnTo>
                <a:lnTo>
                  <a:pt x="1035" y="219"/>
                </a:lnTo>
                <a:lnTo>
                  <a:pt x="1053" y="145"/>
                </a:lnTo>
                <a:lnTo>
                  <a:pt x="1069" y="72"/>
                </a:lnTo>
                <a:lnTo>
                  <a:pt x="1082" y="0"/>
                </a:lnTo>
                <a:close/>
              </a:path>
            </a:pathLst>
          </a:custGeom>
          <a:solidFill>
            <a:srgbClr val="E8EDE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Freeform 11"/>
          <p:cNvSpPr>
            <a:spLocks/>
          </p:cNvSpPr>
          <p:nvPr/>
        </p:nvSpPr>
        <p:spPr bwMode="auto">
          <a:xfrm>
            <a:off x="3322084" y="1299470"/>
            <a:ext cx="2208216" cy="2394711"/>
          </a:xfrm>
          <a:custGeom>
            <a:avLst/>
            <a:gdLst>
              <a:gd name="T0" fmla="*/ 254 w 2627"/>
              <a:gd name="T1" fmla="*/ 0 h 2627"/>
              <a:gd name="T2" fmla="*/ 1356 w 2627"/>
              <a:gd name="T3" fmla="*/ 0 h 2627"/>
              <a:gd name="T4" fmla="*/ 1376 w 2627"/>
              <a:gd name="T5" fmla="*/ 47 h 2627"/>
              <a:gd name="T6" fmla="*/ 1399 w 2627"/>
              <a:gd name="T7" fmla="*/ 98 h 2627"/>
              <a:gd name="T8" fmla="*/ 1425 w 2627"/>
              <a:gd name="T9" fmla="*/ 152 h 2627"/>
              <a:gd name="T10" fmla="*/ 1457 w 2627"/>
              <a:gd name="T11" fmla="*/ 209 h 2627"/>
              <a:gd name="T12" fmla="*/ 1493 w 2627"/>
              <a:gd name="T13" fmla="*/ 266 h 2627"/>
              <a:gd name="T14" fmla="*/ 1534 w 2627"/>
              <a:gd name="T15" fmla="*/ 326 h 2627"/>
              <a:gd name="T16" fmla="*/ 1580 w 2627"/>
              <a:gd name="T17" fmla="*/ 387 h 2627"/>
              <a:gd name="T18" fmla="*/ 1632 w 2627"/>
              <a:gd name="T19" fmla="*/ 449 h 2627"/>
              <a:gd name="T20" fmla="*/ 1689 w 2627"/>
              <a:gd name="T21" fmla="*/ 511 h 2627"/>
              <a:gd name="T22" fmla="*/ 1751 w 2627"/>
              <a:gd name="T23" fmla="*/ 573 h 2627"/>
              <a:gd name="T24" fmla="*/ 1820 w 2627"/>
              <a:gd name="T25" fmla="*/ 636 h 2627"/>
              <a:gd name="T26" fmla="*/ 1895 w 2627"/>
              <a:gd name="T27" fmla="*/ 696 h 2627"/>
              <a:gd name="T28" fmla="*/ 1977 w 2627"/>
              <a:gd name="T29" fmla="*/ 757 h 2627"/>
              <a:gd name="T30" fmla="*/ 2066 w 2627"/>
              <a:gd name="T31" fmla="*/ 814 h 2627"/>
              <a:gd name="T32" fmla="*/ 2162 w 2627"/>
              <a:gd name="T33" fmla="*/ 869 h 2627"/>
              <a:gd name="T34" fmla="*/ 2267 w 2627"/>
              <a:gd name="T35" fmla="*/ 922 h 2627"/>
              <a:gd name="T36" fmla="*/ 2379 w 2627"/>
              <a:gd name="T37" fmla="*/ 972 h 2627"/>
              <a:gd name="T38" fmla="*/ 2499 w 2627"/>
              <a:gd name="T39" fmla="*/ 1018 h 2627"/>
              <a:gd name="T40" fmla="*/ 2627 w 2627"/>
              <a:gd name="T41" fmla="*/ 1061 h 2627"/>
              <a:gd name="T42" fmla="*/ 2627 w 2627"/>
              <a:gd name="T43" fmla="*/ 2373 h 2627"/>
              <a:gd name="T44" fmla="*/ 2621 w 2627"/>
              <a:gd name="T45" fmla="*/ 2423 h 2627"/>
              <a:gd name="T46" fmla="*/ 2607 w 2627"/>
              <a:gd name="T47" fmla="*/ 2471 h 2627"/>
              <a:gd name="T48" fmla="*/ 2582 w 2627"/>
              <a:gd name="T49" fmla="*/ 2515 h 2627"/>
              <a:gd name="T50" fmla="*/ 2552 w 2627"/>
              <a:gd name="T51" fmla="*/ 2552 h 2627"/>
              <a:gd name="T52" fmla="*/ 2513 w 2627"/>
              <a:gd name="T53" fmla="*/ 2584 h 2627"/>
              <a:gd name="T54" fmla="*/ 2470 w 2627"/>
              <a:gd name="T55" fmla="*/ 2608 h 2627"/>
              <a:gd name="T56" fmla="*/ 2422 w 2627"/>
              <a:gd name="T57" fmla="*/ 2622 h 2627"/>
              <a:gd name="T58" fmla="*/ 2370 w 2627"/>
              <a:gd name="T59" fmla="*/ 2627 h 2627"/>
              <a:gd name="T60" fmla="*/ 254 w 2627"/>
              <a:gd name="T61" fmla="*/ 2627 h 2627"/>
              <a:gd name="T62" fmla="*/ 204 w 2627"/>
              <a:gd name="T63" fmla="*/ 2622 h 2627"/>
              <a:gd name="T64" fmla="*/ 156 w 2627"/>
              <a:gd name="T65" fmla="*/ 2608 h 2627"/>
              <a:gd name="T66" fmla="*/ 112 w 2627"/>
              <a:gd name="T67" fmla="*/ 2584 h 2627"/>
              <a:gd name="T68" fmla="*/ 75 w 2627"/>
              <a:gd name="T69" fmla="*/ 2552 h 2627"/>
              <a:gd name="T70" fmla="*/ 43 w 2627"/>
              <a:gd name="T71" fmla="*/ 2515 h 2627"/>
              <a:gd name="T72" fmla="*/ 19 w 2627"/>
              <a:gd name="T73" fmla="*/ 2471 h 2627"/>
              <a:gd name="T74" fmla="*/ 5 w 2627"/>
              <a:gd name="T75" fmla="*/ 2423 h 2627"/>
              <a:gd name="T76" fmla="*/ 0 w 2627"/>
              <a:gd name="T77" fmla="*/ 2373 h 2627"/>
              <a:gd name="T78" fmla="*/ 0 w 2627"/>
              <a:gd name="T79" fmla="*/ 257 h 2627"/>
              <a:gd name="T80" fmla="*/ 5 w 2627"/>
              <a:gd name="T81" fmla="*/ 205 h 2627"/>
              <a:gd name="T82" fmla="*/ 19 w 2627"/>
              <a:gd name="T83" fmla="*/ 157 h 2627"/>
              <a:gd name="T84" fmla="*/ 43 w 2627"/>
              <a:gd name="T85" fmla="*/ 114 h 2627"/>
              <a:gd name="T86" fmla="*/ 75 w 2627"/>
              <a:gd name="T87" fmla="*/ 75 h 2627"/>
              <a:gd name="T88" fmla="*/ 112 w 2627"/>
              <a:gd name="T89" fmla="*/ 45 h 2627"/>
              <a:gd name="T90" fmla="*/ 156 w 2627"/>
              <a:gd name="T91" fmla="*/ 20 h 2627"/>
              <a:gd name="T92" fmla="*/ 204 w 2627"/>
              <a:gd name="T93" fmla="*/ 6 h 2627"/>
              <a:gd name="T94" fmla="*/ 254 w 2627"/>
              <a:gd name="T95" fmla="*/ 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27" h="2627">
                <a:moveTo>
                  <a:pt x="254" y="0"/>
                </a:moveTo>
                <a:lnTo>
                  <a:pt x="1356" y="0"/>
                </a:lnTo>
                <a:lnTo>
                  <a:pt x="1376" y="47"/>
                </a:lnTo>
                <a:lnTo>
                  <a:pt x="1399" y="98"/>
                </a:lnTo>
                <a:lnTo>
                  <a:pt x="1425" y="152"/>
                </a:lnTo>
                <a:lnTo>
                  <a:pt x="1457" y="209"/>
                </a:lnTo>
                <a:lnTo>
                  <a:pt x="1493" y="266"/>
                </a:lnTo>
                <a:lnTo>
                  <a:pt x="1534" y="326"/>
                </a:lnTo>
                <a:lnTo>
                  <a:pt x="1580" y="387"/>
                </a:lnTo>
                <a:lnTo>
                  <a:pt x="1632" y="449"/>
                </a:lnTo>
                <a:lnTo>
                  <a:pt x="1689" y="511"/>
                </a:lnTo>
                <a:lnTo>
                  <a:pt x="1751" y="573"/>
                </a:lnTo>
                <a:lnTo>
                  <a:pt x="1820" y="636"/>
                </a:lnTo>
                <a:lnTo>
                  <a:pt x="1895" y="696"/>
                </a:lnTo>
                <a:lnTo>
                  <a:pt x="1977" y="757"/>
                </a:lnTo>
                <a:lnTo>
                  <a:pt x="2066" y="814"/>
                </a:lnTo>
                <a:lnTo>
                  <a:pt x="2162" y="869"/>
                </a:lnTo>
                <a:lnTo>
                  <a:pt x="2267" y="922"/>
                </a:lnTo>
                <a:lnTo>
                  <a:pt x="2379" y="972"/>
                </a:lnTo>
                <a:lnTo>
                  <a:pt x="2499" y="1018"/>
                </a:lnTo>
                <a:lnTo>
                  <a:pt x="2627" y="1061"/>
                </a:lnTo>
                <a:lnTo>
                  <a:pt x="2627" y="2373"/>
                </a:lnTo>
                <a:lnTo>
                  <a:pt x="2621" y="2423"/>
                </a:lnTo>
                <a:lnTo>
                  <a:pt x="2607" y="2471"/>
                </a:lnTo>
                <a:lnTo>
                  <a:pt x="2582" y="2515"/>
                </a:lnTo>
                <a:lnTo>
                  <a:pt x="2552" y="2552"/>
                </a:lnTo>
                <a:lnTo>
                  <a:pt x="2513" y="2584"/>
                </a:lnTo>
                <a:lnTo>
                  <a:pt x="2470" y="2608"/>
                </a:lnTo>
                <a:lnTo>
                  <a:pt x="2422" y="2622"/>
                </a:lnTo>
                <a:lnTo>
                  <a:pt x="2370" y="2627"/>
                </a:lnTo>
                <a:lnTo>
                  <a:pt x="254" y="2627"/>
                </a:lnTo>
                <a:lnTo>
                  <a:pt x="204" y="2622"/>
                </a:lnTo>
                <a:lnTo>
                  <a:pt x="156" y="2608"/>
                </a:lnTo>
                <a:lnTo>
                  <a:pt x="112" y="2584"/>
                </a:lnTo>
                <a:lnTo>
                  <a:pt x="75" y="2552"/>
                </a:lnTo>
                <a:lnTo>
                  <a:pt x="43" y="2515"/>
                </a:lnTo>
                <a:lnTo>
                  <a:pt x="19" y="2471"/>
                </a:lnTo>
                <a:lnTo>
                  <a:pt x="5" y="2423"/>
                </a:lnTo>
                <a:lnTo>
                  <a:pt x="0" y="2373"/>
                </a:lnTo>
                <a:lnTo>
                  <a:pt x="0" y="257"/>
                </a:lnTo>
                <a:lnTo>
                  <a:pt x="5" y="205"/>
                </a:lnTo>
                <a:lnTo>
                  <a:pt x="19" y="157"/>
                </a:lnTo>
                <a:lnTo>
                  <a:pt x="43" y="114"/>
                </a:lnTo>
                <a:lnTo>
                  <a:pt x="75" y="75"/>
                </a:lnTo>
                <a:lnTo>
                  <a:pt x="112" y="45"/>
                </a:lnTo>
                <a:lnTo>
                  <a:pt x="156" y="20"/>
                </a:lnTo>
                <a:lnTo>
                  <a:pt x="204" y="6"/>
                </a:lnTo>
                <a:lnTo>
                  <a:pt x="254" y="0"/>
                </a:lnTo>
                <a:close/>
              </a:path>
            </a:pathLst>
          </a:custGeom>
          <a:solidFill>
            <a:srgbClr val="E8EDE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Freeform 12"/>
          <p:cNvSpPr>
            <a:spLocks/>
          </p:cNvSpPr>
          <p:nvPr/>
        </p:nvSpPr>
        <p:spPr bwMode="auto">
          <a:xfrm>
            <a:off x="3322084" y="3937858"/>
            <a:ext cx="2208216" cy="2170336"/>
          </a:xfrm>
          <a:custGeom>
            <a:avLst/>
            <a:gdLst>
              <a:gd name="T0" fmla="*/ 254 w 2627"/>
              <a:gd name="T1" fmla="*/ 0 h 2626"/>
              <a:gd name="T2" fmla="*/ 2370 w 2627"/>
              <a:gd name="T3" fmla="*/ 0 h 2626"/>
              <a:gd name="T4" fmla="*/ 2422 w 2627"/>
              <a:gd name="T5" fmla="*/ 5 h 2626"/>
              <a:gd name="T6" fmla="*/ 2470 w 2627"/>
              <a:gd name="T7" fmla="*/ 19 h 2626"/>
              <a:gd name="T8" fmla="*/ 2513 w 2627"/>
              <a:gd name="T9" fmla="*/ 42 h 2626"/>
              <a:gd name="T10" fmla="*/ 2552 w 2627"/>
              <a:gd name="T11" fmla="*/ 74 h 2626"/>
              <a:gd name="T12" fmla="*/ 2582 w 2627"/>
              <a:gd name="T13" fmla="*/ 112 h 2626"/>
              <a:gd name="T14" fmla="*/ 2607 w 2627"/>
              <a:gd name="T15" fmla="*/ 156 h 2626"/>
              <a:gd name="T16" fmla="*/ 2621 w 2627"/>
              <a:gd name="T17" fmla="*/ 204 h 2626"/>
              <a:gd name="T18" fmla="*/ 2627 w 2627"/>
              <a:gd name="T19" fmla="*/ 256 h 2626"/>
              <a:gd name="T20" fmla="*/ 2627 w 2627"/>
              <a:gd name="T21" fmla="*/ 1285 h 2626"/>
              <a:gd name="T22" fmla="*/ 2516 w 2627"/>
              <a:gd name="T23" fmla="*/ 1331 h 2626"/>
              <a:gd name="T24" fmla="*/ 2413 w 2627"/>
              <a:gd name="T25" fmla="*/ 1381 h 2626"/>
              <a:gd name="T26" fmla="*/ 2317 w 2627"/>
              <a:gd name="T27" fmla="*/ 1438 h 2626"/>
              <a:gd name="T28" fmla="*/ 2228 w 2627"/>
              <a:gd name="T29" fmla="*/ 1498 h 2626"/>
              <a:gd name="T30" fmla="*/ 2144 w 2627"/>
              <a:gd name="T31" fmla="*/ 1562 h 2626"/>
              <a:gd name="T32" fmla="*/ 2068 w 2627"/>
              <a:gd name="T33" fmla="*/ 1630 h 2626"/>
              <a:gd name="T34" fmla="*/ 1998 w 2627"/>
              <a:gd name="T35" fmla="*/ 1701 h 2626"/>
              <a:gd name="T36" fmla="*/ 1933 w 2627"/>
              <a:gd name="T37" fmla="*/ 1774 h 2626"/>
              <a:gd name="T38" fmla="*/ 1874 w 2627"/>
              <a:gd name="T39" fmla="*/ 1849 h 2626"/>
              <a:gd name="T40" fmla="*/ 1820 w 2627"/>
              <a:gd name="T41" fmla="*/ 1927 h 2626"/>
              <a:gd name="T42" fmla="*/ 1772 w 2627"/>
              <a:gd name="T43" fmla="*/ 2005 h 2626"/>
              <a:gd name="T44" fmla="*/ 1728 w 2627"/>
              <a:gd name="T45" fmla="*/ 2085 h 2626"/>
              <a:gd name="T46" fmla="*/ 1689 w 2627"/>
              <a:gd name="T47" fmla="*/ 2165 h 2626"/>
              <a:gd name="T48" fmla="*/ 1653 w 2627"/>
              <a:gd name="T49" fmla="*/ 2244 h 2626"/>
              <a:gd name="T50" fmla="*/ 1623 w 2627"/>
              <a:gd name="T51" fmla="*/ 2324 h 2626"/>
              <a:gd name="T52" fmla="*/ 1596 w 2627"/>
              <a:gd name="T53" fmla="*/ 2402 h 2626"/>
              <a:gd name="T54" fmla="*/ 1571 w 2627"/>
              <a:gd name="T55" fmla="*/ 2479 h 2626"/>
              <a:gd name="T56" fmla="*/ 1552 w 2627"/>
              <a:gd name="T57" fmla="*/ 2553 h 2626"/>
              <a:gd name="T58" fmla="*/ 1534 w 2627"/>
              <a:gd name="T59" fmla="*/ 2626 h 2626"/>
              <a:gd name="T60" fmla="*/ 254 w 2627"/>
              <a:gd name="T61" fmla="*/ 2626 h 2626"/>
              <a:gd name="T62" fmla="*/ 204 w 2627"/>
              <a:gd name="T63" fmla="*/ 2621 h 2626"/>
              <a:gd name="T64" fmla="*/ 156 w 2627"/>
              <a:gd name="T65" fmla="*/ 2607 h 2626"/>
              <a:gd name="T66" fmla="*/ 112 w 2627"/>
              <a:gd name="T67" fmla="*/ 2582 h 2626"/>
              <a:gd name="T68" fmla="*/ 75 w 2627"/>
              <a:gd name="T69" fmla="*/ 2552 h 2626"/>
              <a:gd name="T70" fmla="*/ 43 w 2627"/>
              <a:gd name="T71" fmla="*/ 2514 h 2626"/>
              <a:gd name="T72" fmla="*/ 19 w 2627"/>
              <a:gd name="T73" fmla="*/ 2470 h 2626"/>
              <a:gd name="T74" fmla="*/ 5 w 2627"/>
              <a:gd name="T75" fmla="*/ 2422 h 2626"/>
              <a:gd name="T76" fmla="*/ 0 w 2627"/>
              <a:gd name="T77" fmla="*/ 2370 h 2626"/>
              <a:gd name="T78" fmla="*/ 0 w 2627"/>
              <a:gd name="T79" fmla="*/ 256 h 2626"/>
              <a:gd name="T80" fmla="*/ 5 w 2627"/>
              <a:gd name="T81" fmla="*/ 204 h 2626"/>
              <a:gd name="T82" fmla="*/ 19 w 2627"/>
              <a:gd name="T83" fmla="*/ 156 h 2626"/>
              <a:gd name="T84" fmla="*/ 43 w 2627"/>
              <a:gd name="T85" fmla="*/ 112 h 2626"/>
              <a:gd name="T86" fmla="*/ 75 w 2627"/>
              <a:gd name="T87" fmla="*/ 74 h 2626"/>
              <a:gd name="T88" fmla="*/ 112 w 2627"/>
              <a:gd name="T89" fmla="*/ 42 h 2626"/>
              <a:gd name="T90" fmla="*/ 156 w 2627"/>
              <a:gd name="T91" fmla="*/ 19 h 2626"/>
              <a:gd name="T92" fmla="*/ 204 w 2627"/>
              <a:gd name="T93" fmla="*/ 5 h 2626"/>
              <a:gd name="T94" fmla="*/ 254 w 2627"/>
              <a:gd name="T95" fmla="*/ 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27" h="2626">
                <a:moveTo>
                  <a:pt x="254" y="0"/>
                </a:moveTo>
                <a:lnTo>
                  <a:pt x="2370" y="0"/>
                </a:lnTo>
                <a:lnTo>
                  <a:pt x="2422" y="5"/>
                </a:lnTo>
                <a:lnTo>
                  <a:pt x="2470" y="19"/>
                </a:lnTo>
                <a:lnTo>
                  <a:pt x="2513" y="42"/>
                </a:lnTo>
                <a:lnTo>
                  <a:pt x="2552" y="74"/>
                </a:lnTo>
                <a:lnTo>
                  <a:pt x="2582" y="112"/>
                </a:lnTo>
                <a:lnTo>
                  <a:pt x="2607" y="156"/>
                </a:lnTo>
                <a:lnTo>
                  <a:pt x="2621" y="204"/>
                </a:lnTo>
                <a:lnTo>
                  <a:pt x="2627" y="256"/>
                </a:lnTo>
                <a:lnTo>
                  <a:pt x="2627" y="1285"/>
                </a:lnTo>
                <a:lnTo>
                  <a:pt x="2516" y="1331"/>
                </a:lnTo>
                <a:lnTo>
                  <a:pt x="2413" y="1381"/>
                </a:lnTo>
                <a:lnTo>
                  <a:pt x="2317" y="1438"/>
                </a:lnTo>
                <a:lnTo>
                  <a:pt x="2228" y="1498"/>
                </a:lnTo>
                <a:lnTo>
                  <a:pt x="2144" y="1562"/>
                </a:lnTo>
                <a:lnTo>
                  <a:pt x="2068" y="1630"/>
                </a:lnTo>
                <a:lnTo>
                  <a:pt x="1998" y="1701"/>
                </a:lnTo>
                <a:lnTo>
                  <a:pt x="1933" y="1774"/>
                </a:lnTo>
                <a:lnTo>
                  <a:pt x="1874" y="1849"/>
                </a:lnTo>
                <a:lnTo>
                  <a:pt x="1820" y="1927"/>
                </a:lnTo>
                <a:lnTo>
                  <a:pt x="1772" y="2005"/>
                </a:lnTo>
                <a:lnTo>
                  <a:pt x="1728" y="2085"/>
                </a:lnTo>
                <a:lnTo>
                  <a:pt x="1689" y="2165"/>
                </a:lnTo>
                <a:lnTo>
                  <a:pt x="1653" y="2244"/>
                </a:lnTo>
                <a:lnTo>
                  <a:pt x="1623" y="2324"/>
                </a:lnTo>
                <a:lnTo>
                  <a:pt x="1596" y="2402"/>
                </a:lnTo>
                <a:lnTo>
                  <a:pt x="1571" y="2479"/>
                </a:lnTo>
                <a:lnTo>
                  <a:pt x="1552" y="2553"/>
                </a:lnTo>
                <a:lnTo>
                  <a:pt x="1534" y="2626"/>
                </a:lnTo>
                <a:lnTo>
                  <a:pt x="254" y="2626"/>
                </a:lnTo>
                <a:lnTo>
                  <a:pt x="204" y="2621"/>
                </a:lnTo>
                <a:lnTo>
                  <a:pt x="156" y="2607"/>
                </a:lnTo>
                <a:lnTo>
                  <a:pt x="112" y="2582"/>
                </a:lnTo>
                <a:lnTo>
                  <a:pt x="75" y="2552"/>
                </a:lnTo>
                <a:lnTo>
                  <a:pt x="43" y="2514"/>
                </a:lnTo>
                <a:lnTo>
                  <a:pt x="19" y="2470"/>
                </a:lnTo>
                <a:lnTo>
                  <a:pt x="5" y="2422"/>
                </a:lnTo>
                <a:lnTo>
                  <a:pt x="0" y="2370"/>
                </a:lnTo>
                <a:lnTo>
                  <a:pt x="0" y="256"/>
                </a:lnTo>
                <a:lnTo>
                  <a:pt x="5" y="204"/>
                </a:lnTo>
                <a:lnTo>
                  <a:pt x="19" y="156"/>
                </a:lnTo>
                <a:lnTo>
                  <a:pt x="43" y="112"/>
                </a:lnTo>
                <a:lnTo>
                  <a:pt x="75" y="74"/>
                </a:lnTo>
                <a:lnTo>
                  <a:pt x="112" y="42"/>
                </a:lnTo>
                <a:lnTo>
                  <a:pt x="156" y="19"/>
                </a:lnTo>
                <a:lnTo>
                  <a:pt x="204" y="5"/>
                </a:lnTo>
                <a:lnTo>
                  <a:pt x="254" y="0"/>
                </a:lnTo>
                <a:close/>
              </a:path>
            </a:pathLst>
          </a:custGeom>
          <a:solidFill>
            <a:srgbClr val="E8EDE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Freeform 13"/>
          <p:cNvSpPr>
            <a:spLocks/>
          </p:cNvSpPr>
          <p:nvPr/>
        </p:nvSpPr>
        <p:spPr bwMode="auto">
          <a:xfrm>
            <a:off x="591215" y="3897571"/>
            <a:ext cx="2375936" cy="2276542"/>
          </a:xfrm>
          <a:custGeom>
            <a:avLst/>
            <a:gdLst>
              <a:gd name="T0" fmla="*/ 256 w 2626"/>
              <a:gd name="T1" fmla="*/ 0 h 2626"/>
              <a:gd name="T2" fmla="*/ 2370 w 2626"/>
              <a:gd name="T3" fmla="*/ 0 h 2626"/>
              <a:gd name="T4" fmla="*/ 2422 w 2626"/>
              <a:gd name="T5" fmla="*/ 5 h 2626"/>
              <a:gd name="T6" fmla="*/ 2470 w 2626"/>
              <a:gd name="T7" fmla="*/ 19 h 2626"/>
              <a:gd name="T8" fmla="*/ 2514 w 2626"/>
              <a:gd name="T9" fmla="*/ 42 h 2626"/>
              <a:gd name="T10" fmla="*/ 2552 w 2626"/>
              <a:gd name="T11" fmla="*/ 74 h 2626"/>
              <a:gd name="T12" fmla="*/ 2584 w 2626"/>
              <a:gd name="T13" fmla="*/ 112 h 2626"/>
              <a:gd name="T14" fmla="*/ 2607 w 2626"/>
              <a:gd name="T15" fmla="*/ 156 h 2626"/>
              <a:gd name="T16" fmla="*/ 2621 w 2626"/>
              <a:gd name="T17" fmla="*/ 204 h 2626"/>
              <a:gd name="T18" fmla="*/ 2626 w 2626"/>
              <a:gd name="T19" fmla="*/ 256 h 2626"/>
              <a:gd name="T20" fmla="*/ 2626 w 2626"/>
              <a:gd name="T21" fmla="*/ 2370 h 2626"/>
              <a:gd name="T22" fmla="*/ 2621 w 2626"/>
              <a:gd name="T23" fmla="*/ 2422 h 2626"/>
              <a:gd name="T24" fmla="*/ 2607 w 2626"/>
              <a:gd name="T25" fmla="*/ 2470 h 2626"/>
              <a:gd name="T26" fmla="*/ 2584 w 2626"/>
              <a:gd name="T27" fmla="*/ 2514 h 2626"/>
              <a:gd name="T28" fmla="*/ 2552 w 2626"/>
              <a:gd name="T29" fmla="*/ 2552 h 2626"/>
              <a:gd name="T30" fmla="*/ 2514 w 2626"/>
              <a:gd name="T31" fmla="*/ 2582 h 2626"/>
              <a:gd name="T32" fmla="*/ 2470 w 2626"/>
              <a:gd name="T33" fmla="*/ 2607 h 2626"/>
              <a:gd name="T34" fmla="*/ 2422 w 2626"/>
              <a:gd name="T35" fmla="*/ 2621 h 2626"/>
              <a:gd name="T36" fmla="*/ 2370 w 2626"/>
              <a:gd name="T37" fmla="*/ 2626 h 2626"/>
              <a:gd name="T38" fmla="*/ 1382 w 2626"/>
              <a:gd name="T39" fmla="*/ 2626 h 2626"/>
              <a:gd name="T40" fmla="*/ 1357 w 2626"/>
              <a:gd name="T41" fmla="*/ 2568 h 2626"/>
              <a:gd name="T42" fmla="*/ 1327 w 2626"/>
              <a:gd name="T43" fmla="*/ 2505 h 2626"/>
              <a:gd name="T44" fmla="*/ 1295 w 2626"/>
              <a:gd name="T45" fmla="*/ 2441 h 2626"/>
              <a:gd name="T46" fmla="*/ 1258 w 2626"/>
              <a:gd name="T47" fmla="*/ 2375 h 2626"/>
              <a:gd name="T48" fmla="*/ 1217 w 2626"/>
              <a:gd name="T49" fmla="*/ 2308 h 2626"/>
              <a:gd name="T50" fmla="*/ 1169 w 2626"/>
              <a:gd name="T51" fmla="*/ 2238 h 2626"/>
              <a:gd name="T52" fmla="*/ 1117 w 2626"/>
              <a:gd name="T53" fmla="*/ 2167 h 2626"/>
              <a:gd name="T54" fmla="*/ 1060 w 2626"/>
              <a:gd name="T55" fmla="*/ 2098 h 2626"/>
              <a:gd name="T56" fmla="*/ 998 w 2626"/>
              <a:gd name="T57" fmla="*/ 2028 h 2626"/>
              <a:gd name="T58" fmla="*/ 929 w 2626"/>
              <a:gd name="T59" fmla="*/ 1959 h 2626"/>
              <a:gd name="T60" fmla="*/ 854 w 2626"/>
              <a:gd name="T61" fmla="*/ 1891 h 2626"/>
              <a:gd name="T62" fmla="*/ 772 w 2626"/>
              <a:gd name="T63" fmla="*/ 1824 h 2626"/>
              <a:gd name="T64" fmla="*/ 683 w 2626"/>
              <a:gd name="T65" fmla="*/ 1760 h 2626"/>
              <a:gd name="T66" fmla="*/ 589 w 2626"/>
              <a:gd name="T67" fmla="*/ 1699 h 2626"/>
              <a:gd name="T68" fmla="*/ 485 w 2626"/>
              <a:gd name="T69" fmla="*/ 1640 h 2626"/>
              <a:gd name="T70" fmla="*/ 377 w 2626"/>
              <a:gd name="T71" fmla="*/ 1587 h 2626"/>
              <a:gd name="T72" fmla="*/ 258 w 2626"/>
              <a:gd name="T73" fmla="*/ 1535 h 2626"/>
              <a:gd name="T74" fmla="*/ 133 w 2626"/>
              <a:gd name="T75" fmla="*/ 1491 h 2626"/>
              <a:gd name="T76" fmla="*/ 0 w 2626"/>
              <a:gd name="T77" fmla="*/ 1450 h 2626"/>
              <a:gd name="T78" fmla="*/ 0 w 2626"/>
              <a:gd name="T79" fmla="*/ 256 h 2626"/>
              <a:gd name="T80" fmla="*/ 5 w 2626"/>
              <a:gd name="T81" fmla="*/ 204 h 2626"/>
              <a:gd name="T82" fmla="*/ 19 w 2626"/>
              <a:gd name="T83" fmla="*/ 156 h 2626"/>
              <a:gd name="T84" fmla="*/ 44 w 2626"/>
              <a:gd name="T85" fmla="*/ 112 h 2626"/>
              <a:gd name="T86" fmla="*/ 74 w 2626"/>
              <a:gd name="T87" fmla="*/ 74 h 2626"/>
              <a:gd name="T88" fmla="*/ 112 w 2626"/>
              <a:gd name="T89" fmla="*/ 42 h 2626"/>
              <a:gd name="T90" fmla="*/ 156 w 2626"/>
              <a:gd name="T91" fmla="*/ 19 h 2626"/>
              <a:gd name="T92" fmla="*/ 204 w 2626"/>
              <a:gd name="T93" fmla="*/ 5 h 2626"/>
              <a:gd name="T94" fmla="*/ 256 w 2626"/>
              <a:gd name="T95" fmla="*/ 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26" h="2626">
                <a:moveTo>
                  <a:pt x="256" y="0"/>
                </a:moveTo>
                <a:lnTo>
                  <a:pt x="2370" y="0"/>
                </a:lnTo>
                <a:lnTo>
                  <a:pt x="2422" y="5"/>
                </a:lnTo>
                <a:lnTo>
                  <a:pt x="2470" y="19"/>
                </a:lnTo>
                <a:lnTo>
                  <a:pt x="2514" y="42"/>
                </a:lnTo>
                <a:lnTo>
                  <a:pt x="2552" y="74"/>
                </a:lnTo>
                <a:lnTo>
                  <a:pt x="2584" y="112"/>
                </a:lnTo>
                <a:lnTo>
                  <a:pt x="2607" y="156"/>
                </a:lnTo>
                <a:lnTo>
                  <a:pt x="2621" y="204"/>
                </a:lnTo>
                <a:lnTo>
                  <a:pt x="2626" y="256"/>
                </a:lnTo>
                <a:lnTo>
                  <a:pt x="2626" y="2370"/>
                </a:lnTo>
                <a:lnTo>
                  <a:pt x="2621" y="2422"/>
                </a:lnTo>
                <a:lnTo>
                  <a:pt x="2607" y="2470"/>
                </a:lnTo>
                <a:lnTo>
                  <a:pt x="2584" y="2514"/>
                </a:lnTo>
                <a:lnTo>
                  <a:pt x="2552" y="2552"/>
                </a:lnTo>
                <a:lnTo>
                  <a:pt x="2514" y="2582"/>
                </a:lnTo>
                <a:lnTo>
                  <a:pt x="2470" y="2607"/>
                </a:lnTo>
                <a:lnTo>
                  <a:pt x="2422" y="2621"/>
                </a:lnTo>
                <a:lnTo>
                  <a:pt x="2370" y="2626"/>
                </a:lnTo>
                <a:lnTo>
                  <a:pt x="1382" y="2626"/>
                </a:lnTo>
                <a:lnTo>
                  <a:pt x="1357" y="2568"/>
                </a:lnTo>
                <a:lnTo>
                  <a:pt x="1327" y="2505"/>
                </a:lnTo>
                <a:lnTo>
                  <a:pt x="1295" y="2441"/>
                </a:lnTo>
                <a:lnTo>
                  <a:pt x="1258" y="2375"/>
                </a:lnTo>
                <a:lnTo>
                  <a:pt x="1217" y="2308"/>
                </a:lnTo>
                <a:lnTo>
                  <a:pt x="1169" y="2238"/>
                </a:lnTo>
                <a:lnTo>
                  <a:pt x="1117" y="2167"/>
                </a:lnTo>
                <a:lnTo>
                  <a:pt x="1060" y="2098"/>
                </a:lnTo>
                <a:lnTo>
                  <a:pt x="998" y="2028"/>
                </a:lnTo>
                <a:lnTo>
                  <a:pt x="929" y="1959"/>
                </a:lnTo>
                <a:lnTo>
                  <a:pt x="854" y="1891"/>
                </a:lnTo>
                <a:lnTo>
                  <a:pt x="772" y="1824"/>
                </a:lnTo>
                <a:lnTo>
                  <a:pt x="683" y="1760"/>
                </a:lnTo>
                <a:lnTo>
                  <a:pt x="589" y="1699"/>
                </a:lnTo>
                <a:lnTo>
                  <a:pt x="485" y="1640"/>
                </a:lnTo>
                <a:lnTo>
                  <a:pt x="377" y="1587"/>
                </a:lnTo>
                <a:lnTo>
                  <a:pt x="258" y="1535"/>
                </a:lnTo>
                <a:lnTo>
                  <a:pt x="133" y="1491"/>
                </a:lnTo>
                <a:lnTo>
                  <a:pt x="0" y="1450"/>
                </a:lnTo>
                <a:lnTo>
                  <a:pt x="0" y="256"/>
                </a:lnTo>
                <a:lnTo>
                  <a:pt x="5" y="204"/>
                </a:lnTo>
                <a:lnTo>
                  <a:pt x="19" y="156"/>
                </a:lnTo>
                <a:lnTo>
                  <a:pt x="44" y="112"/>
                </a:lnTo>
                <a:lnTo>
                  <a:pt x="74" y="74"/>
                </a:lnTo>
                <a:lnTo>
                  <a:pt x="112" y="42"/>
                </a:lnTo>
                <a:lnTo>
                  <a:pt x="156" y="19"/>
                </a:lnTo>
                <a:lnTo>
                  <a:pt x="204" y="5"/>
                </a:lnTo>
                <a:lnTo>
                  <a:pt x="256" y="0"/>
                </a:lnTo>
                <a:close/>
              </a:path>
            </a:pathLst>
          </a:custGeom>
          <a:solidFill>
            <a:srgbClr val="E8EDE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Freeform 14"/>
          <p:cNvSpPr>
            <a:spLocks/>
          </p:cNvSpPr>
          <p:nvPr/>
        </p:nvSpPr>
        <p:spPr bwMode="auto">
          <a:xfrm>
            <a:off x="594834" y="1318129"/>
            <a:ext cx="2360428" cy="2360428"/>
          </a:xfrm>
          <a:custGeom>
            <a:avLst/>
            <a:gdLst>
              <a:gd name="T0" fmla="*/ 1664 w 2856"/>
              <a:gd name="T1" fmla="*/ 0 h 2856"/>
              <a:gd name="T2" fmla="*/ 2856 w 2856"/>
              <a:gd name="T3" fmla="*/ 0 h 2856"/>
              <a:gd name="T4" fmla="*/ 2856 w 2856"/>
              <a:gd name="T5" fmla="*/ 2856 h 2856"/>
              <a:gd name="T6" fmla="*/ 0 w 2856"/>
              <a:gd name="T7" fmla="*/ 2856 h 2856"/>
              <a:gd name="T8" fmla="*/ 0 w 2856"/>
              <a:gd name="T9" fmla="*/ 1591 h 2856"/>
              <a:gd name="T10" fmla="*/ 133 w 2856"/>
              <a:gd name="T11" fmla="*/ 1562 h 2856"/>
              <a:gd name="T12" fmla="*/ 260 w 2856"/>
              <a:gd name="T13" fmla="*/ 1529 h 2856"/>
              <a:gd name="T14" fmla="*/ 379 w 2856"/>
              <a:gd name="T15" fmla="*/ 1488 h 2856"/>
              <a:gd name="T16" fmla="*/ 491 w 2856"/>
              <a:gd name="T17" fmla="*/ 1445 h 2856"/>
              <a:gd name="T18" fmla="*/ 596 w 2856"/>
              <a:gd name="T19" fmla="*/ 1395 h 2856"/>
              <a:gd name="T20" fmla="*/ 696 w 2856"/>
              <a:gd name="T21" fmla="*/ 1343 h 2856"/>
              <a:gd name="T22" fmla="*/ 790 w 2856"/>
              <a:gd name="T23" fmla="*/ 1287 h 2856"/>
              <a:gd name="T24" fmla="*/ 877 w 2856"/>
              <a:gd name="T25" fmla="*/ 1226 h 2856"/>
              <a:gd name="T26" fmla="*/ 959 w 2856"/>
              <a:gd name="T27" fmla="*/ 1164 h 2856"/>
              <a:gd name="T28" fmla="*/ 1034 w 2856"/>
              <a:gd name="T29" fmla="*/ 1098 h 2856"/>
              <a:gd name="T30" fmla="*/ 1105 w 2856"/>
              <a:gd name="T31" fmla="*/ 1032 h 2856"/>
              <a:gd name="T32" fmla="*/ 1171 w 2856"/>
              <a:gd name="T33" fmla="*/ 963 h 2856"/>
              <a:gd name="T34" fmla="*/ 1232 w 2856"/>
              <a:gd name="T35" fmla="*/ 891 h 2856"/>
              <a:gd name="T36" fmla="*/ 1287 w 2856"/>
              <a:gd name="T37" fmla="*/ 820 h 2856"/>
              <a:gd name="T38" fmla="*/ 1338 w 2856"/>
              <a:gd name="T39" fmla="*/ 749 h 2856"/>
              <a:gd name="T40" fmla="*/ 1385 w 2856"/>
              <a:gd name="T41" fmla="*/ 678 h 2856"/>
              <a:gd name="T42" fmla="*/ 1427 w 2856"/>
              <a:gd name="T43" fmla="*/ 607 h 2856"/>
              <a:gd name="T44" fmla="*/ 1466 w 2856"/>
              <a:gd name="T45" fmla="*/ 535 h 2856"/>
              <a:gd name="T46" fmla="*/ 1500 w 2856"/>
              <a:gd name="T47" fmla="*/ 466 h 2856"/>
              <a:gd name="T48" fmla="*/ 1532 w 2856"/>
              <a:gd name="T49" fmla="*/ 398 h 2856"/>
              <a:gd name="T50" fmla="*/ 1559 w 2856"/>
              <a:gd name="T51" fmla="*/ 333 h 2856"/>
              <a:gd name="T52" fmla="*/ 1584 w 2856"/>
              <a:gd name="T53" fmla="*/ 269 h 2856"/>
              <a:gd name="T54" fmla="*/ 1605 w 2856"/>
              <a:gd name="T55" fmla="*/ 208 h 2856"/>
              <a:gd name="T56" fmla="*/ 1625 w 2856"/>
              <a:gd name="T57" fmla="*/ 149 h 2856"/>
              <a:gd name="T58" fmla="*/ 1639 w 2856"/>
              <a:gd name="T59" fmla="*/ 96 h 2856"/>
              <a:gd name="T60" fmla="*/ 1653 w 2856"/>
              <a:gd name="T61" fmla="*/ 46 h 2856"/>
              <a:gd name="T62" fmla="*/ 1664 w 2856"/>
              <a:gd name="T63"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56" h="2856">
                <a:moveTo>
                  <a:pt x="1664" y="0"/>
                </a:moveTo>
                <a:lnTo>
                  <a:pt x="2856" y="0"/>
                </a:lnTo>
                <a:lnTo>
                  <a:pt x="2856" y="2856"/>
                </a:lnTo>
                <a:lnTo>
                  <a:pt x="0" y="2856"/>
                </a:lnTo>
                <a:lnTo>
                  <a:pt x="0" y="1591"/>
                </a:lnTo>
                <a:lnTo>
                  <a:pt x="133" y="1562"/>
                </a:lnTo>
                <a:lnTo>
                  <a:pt x="260" y="1529"/>
                </a:lnTo>
                <a:lnTo>
                  <a:pt x="379" y="1488"/>
                </a:lnTo>
                <a:lnTo>
                  <a:pt x="491" y="1445"/>
                </a:lnTo>
                <a:lnTo>
                  <a:pt x="596" y="1395"/>
                </a:lnTo>
                <a:lnTo>
                  <a:pt x="696" y="1343"/>
                </a:lnTo>
                <a:lnTo>
                  <a:pt x="790" y="1287"/>
                </a:lnTo>
                <a:lnTo>
                  <a:pt x="877" y="1226"/>
                </a:lnTo>
                <a:lnTo>
                  <a:pt x="959" y="1164"/>
                </a:lnTo>
                <a:lnTo>
                  <a:pt x="1034" y="1098"/>
                </a:lnTo>
                <a:lnTo>
                  <a:pt x="1105" y="1032"/>
                </a:lnTo>
                <a:lnTo>
                  <a:pt x="1171" y="963"/>
                </a:lnTo>
                <a:lnTo>
                  <a:pt x="1232" y="891"/>
                </a:lnTo>
                <a:lnTo>
                  <a:pt x="1287" y="820"/>
                </a:lnTo>
                <a:lnTo>
                  <a:pt x="1338" y="749"/>
                </a:lnTo>
                <a:lnTo>
                  <a:pt x="1385" y="678"/>
                </a:lnTo>
                <a:lnTo>
                  <a:pt x="1427" y="607"/>
                </a:lnTo>
                <a:lnTo>
                  <a:pt x="1466" y="535"/>
                </a:lnTo>
                <a:lnTo>
                  <a:pt x="1500" y="466"/>
                </a:lnTo>
                <a:lnTo>
                  <a:pt x="1532" y="398"/>
                </a:lnTo>
                <a:lnTo>
                  <a:pt x="1559" y="333"/>
                </a:lnTo>
                <a:lnTo>
                  <a:pt x="1584" y="269"/>
                </a:lnTo>
                <a:lnTo>
                  <a:pt x="1605" y="208"/>
                </a:lnTo>
                <a:lnTo>
                  <a:pt x="1625" y="149"/>
                </a:lnTo>
                <a:lnTo>
                  <a:pt x="1639" y="96"/>
                </a:lnTo>
                <a:lnTo>
                  <a:pt x="1653" y="46"/>
                </a:lnTo>
                <a:lnTo>
                  <a:pt x="1664" y="0"/>
                </a:lnTo>
                <a:close/>
              </a:path>
            </a:pathLst>
          </a:custGeom>
          <a:solidFill>
            <a:srgbClr val="41B6E6"/>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Freeform 15"/>
          <p:cNvSpPr>
            <a:spLocks/>
          </p:cNvSpPr>
          <p:nvPr/>
        </p:nvSpPr>
        <p:spPr bwMode="auto">
          <a:xfrm>
            <a:off x="594834" y="3747766"/>
            <a:ext cx="2360428" cy="2426348"/>
          </a:xfrm>
          <a:custGeom>
            <a:avLst/>
            <a:gdLst>
              <a:gd name="T0" fmla="*/ 0 w 2856"/>
              <a:gd name="T1" fmla="*/ 0 h 2856"/>
              <a:gd name="T2" fmla="*/ 2856 w 2856"/>
              <a:gd name="T3" fmla="*/ 0 h 2856"/>
              <a:gd name="T4" fmla="*/ 2856 w 2856"/>
              <a:gd name="T5" fmla="*/ 2856 h 2856"/>
              <a:gd name="T6" fmla="*/ 1680 w 2856"/>
              <a:gd name="T7" fmla="*/ 2856 h 2856"/>
              <a:gd name="T8" fmla="*/ 1671 w 2856"/>
              <a:gd name="T9" fmla="*/ 2820 h 2856"/>
              <a:gd name="T10" fmla="*/ 1662 w 2856"/>
              <a:gd name="T11" fmla="*/ 2778 h 2856"/>
              <a:gd name="T12" fmla="*/ 1652 w 2856"/>
              <a:gd name="T13" fmla="*/ 2731 h 2856"/>
              <a:gd name="T14" fmla="*/ 1637 w 2856"/>
              <a:gd name="T15" fmla="*/ 2682 h 2856"/>
              <a:gd name="T16" fmla="*/ 1621 w 2856"/>
              <a:gd name="T17" fmla="*/ 2626 h 2856"/>
              <a:gd name="T18" fmla="*/ 1604 w 2856"/>
              <a:gd name="T19" fmla="*/ 2569 h 2856"/>
              <a:gd name="T20" fmla="*/ 1582 w 2856"/>
              <a:gd name="T21" fmla="*/ 2509 h 2856"/>
              <a:gd name="T22" fmla="*/ 1557 w 2856"/>
              <a:gd name="T23" fmla="*/ 2445 h 2856"/>
              <a:gd name="T24" fmla="*/ 1529 w 2856"/>
              <a:gd name="T25" fmla="*/ 2379 h 2856"/>
              <a:gd name="T26" fmla="*/ 1499 w 2856"/>
              <a:gd name="T27" fmla="*/ 2311 h 2856"/>
              <a:gd name="T28" fmla="*/ 1463 w 2856"/>
              <a:gd name="T29" fmla="*/ 2242 h 2856"/>
              <a:gd name="T30" fmla="*/ 1426 w 2856"/>
              <a:gd name="T31" fmla="*/ 2171 h 2856"/>
              <a:gd name="T32" fmla="*/ 1383 w 2856"/>
              <a:gd name="T33" fmla="*/ 2101 h 2856"/>
              <a:gd name="T34" fmla="*/ 1335 w 2856"/>
              <a:gd name="T35" fmla="*/ 2028 h 2856"/>
              <a:gd name="T36" fmla="*/ 1285 w 2856"/>
              <a:gd name="T37" fmla="*/ 1957 h 2856"/>
              <a:gd name="T38" fmla="*/ 1228 w 2856"/>
              <a:gd name="T39" fmla="*/ 1888 h 2856"/>
              <a:gd name="T40" fmla="*/ 1167 w 2856"/>
              <a:gd name="T41" fmla="*/ 1817 h 2856"/>
              <a:gd name="T42" fmla="*/ 1102 w 2856"/>
              <a:gd name="T43" fmla="*/ 1749 h 2856"/>
              <a:gd name="T44" fmla="*/ 1032 w 2856"/>
              <a:gd name="T45" fmla="*/ 1681 h 2856"/>
              <a:gd name="T46" fmla="*/ 956 w 2856"/>
              <a:gd name="T47" fmla="*/ 1617 h 2856"/>
              <a:gd name="T48" fmla="*/ 874 w 2856"/>
              <a:gd name="T49" fmla="*/ 1555 h 2856"/>
              <a:gd name="T50" fmla="*/ 787 w 2856"/>
              <a:gd name="T51" fmla="*/ 1495 h 2856"/>
              <a:gd name="T52" fmla="*/ 694 w 2856"/>
              <a:gd name="T53" fmla="*/ 1439 h 2856"/>
              <a:gd name="T54" fmla="*/ 594 w 2856"/>
              <a:gd name="T55" fmla="*/ 1386 h 2856"/>
              <a:gd name="T56" fmla="*/ 489 w 2856"/>
              <a:gd name="T57" fmla="*/ 1338 h 2856"/>
              <a:gd name="T58" fmla="*/ 377 w 2856"/>
              <a:gd name="T59" fmla="*/ 1293 h 2856"/>
              <a:gd name="T60" fmla="*/ 258 w 2856"/>
              <a:gd name="T61" fmla="*/ 1256 h 2856"/>
              <a:gd name="T62" fmla="*/ 133 w 2856"/>
              <a:gd name="T63" fmla="*/ 1222 h 2856"/>
              <a:gd name="T64" fmla="*/ 0 w 2856"/>
              <a:gd name="T65" fmla="*/ 1194 h 2856"/>
              <a:gd name="T66" fmla="*/ 0 w 2856"/>
              <a:gd name="T67"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56" h="2856">
                <a:moveTo>
                  <a:pt x="0" y="0"/>
                </a:moveTo>
                <a:lnTo>
                  <a:pt x="2856" y="0"/>
                </a:lnTo>
                <a:lnTo>
                  <a:pt x="2856" y="2856"/>
                </a:lnTo>
                <a:lnTo>
                  <a:pt x="1680" y="2856"/>
                </a:lnTo>
                <a:lnTo>
                  <a:pt x="1671" y="2820"/>
                </a:lnTo>
                <a:lnTo>
                  <a:pt x="1662" y="2778"/>
                </a:lnTo>
                <a:lnTo>
                  <a:pt x="1652" y="2731"/>
                </a:lnTo>
                <a:lnTo>
                  <a:pt x="1637" y="2682"/>
                </a:lnTo>
                <a:lnTo>
                  <a:pt x="1621" y="2626"/>
                </a:lnTo>
                <a:lnTo>
                  <a:pt x="1604" y="2569"/>
                </a:lnTo>
                <a:lnTo>
                  <a:pt x="1582" y="2509"/>
                </a:lnTo>
                <a:lnTo>
                  <a:pt x="1557" y="2445"/>
                </a:lnTo>
                <a:lnTo>
                  <a:pt x="1529" y="2379"/>
                </a:lnTo>
                <a:lnTo>
                  <a:pt x="1499" y="2311"/>
                </a:lnTo>
                <a:lnTo>
                  <a:pt x="1463" y="2242"/>
                </a:lnTo>
                <a:lnTo>
                  <a:pt x="1426" y="2171"/>
                </a:lnTo>
                <a:lnTo>
                  <a:pt x="1383" y="2101"/>
                </a:lnTo>
                <a:lnTo>
                  <a:pt x="1335" y="2028"/>
                </a:lnTo>
                <a:lnTo>
                  <a:pt x="1285" y="1957"/>
                </a:lnTo>
                <a:lnTo>
                  <a:pt x="1228" y="1888"/>
                </a:lnTo>
                <a:lnTo>
                  <a:pt x="1167" y="1817"/>
                </a:lnTo>
                <a:lnTo>
                  <a:pt x="1102" y="1749"/>
                </a:lnTo>
                <a:lnTo>
                  <a:pt x="1032" y="1681"/>
                </a:lnTo>
                <a:lnTo>
                  <a:pt x="956" y="1617"/>
                </a:lnTo>
                <a:lnTo>
                  <a:pt x="874" y="1555"/>
                </a:lnTo>
                <a:lnTo>
                  <a:pt x="787" y="1495"/>
                </a:lnTo>
                <a:lnTo>
                  <a:pt x="694" y="1439"/>
                </a:lnTo>
                <a:lnTo>
                  <a:pt x="594" y="1386"/>
                </a:lnTo>
                <a:lnTo>
                  <a:pt x="489" y="1338"/>
                </a:lnTo>
                <a:lnTo>
                  <a:pt x="377" y="1293"/>
                </a:lnTo>
                <a:lnTo>
                  <a:pt x="258" y="1256"/>
                </a:lnTo>
                <a:lnTo>
                  <a:pt x="133" y="1222"/>
                </a:lnTo>
                <a:lnTo>
                  <a:pt x="0" y="1194"/>
                </a:lnTo>
                <a:lnTo>
                  <a:pt x="0" y="0"/>
                </a:lnTo>
                <a:close/>
              </a:path>
            </a:pathLst>
          </a:custGeom>
          <a:solidFill>
            <a:srgbClr val="425563"/>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Freeform 16"/>
          <p:cNvSpPr>
            <a:spLocks/>
          </p:cNvSpPr>
          <p:nvPr/>
        </p:nvSpPr>
        <p:spPr bwMode="auto">
          <a:xfrm>
            <a:off x="3132820" y="1299470"/>
            <a:ext cx="2360428" cy="2360428"/>
          </a:xfrm>
          <a:custGeom>
            <a:avLst/>
            <a:gdLst>
              <a:gd name="T0" fmla="*/ 0 w 2856"/>
              <a:gd name="T1" fmla="*/ 0 h 2856"/>
              <a:gd name="T2" fmla="*/ 1281 w 2856"/>
              <a:gd name="T3" fmla="*/ 0 h 2856"/>
              <a:gd name="T4" fmla="*/ 1294 w 2856"/>
              <a:gd name="T5" fmla="*/ 46 h 2856"/>
              <a:gd name="T6" fmla="*/ 1306 w 2856"/>
              <a:gd name="T7" fmla="*/ 98 h 2856"/>
              <a:gd name="T8" fmla="*/ 1322 w 2856"/>
              <a:gd name="T9" fmla="*/ 153 h 2856"/>
              <a:gd name="T10" fmla="*/ 1342 w 2856"/>
              <a:gd name="T11" fmla="*/ 212 h 2856"/>
              <a:gd name="T12" fmla="*/ 1363 w 2856"/>
              <a:gd name="T13" fmla="*/ 272 h 2856"/>
              <a:gd name="T14" fmla="*/ 1388 w 2856"/>
              <a:gd name="T15" fmla="*/ 338 h 2856"/>
              <a:gd name="T16" fmla="*/ 1416 w 2856"/>
              <a:gd name="T17" fmla="*/ 404 h 2856"/>
              <a:gd name="T18" fmla="*/ 1448 w 2856"/>
              <a:gd name="T19" fmla="*/ 473 h 2856"/>
              <a:gd name="T20" fmla="*/ 1484 w 2856"/>
              <a:gd name="T21" fmla="*/ 544 h 2856"/>
              <a:gd name="T22" fmla="*/ 1523 w 2856"/>
              <a:gd name="T23" fmla="*/ 616 h 2856"/>
              <a:gd name="T24" fmla="*/ 1566 w 2856"/>
              <a:gd name="T25" fmla="*/ 689 h 2856"/>
              <a:gd name="T26" fmla="*/ 1614 w 2856"/>
              <a:gd name="T27" fmla="*/ 760 h 2856"/>
              <a:gd name="T28" fmla="*/ 1667 w 2856"/>
              <a:gd name="T29" fmla="*/ 833 h 2856"/>
              <a:gd name="T30" fmla="*/ 1724 w 2856"/>
              <a:gd name="T31" fmla="*/ 906 h 2856"/>
              <a:gd name="T32" fmla="*/ 1787 w 2856"/>
              <a:gd name="T33" fmla="*/ 975 h 2856"/>
              <a:gd name="T34" fmla="*/ 1854 w 2856"/>
              <a:gd name="T35" fmla="*/ 1046 h 2856"/>
              <a:gd name="T36" fmla="*/ 1927 w 2856"/>
              <a:gd name="T37" fmla="*/ 1114 h 2856"/>
              <a:gd name="T38" fmla="*/ 2006 w 2856"/>
              <a:gd name="T39" fmla="*/ 1178 h 2856"/>
              <a:gd name="T40" fmla="*/ 2089 w 2856"/>
              <a:gd name="T41" fmla="*/ 1242 h 2856"/>
              <a:gd name="T42" fmla="*/ 2180 w 2856"/>
              <a:gd name="T43" fmla="*/ 1301 h 2856"/>
              <a:gd name="T44" fmla="*/ 2276 w 2856"/>
              <a:gd name="T45" fmla="*/ 1358 h 2856"/>
              <a:gd name="T46" fmla="*/ 2377 w 2856"/>
              <a:gd name="T47" fmla="*/ 1409 h 2856"/>
              <a:gd name="T48" fmla="*/ 2488 w 2856"/>
              <a:gd name="T49" fmla="*/ 1457 h 2856"/>
              <a:gd name="T50" fmla="*/ 2604 w 2856"/>
              <a:gd name="T51" fmla="*/ 1502 h 2856"/>
              <a:gd name="T52" fmla="*/ 2726 w 2856"/>
              <a:gd name="T53" fmla="*/ 1539 h 2856"/>
              <a:gd name="T54" fmla="*/ 2856 w 2856"/>
              <a:gd name="T55" fmla="*/ 1571 h 2856"/>
              <a:gd name="T56" fmla="*/ 2856 w 2856"/>
              <a:gd name="T57" fmla="*/ 2856 h 2856"/>
              <a:gd name="T58" fmla="*/ 0 w 2856"/>
              <a:gd name="T59" fmla="*/ 2856 h 2856"/>
              <a:gd name="T60" fmla="*/ 0 w 2856"/>
              <a:gd name="T61"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56" h="2856">
                <a:moveTo>
                  <a:pt x="0" y="0"/>
                </a:moveTo>
                <a:lnTo>
                  <a:pt x="1281" y="0"/>
                </a:lnTo>
                <a:lnTo>
                  <a:pt x="1294" y="46"/>
                </a:lnTo>
                <a:lnTo>
                  <a:pt x="1306" y="98"/>
                </a:lnTo>
                <a:lnTo>
                  <a:pt x="1322" y="153"/>
                </a:lnTo>
                <a:lnTo>
                  <a:pt x="1342" y="212"/>
                </a:lnTo>
                <a:lnTo>
                  <a:pt x="1363" y="272"/>
                </a:lnTo>
                <a:lnTo>
                  <a:pt x="1388" y="338"/>
                </a:lnTo>
                <a:lnTo>
                  <a:pt x="1416" y="404"/>
                </a:lnTo>
                <a:lnTo>
                  <a:pt x="1448" y="473"/>
                </a:lnTo>
                <a:lnTo>
                  <a:pt x="1484" y="544"/>
                </a:lnTo>
                <a:lnTo>
                  <a:pt x="1523" y="616"/>
                </a:lnTo>
                <a:lnTo>
                  <a:pt x="1566" y="689"/>
                </a:lnTo>
                <a:lnTo>
                  <a:pt x="1614" y="760"/>
                </a:lnTo>
                <a:lnTo>
                  <a:pt x="1667" y="833"/>
                </a:lnTo>
                <a:lnTo>
                  <a:pt x="1724" y="906"/>
                </a:lnTo>
                <a:lnTo>
                  <a:pt x="1787" y="975"/>
                </a:lnTo>
                <a:lnTo>
                  <a:pt x="1854" y="1046"/>
                </a:lnTo>
                <a:lnTo>
                  <a:pt x="1927" y="1114"/>
                </a:lnTo>
                <a:lnTo>
                  <a:pt x="2006" y="1178"/>
                </a:lnTo>
                <a:lnTo>
                  <a:pt x="2089" y="1242"/>
                </a:lnTo>
                <a:lnTo>
                  <a:pt x="2180" y="1301"/>
                </a:lnTo>
                <a:lnTo>
                  <a:pt x="2276" y="1358"/>
                </a:lnTo>
                <a:lnTo>
                  <a:pt x="2377" y="1409"/>
                </a:lnTo>
                <a:lnTo>
                  <a:pt x="2488" y="1457"/>
                </a:lnTo>
                <a:lnTo>
                  <a:pt x="2604" y="1502"/>
                </a:lnTo>
                <a:lnTo>
                  <a:pt x="2726" y="1539"/>
                </a:lnTo>
                <a:lnTo>
                  <a:pt x="2856" y="1571"/>
                </a:lnTo>
                <a:lnTo>
                  <a:pt x="2856" y="2856"/>
                </a:lnTo>
                <a:lnTo>
                  <a:pt x="0" y="2856"/>
                </a:lnTo>
                <a:lnTo>
                  <a:pt x="0" y="0"/>
                </a:lnTo>
                <a:close/>
              </a:path>
            </a:pathLst>
          </a:custGeom>
          <a:solidFill>
            <a:srgbClr val="003087"/>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Freeform 17"/>
          <p:cNvSpPr>
            <a:spLocks/>
          </p:cNvSpPr>
          <p:nvPr/>
        </p:nvSpPr>
        <p:spPr bwMode="auto">
          <a:xfrm>
            <a:off x="3136369" y="3760582"/>
            <a:ext cx="2393932" cy="2413531"/>
          </a:xfrm>
          <a:custGeom>
            <a:avLst/>
            <a:gdLst>
              <a:gd name="T0" fmla="*/ 0 w 2856"/>
              <a:gd name="T1" fmla="*/ 0 h 2856"/>
              <a:gd name="T2" fmla="*/ 2856 w 2856"/>
              <a:gd name="T3" fmla="*/ 0 h 2856"/>
              <a:gd name="T4" fmla="*/ 2856 w 2856"/>
              <a:gd name="T5" fmla="*/ 1212 h 2856"/>
              <a:gd name="T6" fmla="*/ 2723 w 2856"/>
              <a:gd name="T7" fmla="*/ 1245 h 2856"/>
              <a:gd name="T8" fmla="*/ 2596 w 2856"/>
              <a:gd name="T9" fmla="*/ 1285 h 2856"/>
              <a:gd name="T10" fmla="*/ 2477 w 2856"/>
              <a:gd name="T11" fmla="*/ 1329 h 2856"/>
              <a:gd name="T12" fmla="*/ 2365 w 2856"/>
              <a:gd name="T13" fmla="*/ 1381 h 2856"/>
              <a:gd name="T14" fmla="*/ 2260 w 2856"/>
              <a:gd name="T15" fmla="*/ 1434 h 2856"/>
              <a:gd name="T16" fmla="*/ 2162 w 2856"/>
              <a:gd name="T17" fmla="*/ 1493 h 2856"/>
              <a:gd name="T18" fmla="*/ 2070 w 2856"/>
              <a:gd name="T19" fmla="*/ 1555 h 2856"/>
              <a:gd name="T20" fmla="*/ 1986 w 2856"/>
              <a:gd name="T21" fmla="*/ 1621 h 2856"/>
              <a:gd name="T22" fmla="*/ 1906 w 2856"/>
              <a:gd name="T23" fmla="*/ 1689 h 2856"/>
              <a:gd name="T24" fmla="*/ 1833 w 2856"/>
              <a:gd name="T25" fmla="*/ 1760 h 2856"/>
              <a:gd name="T26" fmla="*/ 1765 w 2856"/>
              <a:gd name="T27" fmla="*/ 1833 h 2856"/>
              <a:gd name="T28" fmla="*/ 1703 w 2856"/>
              <a:gd name="T29" fmla="*/ 1906 h 2856"/>
              <a:gd name="T30" fmla="*/ 1646 w 2856"/>
              <a:gd name="T31" fmla="*/ 1980 h 2856"/>
              <a:gd name="T32" fmla="*/ 1593 w 2856"/>
              <a:gd name="T33" fmla="*/ 2055 h 2856"/>
              <a:gd name="T34" fmla="*/ 1546 w 2856"/>
              <a:gd name="T35" fmla="*/ 2130 h 2856"/>
              <a:gd name="T36" fmla="*/ 1502 w 2856"/>
              <a:gd name="T37" fmla="*/ 2205 h 2856"/>
              <a:gd name="T38" fmla="*/ 1464 w 2856"/>
              <a:gd name="T39" fmla="*/ 2278 h 2856"/>
              <a:gd name="T40" fmla="*/ 1429 w 2856"/>
              <a:gd name="T41" fmla="*/ 2349 h 2856"/>
              <a:gd name="T42" fmla="*/ 1399 w 2856"/>
              <a:gd name="T43" fmla="*/ 2420 h 2856"/>
              <a:gd name="T44" fmla="*/ 1372 w 2856"/>
              <a:gd name="T45" fmla="*/ 2488 h 2856"/>
              <a:gd name="T46" fmla="*/ 1349 w 2856"/>
              <a:gd name="T47" fmla="*/ 2552 h 2856"/>
              <a:gd name="T48" fmla="*/ 1327 w 2856"/>
              <a:gd name="T49" fmla="*/ 2614 h 2856"/>
              <a:gd name="T50" fmla="*/ 1311 w 2856"/>
              <a:gd name="T51" fmla="*/ 2671 h 2856"/>
              <a:gd name="T52" fmla="*/ 1295 w 2856"/>
              <a:gd name="T53" fmla="*/ 2724 h 2856"/>
              <a:gd name="T54" fmla="*/ 1285 w 2856"/>
              <a:gd name="T55" fmla="*/ 2774 h 2856"/>
              <a:gd name="T56" fmla="*/ 1274 w 2856"/>
              <a:gd name="T57" fmla="*/ 2817 h 2856"/>
              <a:gd name="T58" fmla="*/ 1267 w 2856"/>
              <a:gd name="T59" fmla="*/ 2856 h 2856"/>
              <a:gd name="T60" fmla="*/ 0 w 2856"/>
              <a:gd name="T61" fmla="*/ 2856 h 2856"/>
              <a:gd name="T62" fmla="*/ 0 w 2856"/>
              <a:gd name="T63"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56" h="2856">
                <a:moveTo>
                  <a:pt x="0" y="0"/>
                </a:moveTo>
                <a:lnTo>
                  <a:pt x="2856" y="0"/>
                </a:lnTo>
                <a:lnTo>
                  <a:pt x="2856" y="1212"/>
                </a:lnTo>
                <a:lnTo>
                  <a:pt x="2723" y="1245"/>
                </a:lnTo>
                <a:lnTo>
                  <a:pt x="2596" y="1285"/>
                </a:lnTo>
                <a:lnTo>
                  <a:pt x="2477" y="1329"/>
                </a:lnTo>
                <a:lnTo>
                  <a:pt x="2365" y="1381"/>
                </a:lnTo>
                <a:lnTo>
                  <a:pt x="2260" y="1434"/>
                </a:lnTo>
                <a:lnTo>
                  <a:pt x="2162" y="1493"/>
                </a:lnTo>
                <a:lnTo>
                  <a:pt x="2070" y="1555"/>
                </a:lnTo>
                <a:lnTo>
                  <a:pt x="1986" y="1621"/>
                </a:lnTo>
                <a:lnTo>
                  <a:pt x="1906" y="1689"/>
                </a:lnTo>
                <a:lnTo>
                  <a:pt x="1833" y="1760"/>
                </a:lnTo>
                <a:lnTo>
                  <a:pt x="1765" y="1833"/>
                </a:lnTo>
                <a:lnTo>
                  <a:pt x="1703" y="1906"/>
                </a:lnTo>
                <a:lnTo>
                  <a:pt x="1646" y="1980"/>
                </a:lnTo>
                <a:lnTo>
                  <a:pt x="1593" y="2055"/>
                </a:lnTo>
                <a:lnTo>
                  <a:pt x="1546" y="2130"/>
                </a:lnTo>
                <a:lnTo>
                  <a:pt x="1502" y="2205"/>
                </a:lnTo>
                <a:lnTo>
                  <a:pt x="1464" y="2278"/>
                </a:lnTo>
                <a:lnTo>
                  <a:pt x="1429" y="2349"/>
                </a:lnTo>
                <a:lnTo>
                  <a:pt x="1399" y="2420"/>
                </a:lnTo>
                <a:lnTo>
                  <a:pt x="1372" y="2488"/>
                </a:lnTo>
                <a:lnTo>
                  <a:pt x="1349" y="2552"/>
                </a:lnTo>
                <a:lnTo>
                  <a:pt x="1327" y="2614"/>
                </a:lnTo>
                <a:lnTo>
                  <a:pt x="1311" y="2671"/>
                </a:lnTo>
                <a:lnTo>
                  <a:pt x="1295" y="2724"/>
                </a:lnTo>
                <a:lnTo>
                  <a:pt x="1285" y="2774"/>
                </a:lnTo>
                <a:lnTo>
                  <a:pt x="1274" y="2817"/>
                </a:lnTo>
                <a:lnTo>
                  <a:pt x="1267" y="2856"/>
                </a:lnTo>
                <a:lnTo>
                  <a:pt x="0" y="2856"/>
                </a:lnTo>
                <a:lnTo>
                  <a:pt x="0" y="0"/>
                </a:lnTo>
                <a:close/>
              </a:path>
            </a:pathLst>
          </a:custGeom>
          <a:solidFill>
            <a:srgbClr val="005EB8"/>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TextBox 21"/>
          <p:cNvSpPr txBox="1"/>
          <p:nvPr/>
        </p:nvSpPr>
        <p:spPr>
          <a:xfrm>
            <a:off x="864912" y="2651271"/>
            <a:ext cx="2043988" cy="646331"/>
          </a:xfrm>
          <a:prstGeom prst="rect">
            <a:avLst/>
          </a:prstGeom>
          <a:noFill/>
        </p:spPr>
        <p:txBody>
          <a:bodyPr wrap="square" rtlCol="0" anchor="b">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Claims management</a:t>
            </a:r>
          </a:p>
        </p:txBody>
      </p:sp>
      <p:sp>
        <p:nvSpPr>
          <p:cNvPr id="23" name="TextBox 22"/>
          <p:cNvSpPr txBox="1"/>
          <p:nvPr/>
        </p:nvSpPr>
        <p:spPr>
          <a:xfrm>
            <a:off x="3359400" y="2651333"/>
            <a:ext cx="2047929" cy="923330"/>
          </a:xfrm>
          <a:prstGeom prst="rect">
            <a:avLst/>
          </a:prstGeom>
          <a:noFill/>
        </p:spPr>
        <p:txBody>
          <a:bodyPr wrap="square" rtlCol="0" anchor="b">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Practitioner Performance Advice</a:t>
            </a:r>
          </a:p>
        </p:txBody>
      </p:sp>
      <p:sp>
        <p:nvSpPr>
          <p:cNvPr id="24" name="TextBox 23"/>
          <p:cNvSpPr txBox="1"/>
          <p:nvPr/>
        </p:nvSpPr>
        <p:spPr>
          <a:xfrm>
            <a:off x="853763" y="4046514"/>
            <a:ext cx="2029812" cy="646331"/>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Primary Care Appeals</a:t>
            </a:r>
          </a:p>
        </p:txBody>
      </p:sp>
      <p:sp>
        <p:nvSpPr>
          <p:cNvPr id="25" name="TextBox 24"/>
          <p:cNvSpPr txBox="1"/>
          <p:nvPr/>
        </p:nvSpPr>
        <p:spPr>
          <a:xfrm>
            <a:off x="3503154" y="4093715"/>
            <a:ext cx="2027147" cy="64633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Safety and Learning</a:t>
            </a:r>
          </a:p>
        </p:txBody>
      </p:sp>
      <p:grpSp>
        <p:nvGrpSpPr>
          <p:cNvPr id="59" name="Group 58"/>
          <p:cNvGrpSpPr/>
          <p:nvPr/>
        </p:nvGrpSpPr>
        <p:grpSpPr>
          <a:xfrm>
            <a:off x="4978928" y="5459606"/>
            <a:ext cx="360971" cy="473809"/>
            <a:chOff x="15622588" y="4043363"/>
            <a:chExt cx="2960688" cy="3886201"/>
          </a:xfrm>
          <a:solidFill>
            <a:schemeClr val="bg1"/>
          </a:solidFill>
        </p:grpSpPr>
        <p:sp>
          <p:nvSpPr>
            <p:cNvPr id="57" name="Freeform 25"/>
            <p:cNvSpPr>
              <a:spLocks/>
            </p:cNvSpPr>
            <p:nvPr/>
          </p:nvSpPr>
          <p:spPr bwMode="auto">
            <a:xfrm>
              <a:off x="15622588" y="4368801"/>
              <a:ext cx="2960688" cy="3560763"/>
            </a:xfrm>
            <a:custGeom>
              <a:avLst/>
              <a:gdLst>
                <a:gd name="T0" fmla="*/ 0 w 3729"/>
                <a:gd name="T1" fmla="*/ 0 h 4485"/>
                <a:gd name="T2" fmla="*/ 726 w 3729"/>
                <a:gd name="T3" fmla="*/ 0 h 4485"/>
                <a:gd name="T4" fmla="*/ 547 w 3729"/>
                <a:gd name="T5" fmla="*/ 178 h 4485"/>
                <a:gd name="T6" fmla="*/ 1842 w 3729"/>
                <a:gd name="T7" fmla="*/ 1481 h 4485"/>
                <a:gd name="T8" fmla="*/ 3193 w 3729"/>
                <a:gd name="T9" fmla="*/ 200 h 4485"/>
                <a:gd name="T10" fmla="*/ 2997 w 3729"/>
                <a:gd name="T11" fmla="*/ 6 h 4485"/>
                <a:gd name="T12" fmla="*/ 3729 w 3729"/>
                <a:gd name="T13" fmla="*/ 6 h 4485"/>
                <a:gd name="T14" fmla="*/ 3729 w 3729"/>
                <a:gd name="T15" fmla="*/ 712 h 4485"/>
                <a:gd name="T16" fmla="*/ 3544 w 3729"/>
                <a:gd name="T17" fmla="*/ 530 h 4485"/>
                <a:gd name="T18" fmla="*/ 2613 w 3729"/>
                <a:gd name="T19" fmla="*/ 1458 h 4485"/>
                <a:gd name="T20" fmla="*/ 2276 w 3729"/>
                <a:gd name="T21" fmla="*/ 4485 h 4485"/>
                <a:gd name="T22" fmla="*/ 1507 w 3729"/>
                <a:gd name="T23" fmla="*/ 4485 h 4485"/>
                <a:gd name="T24" fmla="*/ 1150 w 3729"/>
                <a:gd name="T25" fmla="*/ 1481 h 4485"/>
                <a:gd name="T26" fmla="*/ 200 w 3729"/>
                <a:gd name="T27" fmla="*/ 524 h 4485"/>
                <a:gd name="T28" fmla="*/ 17 w 3729"/>
                <a:gd name="T29" fmla="*/ 708 h 4485"/>
                <a:gd name="T30" fmla="*/ 0 w 3729"/>
                <a:gd name="T31" fmla="*/ 0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9" h="4485">
                  <a:moveTo>
                    <a:pt x="0" y="0"/>
                  </a:moveTo>
                  <a:lnTo>
                    <a:pt x="726" y="0"/>
                  </a:lnTo>
                  <a:lnTo>
                    <a:pt x="547" y="178"/>
                  </a:lnTo>
                  <a:lnTo>
                    <a:pt x="1842" y="1481"/>
                  </a:lnTo>
                  <a:lnTo>
                    <a:pt x="3193" y="200"/>
                  </a:lnTo>
                  <a:lnTo>
                    <a:pt x="2997" y="6"/>
                  </a:lnTo>
                  <a:lnTo>
                    <a:pt x="3729" y="6"/>
                  </a:lnTo>
                  <a:lnTo>
                    <a:pt x="3729" y="712"/>
                  </a:lnTo>
                  <a:lnTo>
                    <a:pt x="3544" y="530"/>
                  </a:lnTo>
                  <a:lnTo>
                    <a:pt x="2613" y="1458"/>
                  </a:lnTo>
                  <a:lnTo>
                    <a:pt x="2276" y="4485"/>
                  </a:lnTo>
                  <a:lnTo>
                    <a:pt x="1507" y="4485"/>
                  </a:lnTo>
                  <a:lnTo>
                    <a:pt x="1150" y="1481"/>
                  </a:lnTo>
                  <a:lnTo>
                    <a:pt x="200" y="524"/>
                  </a:lnTo>
                  <a:lnTo>
                    <a:pt x="17" y="70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8" name="Freeform 26"/>
            <p:cNvSpPr>
              <a:spLocks/>
            </p:cNvSpPr>
            <p:nvPr/>
          </p:nvSpPr>
          <p:spPr bwMode="auto">
            <a:xfrm>
              <a:off x="16668750" y="4043363"/>
              <a:ext cx="868363" cy="865188"/>
            </a:xfrm>
            <a:custGeom>
              <a:avLst/>
              <a:gdLst>
                <a:gd name="T0" fmla="*/ 547 w 1095"/>
                <a:gd name="T1" fmla="*/ 0 h 1090"/>
                <a:gd name="T2" fmla="*/ 616 w 1095"/>
                <a:gd name="T3" fmla="*/ 4 h 1090"/>
                <a:gd name="T4" fmla="*/ 681 w 1095"/>
                <a:gd name="T5" fmla="*/ 16 h 1090"/>
                <a:gd name="T6" fmla="*/ 745 w 1095"/>
                <a:gd name="T7" fmla="*/ 37 h 1090"/>
                <a:gd name="T8" fmla="*/ 805 w 1095"/>
                <a:gd name="T9" fmla="*/ 64 h 1090"/>
                <a:gd name="T10" fmla="*/ 860 w 1095"/>
                <a:gd name="T11" fmla="*/ 98 h 1090"/>
                <a:gd name="T12" fmla="*/ 910 w 1095"/>
                <a:gd name="T13" fmla="*/ 138 h 1090"/>
                <a:gd name="T14" fmla="*/ 957 w 1095"/>
                <a:gd name="T15" fmla="*/ 182 h 1090"/>
                <a:gd name="T16" fmla="*/ 997 w 1095"/>
                <a:gd name="T17" fmla="*/ 234 h 1090"/>
                <a:gd name="T18" fmla="*/ 1029 w 1095"/>
                <a:gd name="T19" fmla="*/ 289 h 1090"/>
                <a:gd name="T20" fmla="*/ 1058 w 1095"/>
                <a:gd name="T21" fmla="*/ 349 h 1090"/>
                <a:gd name="T22" fmla="*/ 1077 w 1095"/>
                <a:gd name="T23" fmla="*/ 411 h 1090"/>
                <a:gd name="T24" fmla="*/ 1090 w 1095"/>
                <a:gd name="T25" fmla="*/ 476 h 1090"/>
                <a:gd name="T26" fmla="*/ 1095 w 1095"/>
                <a:gd name="T27" fmla="*/ 544 h 1090"/>
                <a:gd name="T28" fmla="*/ 1090 w 1095"/>
                <a:gd name="T29" fmla="*/ 614 h 1090"/>
                <a:gd name="T30" fmla="*/ 1077 w 1095"/>
                <a:gd name="T31" fmla="*/ 680 h 1090"/>
                <a:gd name="T32" fmla="*/ 1058 w 1095"/>
                <a:gd name="T33" fmla="*/ 742 h 1090"/>
                <a:gd name="T34" fmla="*/ 1029 w 1095"/>
                <a:gd name="T35" fmla="*/ 801 h 1090"/>
                <a:gd name="T36" fmla="*/ 997 w 1095"/>
                <a:gd name="T37" fmla="*/ 856 h 1090"/>
                <a:gd name="T38" fmla="*/ 957 w 1095"/>
                <a:gd name="T39" fmla="*/ 908 h 1090"/>
                <a:gd name="T40" fmla="*/ 910 w 1095"/>
                <a:gd name="T41" fmla="*/ 952 h 1090"/>
                <a:gd name="T42" fmla="*/ 860 w 1095"/>
                <a:gd name="T43" fmla="*/ 993 h 1090"/>
                <a:gd name="T44" fmla="*/ 805 w 1095"/>
                <a:gd name="T45" fmla="*/ 1027 h 1090"/>
                <a:gd name="T46" fmla="*/ 745 w 1095"/>
                <a:gd name="T47" fmla="*/ 1053 h 1090"/>
                <a:gd name="T48" fmla="*/ 681 w 1095"/>
                <a:gd name="T49" fmla="*/ 1074 h 1090"/>
                <a:gd name="T50" fmla="*/ 616 w 1095"/>
                <a:gd name="T51" fmla="*/ 1086 h 1090"/>
                <a:gd name="T52" fmla="*/ 547 w 1095"/>
                <a:gd name="T53" fmla="*/ 1090 h 1090"/>
                <a:gd name="T54" fmla="*/ 479 w 1095"/>
                <a:gd name="T55" fmla="*/ 1086 h 1090"/>
                <a:gd name="T56" fmla="*/ 413 w 1095"/>
                <a:gd name="T57" fmla="*/ 1074 h 1090"/>
                <a:gd name="T58" fmla="*/ 349 w 1095"/>
                <a:gd name="T59" fmla="*/ 1053 h 1090"/>
                <a:gd name="T60" fmla="*/ 290 w 1095"/>
                <a:gd name="T61" fmla="*/ 1027 h 1090"/>
                <a:gd name="T62" fmla="*/ 235 w 1095"/>
                <a:gd name="T63" fmla="*/ 993 h 1090"/>
                <a:gd name="T64" fmla="*/ 184 w 1095"/>
                <a:gd name="T65" fmla="*/ 952 h 1090"/>
                <a:gd name="T66" fmla="*/ 138 w 1095"/>
                <a:gd name="T67" fmla="*/ 908 h 1090"/>
                <a:gd name="T68" fmla="*/ 98 w 1095"/>
                <a:gd name="T69" fmla="*/ 856 h 1090"/>
                <a:gd name="T70" fmla="*/ 65 w 1095"/>
                <a:gd name="T71" fmla="*/ 801 h 1090"/>
                <a:gd name="T72" fmla="*/ 37 w 1095"/>
                <a:gd name="T73" fmla="*/ 742 h 1090"/>
                <a:gd name="T74" fmla="*/ 17 w 1095"/>
                <a:gd name="T75" fmla="*/ 680 h 1090"/>
                <a:gd name="T76" fmla="*/ 4 w 1095"/>
                <a:gd name="T77" fmla="*/ 614 h 1090"/>
                <a:gd name="T78" fmla="*/ 0 w 1095"/>
                <a:gd name="T79" fmla="*/ 544 h 1090"/>
                <a:gd name="T80" fmla="*/ 4 w 1095"/>
                <a:gd name="T81" fmla="*/ 476 h 1090"/>
                <a:gd name="T82" fmla="*/ 17 w 1095"/>
                <a:gd name="T83" fmla="*/ 411 h 1090"/>
                <a:gd name="T84" fmla="*/ 37 w 1095"/>
                <a:gd name="T85" fmla="*/ 349 h 1090"/>
                <a:gd name="T86" fmla="*/ 65 w 1095"/>
                <a:gd name="T87" fmla="*/ 289 h 1090"/>
                <a:gd name="T88" fmla="*/ 98 w 1095"/>
                <a:gd name="T89" fmla="*/ 234 h 1090"/>
                <a:gd name="T90" fmla="*/ 138 w 1095"/>
                <a:gd name="T91" fmla="*/ 182 h 1090"/>
                <a:gd name="T92" fmla="*/ 184 w 1095"/>
                <a:gd name="T93" fmla="*/ 138 h 1090"/>
                <a:gd name="T94" fmla="*/ 235 w 1095"/>
                <a:gd name="T95" fmla="*/ 98 h 1090"/>
                <a:gd name="T96" fmla="*/ 290 w 1095"/>
                <a:gd name="T97" fmla="*/ 64 h 1090"/>
                <a:gd name="T98" fmla="*/ 349 w 1095"/>
                <a:gd name="T99" fmla="*/ 37 h 1090"/>
                <a:gd name="T100" fmla="*/ 413 w 1095"/>
                <a:gd name="T101" fmla="*/ 16 h 1090"/>
                <a:gd name="T102" fmla="*/ 479 w 1095"/>
                <a:gd name="T103" fmla="*/ 4 h 1090"/>
                <a:gd name="T104" fmla="*/ 547 w 1095"/>
                <a:gd name="T105" fmla="*/ 0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95" h="1090">
                  <a:moveTo>
                    <a:pt x="547" y="0"/>
                  </a:moveTo>
                  <a:lnTo>
                    <a:pt x="616" y="4"/>
                  </a:lnTo>
                  <a:lnTo>
                    <a:pt x="681" y="16"/>
                  </a:lnTo>
                  <a:lnTo>
                    <a:pt x="745" y="37"/>
                  </a:lnTo>
                  <a:lnTo>
                    <a:pt x="805" y="64"/>
                  </a:lnTo>
                  <a:lnTo>
                    <a:pt x="860" y="98"/>
                  </a:lnTo>
                  <a:lnTo>
                    <a:pt x="910" y="138"/>
                  </a:lnTo>
                  <a:lnTo>
                    <a:pt x="957" y="182"/>
                  </a:lnTo>
                  <a:lnTo>
                    <a:pt x="997" y="234"/>
                  </a:lnTo>
                  <a:lnTo>
                    <a:pt x="1029" y="289"/>
                  </a:lnTo>
                  <a:lnTo>
                    <a:pt x="1058" y="349"/>
                  </a:lnTo>
                  <a:lnTo>
                    <a:pt x="1077" y="411"/>
                  </a:lnTo>
                  <a:lnTo>
                    <a:pt x="1090" y="476"/>
                  </a:lnTo>
                  <a:lnTo>
                    <a:pt x="1095" y="544"/>
                  </a:lnTo>
                  <a:lnTo>
                    <a:pt x="1090" y="614"/>
                  </a:lnTo>
                  <a:lnTo>
                    <a:pt x="1077" y="680"/>
                  </a:lnTo>
                  <a:lnTo>
                    <a:pt x="1058" y="742"/>
                  </a:lnTo>
                  <a:lnTo>
                    <a:pt x="1029" y="801"/>
                  </a:lnTo>
                  <a:lnTo>
                    <a:pt x="997" y="856"/>
                  </a:lnTo>
                  <a:lnTo>
                    <a:pt x="957" y="908"/>
                  </a:lnTo>
                  <a:lnTo>
                    <a:pt x="910" y="952"/>
                  </a:lnTo>
                  <a:lnTo>
                    <a:pt x="860" y="993"/>
                  </a:lnTo>
                  <a:lnTo>
                    <a:pt x="805" y="1027"/>
                  </a:lnTo>
                  <a:lnTo>
                    <a:pt x="745" y="1053"/>
                  </a:lnTo>
                  <a:lnTo>
                    <a:pt x="681" y="1074"/>
                  </a:lnTo>
                  <a:lnTo>
                    <a:pt x="616" y="1086"/>
                  </a:lnTo>
                  <a:lnTo>
                    <a:pt x="547" y="1090"/>
                  </a:lnTo>
                  <a:lnTo>
                    <a:pt x="479" y="1086"/>
                  </a:lnTo>
                  <a:lnTo>
                    <a:pt x="413" y="1074"/>
                  </a:lnTo>
                  <a:lnTo>
                    <a:pt x="349" y="1053"/>
                  </a:lnTo>
                  <a:lnTo>
                    <a:pt x="290" y="1027"/>
                  </a:lnTo>
                  <a:lnTo>
                    <a:pt x="235" y="993"/>
                  </a:lnTo>
                  <a:lnTo>
                    <a:pt x="184" y="952"/>
                  </a:lnTo>
                  <a:lnTo>
                    <a:pt x="138" y="908"/>
                  </a:lnTo>
                  <a:lnTo>
                    <a:pt x="98" y="856"/>
                  </a:lnTo>
                  <a:lnTo>
                    <a:pt x="65" y="801"/>
                  </a:lnTo>
                  <a:lnTo>
                    <a:pt x="37" y="742"/>
                  </a:lnTo>
                  <a:lnTo>
                    <a:pt x="17" y="680"/>
                  </a:lnTo>
                  <a:lnTo>
                    <a:pt x="4" y="614"/>
                  </a:lnTo>
                  <a:lnTo>
                    <a:pt x="0" y="544"/>
                  </a:lnTo>
                  <a:lnTo>
                    <a:pt x="4" y="476"/>
                  </a:lnTo>
                  <a:lnTo>
                    <a:pt x="17" y="411"/>
                  </a:lnTo>
                  <a:lnTo>
                    <a:pt x="37" y="349"/>
                  </a:lnTo>
                  <a:lnTo>
                    <a:pt x="65" y="289"/>
                  </a:lnTo>
                  <a:lnTo>
                    <a:pt x="98" y="234"/>
                  </a:lnTo>
                  <a:lnTo>
                    <a:pt x="138" y="182"/>
                  </a:lnTo>
                  <a:lnTo>
                    <a:pt x="184" y="138"/>
                  </a:lnTo>
                  <a:lnTo>
                    <a:pt x="235" y="98"/>
                  </a:lnTo>
                  <a:lnTo>
                    <a:pt x="290" y="64"/>
                  </a:lnTo>
                  <a:lnTo>
                    <a:pt x="349" y="37"/>
                  </a:lnTo>
                  <a:lnTo>
                    <a:pt x="413" y="16"/>
                  </a:lnTo>
                  <a:lnTo>
                    <a:pt x="479" y="4"/>
                  </a:lnTo>
                  <a:lnTo>
                    <a:pt x="5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9" name="Group 38"/>
          <p:cNvGrpSpPr/>
          <p:nvPr/>
        </p:nvGrpSpPr>
        <p:grpSpPr>
          <a:xfrm>
            <a:off x="4978928" y="1482827"/>
            <a:ext cx="360971" cy="473809"/>
            <a:chOff x="15622588" y="4043363"/>
            <a:chExt cx="2960688" cy="3886201"/>
          </a:xfrm>
          <a:solidFill>
            <a:schemeClr val="bg1"/>
          </a:solidFill>
        </p:grpSpPr>
        <p:sp>
          <p:nvSpPr>
            <p:cNvPr id="40" name="Freeform 25"/>
            <p:cNvSpPr>
              <a:spLocks/>
            </p:cNvSpPr>
            <p:nvPr/>
          </p:nvSpPr>
          <p:spPr bwMode="auto">
            <a:xfrm>
              <a:off x="15622588" y="4368801"/>
              <a:ext cx="2960688" cy="3560763"/>
            </a:xfrm>
            <a:custGeom>
              <a:avLst/>
              <a:gdLst>
                <a:gd name="T0" fmla="*/ 0 w 3729"/>
                <a:gd name="T1" fmla="*/ 0 h 4485"/>
                <a:gd name="T2" fmla="*/ 726 w 3729"/>
                <a:gd name="T3" fmla="*/ 0 h 4485"/>
                <a:gd name="T4" fmla="*/ 547 w 3729"/>
                <a:gd name="T5" fmla="*/ 178 h 4485"/>
                <a:gd name="T6" fmla="*/ 1842 w 3729"/>
                <a:gd name="T7" fmla="*/ 1481 h 4485"/>
                <a:gd name="T8" fmla="*/ 3193 w 3729"/>
                <a:gd name="T9" fmla="*/ 200 h 4485"/>
                <a:gd name="T10" fmla="*/ 2997 w 3729"/>
                <a:gd name="T11" fmla="*/ 6 h 4485"/>
                <a:gd name="T12" fmla="*/ 3729 w 3729"/>
                <a:gd name="T13" fmla="*/ 6 h 4485"/>
                <a:gd name="T14" fmla="*/ 3729 w 3729"/>
                <a:gd name="T15" fmla="*/ 712 h 4485"/>
                <a:gd name="T16" fmla="*/ 3544 w 3729"/>
                <a:gd name="T17" fmla="*/ 530 h 4485"/>
                <a:gd name="T18" fmla="*/ 2613 w 3729"/>
                <a:gd name="T19" fmla="*/ 1458 h 4485"/>
                <a:gd name="T20" fmla="*/ 2276 w 3729"/>
                <a:gd name="T21" fmla="*/ 4485 h 4485"/>
                <a:gd name="T22" fmla="*/ 1507 w 3729"/>
                <a:gd name="T23" fmla="*/ 4485 h 4485"/>
                <a:gd name="T24" fmla="*/ 1150 w 3729"/>
                <a:gd name="T25" fmla="*/ 1481 h 4485"/>
                <a:gd name="T26" fmla="*/ 200 w 3729"/>
                <a:gd name="T27" fmla="*/ 524 h 4485"/>
                <a:gd name="T28" fmla="*/ 17 w 3729"/>
                <a:gd name="T29" fmla="*/ 708 h 4485"/>
                <a:gd name="T30" fmla="*/ 0 w 3729"/>
                <a:gd name="T31" fmla="*/ 0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9" h="4485">
                  <a:moveTo>
                    <a:pt x="0" y="0"/>
                  </a:moveTo>
                  <a:lnTo>
                    <a:pt x="726" y="0"/>
                  </a:lnTo>
                  <a:lnTo>
                    <a:pt x="547" y="178"/>
                  </a:lnTo>
                  <a:lnTo>
                    <a:pt x="1842" y="1481"/>
                  </a:lnTo>
                  <a:lnTo>
                    <a:pt x="3193" y="200"/>
                  </a:lnTo>
                  <a:lnTo>
                    <a:pt x="2997" y="6"/>
                  </a:lnTo>
                  <a:lnTo>
                    <a:pt x="3729" y="6"/>
                  </a:lnTo>
                  <a:lnTo>
                    <a:pt x="3729" y="712"/>
                  </a:lnTo>
                  <a:lnTo>
                    <a:pt x="3544" y="530"/>
                  </a:lnTo>
                  <a:lnTo>
                    <a:pt x="2613" y="1458"/>
                  </a:lnTo>
                  <a:lnTo>
                    <a:pt x="2276" y="4485"/>
                  </a:lnTo>
                  <a:lnTo>
                    <a:pt x="1507" y="4485"/>
                  </a:lnTo>
                  <a:lnTo>
                    <a:pt x="1150" y="1481"/>
                  </a:lnTo>
                  <a:lnTo>
                    <a:pt x="200" y="524"/>
                  </a:lnTo>
                  <a:lnTo>
                    <a:pt x="17" y="70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5" name="Freeform 26"/>
            <p:cNvSpPr>
              <a:spLocks/>
            </p:cNvSpPr>
            <p:nvPr/>
          </p:nvSpPr>
          <p:spPr bwMode="auto">
            <a:xfrm>
              <a:off x="16668750" y="4043363"/>
              <a:ext cx="868363" cy="865188"/>
            </a:xfrm>
            <a:custGeom>
              <a:avLst/>
              <a:gdLst>
                <a:gd name="T0" fmla="*/ 547 w 1095"/>
                <a:gd name="T1" fmla="*/ 0 h 1090"/>
                <a:gd name="T2" fmla="*/ 616 w 1095"/>
                <a:gd name="T3" fmla="*/ 4 h 1090"/>
                <a:gd name="T4" fmla="*/ 681 w 1095"/>
                <a:gd name="T5" fmla="*/ 16 h 1090"/>
                <a:gd name="T6" fmla="*/ 745 w 1095"/>
                <a:gd name="T7" fmla="*/ 37 h 1090"/>
                <a:gd name="T8" fmla="*/ 805 w 1095"/>
                <a:gd name="T9" fmla="*/ 64 h 1090"/>
                <a:gd name="T10" fmla="*/ 860 w 1095"/>
                <a:gd name="T11" fmla="*/ 98 h 1090"/>
                <a:gd name="T12" fmla="*/ 910 w 1095"/>
                <a:gd name="T13" fmla="*/ 138 h 1090"/>
                <a:gd name="T14" fmla="*/ 957 w 1095"/>
                <a:gd name="T15" fmla="*/ 182 h 1090"/>
                <a:gd name="T16" fmla="*/ 997 w 1095"/>
                <a:gd name="T17" fmla="*/ 234 h 1090"/>
                <a:gd name="T18" fmla="*/ 1029 w 1095"/>
                <a:gd name="T19" fmla="*/ 289 h 1090"/>
                <a:gd name="T20" fmla="*/ 1058 w 1095"/>
                <a:gd name="T21" fmla="*/ 349 h 1090"/>
                <a:gd name="T22" fmla="*/ 1077 w 1095"/>
                <a:gd name="T23" fmla="*/ 411 h 1090"/>
                <a:gd name="T24" fmla="*/ 1090 w 1095"/>
                <a:gd name="T25" fmla="*/ 476 h 1090"/>
                <a:gd name="T26" fmla="*/ 1095 w 1095"/>
                <a:gd name="T27" fmla="*/ 544 h 1090"/>
                <a:gd name="T28" fmla="*/ 1090 w 1095"/>
                <a:gd name="T29" fmla="*/ 614 h 1090"/>
                <a:gd name="T30" fmla="*/ 1077 w 1095"/>
                <a:gd name="T31" fmla="*/ 680 h 1090"/>
                <a:gd name="T32" fmla="*/ 1058 w 1095"/>
                <a:gd name="T33" fmla="*/ 742 h 1090"/>
                <a:gd name="T34" fmla="*/ 1029 w 1095"/>
                <a:gd name="T35" fmla="*/ 801 h 1090"/>
                <a:gd name="T36" fmla="*/ 997 w 1095"/>
                <a:gd name="T37" fmla="*/ 856 h 1090"/>
                <a:gd name="T38" fmla="*/ 957 w 1095"/>
                <a:gd name="T39" fmla="*/ 908 h 1090"/>
                <a:gd name="T40" fmla="*/ 910 w 1095"/>
                <a:gd name="T41" fmla="*/ 952 h 1090"/>
                <a:gd name="T42" fmla="*/ 860 w 1095"/>
                <a:gd name="T43" fmla="*/ 993 h 1090"/>
                <a:gd name="T44" fmla="*/ 805 w 1095"/>
                <a:gd name="T45" fmla="*/ 1027 h 1090"/>
                <a:gd name="T46" fmla="*/ 745 w 1095"/>
                <a:gd name="T47" fmla="*/ 1053 h 1090"/>
                <a:gd name="T48" fmla="*/ 681 w 1095"/>
                <a:gd name="T49" fmla="*/ 1074 h 1090"/>
                <a:gd name="T50" fmla="*/ 616 w 1095"/>
                <a:gd name="T51" fmla="*/ 1086 h 1090"/>
                <a:gd name="T52" fmla="*/ 547 w 1095"/>
                <a:gd name="T53" fmla="*/ 1090 h 1090"/>
                <a:gd name="T54" fmla="*/ 479 w 1095"/>
                <a:gd name="T55" fmla="*/ 1086 h 1090"/>
                <a:gd name="T56" fmla="*/ 413 w 1095"/>
                <a:gd name="T57" fmla="*/ 1074 h 1090"/>
                <a:gd name="T58" fmla="*/ 349 w 1095"/>
                <a:gd name="T59" fmla="*/ 1053 h 1090"/>
                <a:gd name="T60" fmla="*/ 290 w 1095"/>
                <a:gd name="T61" fmla="*/ 1027 h 1090"/>
                <a:gd name="T62" fmla="*/ 235 w 1095"/>
                <a:gd name="T63" fmla="*/ 993 h 1090"/>
                <a:gd name="T64" fmla="*/ 184 w 1095"/>
                <a:gd name="T65" fmla="*/ 952 h 1090"/>
                <a:gd name="T66" fmla="*/ 138 w 1095"/>
                <a:gd name="T67" fmla="*/ 908 h 1090"/>
                <a:gd name="T68" fmla="*/ 98 w 1095"/>
                <a:gd name="T69" fmla="*/ 856 h 1090"/>
                <a:gd name="T70" fmla="*/ 65 w 1095"/>
                <a:gd name="T71" fmla="*/ 801 h 1090"/>
                <a:gd name="T72" fmla="*/ 37 w 1095"/>
                <a:gd name="T73" fmla="*/ 742 h 1090"/>
                <a:gd name="T74" fmla="*/ 17 w 1095"/>
                <a:gd name="T75" fmla="*/ 680 h 1090"/>
                <a:gd name="T76" fmla="*/ 4 w 1095"/>
                <a:gd name="T77" fmla="*/ 614 h 1090"/>
                <a:gd name="T78" fmla="*/ 0 w 1095"/>
                <a:gd name="T79" fmla="*/ 544 h 1090"/>
                <a:gd name="T80" fmla="*/ 4 w 1095"/>
                <a:gd name="T81" fmla="*/ 476 h 1090"/>
                <a:gd name="T82" fmla="*/ 17 w 1095"/>
                <a:gd name="T83" fmla="*/ 411 h 1090"/>
                <a:gd name="T84" fmla="*/ 37 w 1095"/>
                <a:gd name="T85" fmla="*/ 349 h 1090"/>
                <a:gd name="T86" fmla="*/ 65 w 1095"/>
                <a:gd name="T87" fmla="*/ 289 h 1090"/>
                <a:gd name="T88" fmla="*/ 98 w 1095"/>
                <a:gd name="T89" fmla="*/ 234 h 1090"/>
                <a:gd name="T90" fmla="*/ 138 w 1095"/>
                <a:gd name="T91" fmla="*/ 182 h 1090"/>
                <a:gd name="T92" fmla="*/ 184 w 1095"/>
                <a:gd name="T93" fmla="*/ 138 h 1090"/>
                <a:gd name="T94" fmla="*/ 235 w 1095"/>
                <a:gd name="T95" fmla="*/ 98 h 1090"/>
                <a:gd name="T96" fmla="*/ 290 w 1095"/>
                <a:gd name="T97" fmla="*/ 64 h 1090"/>
                <a:gd name="T98" fmla="*/ 349 w 1095"/>
                <a:gd name="T99" fmla="*/ 37 h 1090"/>
                <a:gd name="T100" fmla="*/ 413 w 1095"/>
                <a:gd name="T101" fmla="*/ 16 h 1090"/>
                <a:gd name="T102" fmla="*/ 479 w 1095"/>
                <a:gd name="T103" fmla="*/ 4 h 1090"/>
                <a:gd name="T104" fmla="*/ 547 w 1095"/>
                <a:gd name="T105" fmla="*/ 0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95" h="1090">
                  <a:moveTo>
                    <a:pt x="547" y="0"/>
                  </a:moveTo>
                  <a:lnTo>
                    <a:pt x="616" y="4"/>
                  </a:lnTo>
                  <a:lnTo>
                    <a:pt x="681" y="16"/>
                  </a:lnTo>
                  <a:lnTo>
                    <a:pt x="745" y="37"/>
                  </a:lnTo>
                  <a:lnTo>
                    <a:pt x="805" y="64"/>
                  </a:lnTo>
                  <a:lnTo>
                    <a:pt x="860" y="98"/>
                  </a:lnTo>
                  <a:lnTo>
                    <a:pt x="910" y="138"/>
                  </a:lnTo>
                  <a:lnTo>
                    <a:pt x="957" y="182"/>
                  </a:lnTo>
                  <a:lnTo>
                    <a:pt x="997" y="234"/>
                  </a:lnTo>
                  <a:lnTo>
                    <a:pt x="1029" y="289"/>
                  </a:lnTo>
                  <a:lnTo>
                    <a:pt x="1058" y="349"/>
                  </a:lnTo>
                  <a:lnTo>
                    <a:pt x="1077" y="411"/>
                  </a:lnTo>
                  <a:lnTo>
                    <a:pt x="1090" y="476"/>
                  </a:lnTo>
                  <a:lnTo>
                    <a:pt x="1095" y="544"/>
                  </a:lnTo>
                  <a:lnTo>
                    <a:pt x="1090" y="614"/>
                  </a:lnTo>
                  <a:lnTo>
                    <a:pt x="1077" y="680"/>
                  </a:lnTo>
                  <a:lnTo>
                    <a:pt x="1058" y="742"/>
                  </a:lnTo>
                  <a:lnTo>
                    <a:pt x="1029" y="801"/>
                  </a:lnTo>
                  <a:lnTo>
                    <a:pt x="997" y="856"/>
                  </a:lnTo>
                  <a:lnTo>
                    <a:pt x="957" y="908"/>
                  </a:lnTo>
                  <a:lnTo>
                    <a:pt x="910" y="952"/>
                  </a:lnTo>
                  <a:lnTo>
                    <a:pt x="860" y="993"/>
                  </a:lnTo>
                  <a:lnTo>
                    <a:pt x="805" y="1027"/>
                  </a:lnTo>
                  <a:lnTo>
                    <a:pt x="745" y="1053"/>
                  </a:lnTo>
                  <a:lnTo>
                    <a:pt x="681" y="1074"/>
                  </a:lnTo>
                  <a:lnTo>
                    <a:pt x="616" y="1086"/>
                  </a:lnTo>
                  <a:lnTo>
                    <a:pt x="547" y="1090"/>
                  </a:lnTo>
                  <a:lnTo>
                    <a:pt x="479" y="1086"/>
                  </a:lnTo>
                  <a:lnTo>
                    <a:pt x="413" y="1074"/>
                  </a:lnTo>
                  <a:lnTo>
                    <a:pt x="349" y="1053"/>
                  </a:lnTo>
                  <a:lnTo>
                    <a:pt x="290" y="1027"/>
                  </a:lnTo>
                  <a:lnTo>
                    <a:pt x="235" y="993"/>
                  </a:lnTo>
                  <a:lnTo>
                    <a:pt x="184" y="952"/>
                  </a:lnTo>
                  <a:lnTo>
                    <a:pt x="138" y="908"/>
                  </a:lnTo>
                  <a:lnTo>
                    <a:pt x="98" y="856"/>
                  </a:lnTo>
                  <a:lnTo>
                    <a:pt x="65" y="801"/>
                  </a:lnTo>
                  <a:lnTo>
                    <a:pt x="37" y="742"/>
                  </a:lnTo>
                  <a:lnTo>
                    <a:pt x="17" y="680"/>
                  </a:lnTo>
                  <a:lnTo>
                    <a:pt x="4" y="614"/>
                  </a:lnTo>
                  <a:lnTo>
                    <a:pt x="0" y="544"/>
                  </a:lnTo>
                  <a:lnTo>
                    <a:pt x="4" y="476"/>
                  </a:lnTo>
                  <a:lnTo>
                    <a:pt x="17" y="411"/>
                  </a:lnTo>
                  <a:lnTo>
                    <a:pt x="37" y="349"/>
                  </a:lnTo>
                  <a:lnTo>
                    <a:pt x="65" y="289"/>
                  </a:lnTo>
                  <a:lnTo>
                    <a:pt x="98" y="234"/>
                  </a:lnTo>
                  <a:lnTo>
                    <a:pt x="138" y="182"/>
                  </a:lnTo>
                  <a:lnTo>
                    <a:pt x="184" y="138"/>
                  </a:lnTo>
                  <a:lnTo>
                    <a:pt x="235" y="98"/>
                  </a:lnTo>
                  <a:lnTo>
                    <a:pt x="290" y="64"/>
                  </a:lnTo>
                  <a:lnTo>
                    <a:pt x="349" y="37"/>
                  </a:lnTo>
                  <a:lnTo>
                    <a:pt x="413" y="16"/>
                  </a:lnTo>
                  <a:lnTo>
                    <a:pt x="479" y="4"/>
                  </a:lnTo>
                  <a:lnTo>
                    <a:pt x="5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6" name="Group 45"/>
          <p:cNvGrpSpPr/>
          <p:nvPr/>
        </p:nvGrpSpPr>
        <p:grpSpPr>
          <a:xfrm>
            <a:off x="830951" y="1524390"/>
            <a:ext cx="360971" cy="473809"/>
            <a:chOff x="15622588" y="4043363"/>
            <a:chExt cx="2960688" cy="3886201"/>
          </a:xfrm>
          <a:solidFill>
            <a:schemeClr val="bg1"/>
          </a:solidFill>
        </p:grpSpPr>
        <p:sp>
          <p:nvSpPr>
            <p:cNvPr id="47" name="Freeform 25"/>
            <p:cNvSpPr>
              <a:spLocks/>
            </p:cNvSpPr>
            <p:nvPr/>
          </p:nvSpPr>
          <p:spPr bwMode="auto">
            <a:xfrm>
              <a:off x="15622588" y="4368801"/>
              <a:ext cx="2960688" cy="3560763"/>
            </a:xfrm>
            <a:custGeom>
              <a:avLst/>
              <a:gdLst>
                <a:gd name="T0" fmla="*/ 0 w 3729"/>
                <a:gd name="T1" fmla="*/ 0 h 4485"/>
                <a:gd name="T2" fmla="*/ 726 w 3729"/>
                <a:gd name="T3" fmla="*/ 0 h 4485"/>
                <a:gd name="T4" fmla="*/ 547 w 3729"/>
                <a:gd name="T5" fmla="*/ 178 h 4485"/>
                <a:gd name="T6" fmla="*/ 1842 w 3729"/>
                <a:gd name="T7" fmla="*/ 1481 h 4485"/>
                <a:gd name="T8" fmla="*/ 3193 w 3729"/>
                <a:gd name="T9" fmla="*/ 200 h 4485"/>
                <a:gd name="T10" fmla="*/ 2997 w 3729"/>
                <a:gd name="T11" fmla="*/ 6 h 4485"/>
                <a:gd name="T12" fmla="*/ 3729 w 3729"/>
                <a:gd name="T13" fmla="*/ 6 h 4485"/>
                <a:gd name="T14" fmla="*/ 3729 w 3729"/>
                <a:gd name="T15" fmla="*/ 712 h 4485"/>
                <a:gd name="T16" fmla="*/ 3544 w 3729"/>
                <a:gd name="T17" fmla="*/ 530 h 4485"/>
                <a:gd name="T18" fmla="*/ 2613 w 3729"/>
                <a:gd name="T19" fmla="*/ 1458 h 4485"/>
                <a:gd name="T20" fmla="*/ 2276 w 3729"/>
                <a:gd name="T21" fmla="*/ 4485 h 4485"/>
                <a:gd name="T22" fmla="*/ 1507 w 3729"/>
                <a:gd name="T23" fmla="*/ 4485 h 4485"/>
                <a:gd name="T24" fmla="*/ 1150 w 3729"/>
                <a:gd name="T25" fmla="*/ 1481 h 4485"/>
                <a:gd name="T26" fmla="*/ 200 w 3729"/>
                <a:gd name="T27" fmla="*/ 524 h 4485"/>
                <a:gd name="T28" fmla="*/ 17 w 3729"/>
                <a:gd name="T29" fmla="*/ 708 h 4485"/>
                <a:gd name="T30" fmla="*/ 0 w 3729"/>
                <a:gd name="T31" fmla="*/ 0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9" h="4485">
                  <a:moveTo>
                    <a:pt x="0" y="0"/>
                  </a:moveTo>
                  <a:lnTo>
                    <a:pt x="726" y="0"/>
                  </a:lnTo>
                  <a:lnTo>
                    <a:pt x="547" y="178"/>
                  </a:lnTo>
                  <a:lnTo>
                    <a:pt x="1842" y="1481"/>
                  </a:lnTo>
                  <a:lnTo>
                    <a:pt x="3193" y="200"/>
                  </a:lnTo>
                  <a:lnTo>
                    <a:pt x="2997" y="6"/>
                  </a:lnTo>
                  <a:lnTo>
                    <a:pt x="3729" y="6"/>
                  </a:lnTo>
                  <a:lnTo>
                    <a:pt x="3729" y="712"/>
                  </a:lnTo>
                  <a:lnTo>
                    <a:pt x="3544" y="530"/>
                  </a:lnTo>
                  <a:lnTo>
                    <a:pt x="2613" y="1458"/>
                  </a:lnTo>
                  <a:lnTo>
                    <a:pt x="2276" y="4485"/>
                  </a:lnTo>
                  <a:lnTo>
                    <a:pt x="1507" y="4485"/>
                  </a:lnTo>
                  <a:lnTo>
                    <a:pt x="1150" y="1481"/>
                  </a:lnTo>
                  <a:lnTo>
                    <a:pt x="200" y="524"/>
                  </a:lnTo>
                  <a:lnTo>
                    <a:pt x="17" y="70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Freeform 26"/>
            <p:cNvSpPr>
              <a:spLocks/>
            </p:cNvSpPr>
            <p:nvPr/>
          </p:nvSpPr>
          <p:spPr bwMode="auto">
            <a:xfrm>
              <a:off x="16668750" y="4043363"/>
              <a:ext cx="868363" cy="865188"/>
            </a:xfrm>
            <a:custGeom>
              <a:avLst/>
              <a:gdLst>
                <a:gd name="T0" fmla="*/ 547 w 1095"/>
                <a:gd name="T1" fmla="*/ 0 h 1090"/>
                <a:gd name="T2" fmla="*/ 616 w 1095"/>
                <a:gd name="T3" fmla="*/ 4 h 1090"/>
                <a:gd name="T4" fmla="*/ 681 w 1095"/>
                <a:gd name="T5" fmla="*/ 16 h 1090"/>
                <a:gd name="T6" fmla="*/ 745 w 1095"/>
                <a:gd name="T7" fmla="*/ 37 h 1090"/>
                <a:gd name="T8" fmla="*/ 805 w 1095"/>
                <a:gd name="T9" fmla="*/ 64 h 1090"/>
                <a:gd name="T10" fmla="*/ 860 w 1095"/>
                <a:gd name="T11" fmla="*/ 98 h 1090"/>
                <a:gd name="T12" fmla="*/ 910 w 1095"/>
                <a:gd name="T13" fmla="*/ 138 h 1090"/>
                <a:gd name="T14" fmla="*/ 957 w 1095"/>
                <a:gd name="T15" fmla="*/ 182 h 1090"/>
                <a:gd name="T16" fmla="*/ 997 w 1095"/>
                <a:gd name="T17" fmla="*/ 234 h 1090"/>
                <a:gd name="T18" fmla="*/ 1029 w 1095"/>
                <a:gd name="T19" fmla="*/ 289 h 1090"/>
                <a:gd name="T20" fmla="*/ 1058 w 1095"/>
                <a:gd name="T21" fmla="*/ 349 h 1090"/>
                <a:gd name="T22" fmla="*/ 1077 w 1095"/>
                <a:gd name="T23" fmla="*/ 411 h 1090"/>
                <a:gd name="T24" fmla="*/ 1090 w 1095"/>
                <a:gd name="T25" fmla="*/ 476 h 1090"/>
                <a:gd name="T26" fmla="*/ 1095 w 1095"/>
                <a:gd name="T27" fmla="*/ 544 h 1090"/>
                <a:gd name="T28" fmla="*/ 1090 w 1095"/>
                <a:gd name="T29" fmla="*/ 614 h 1090"/>
                <a:gd name="T30" fmla="*/ 1077 w 1095"/>
                <a:gd name="T31" fmla="*/ 680 h 1090"/>
                <a:gd name="T32" fmla="*/ 1058 w 1095"/>
                <a:gd name="T33" fmla="*/ 742 h 1090"/>
                <a:gd name="T34" fmla="*/ 1029 w 1095"/>
                <a:gd name="T35" fmla="*/ 801 h 1090"/>
                <a:gd name="T36" fmla="*/ 997 w 1095"/>
                <a:gd name="T37" fmla="*/ 856 h 1090"/>
                <a:gd name="T38" fmla="*/ 957 w 1095"/>
                <a:gd name="T39" fmla="*/ 908 h 1090"/>
                <a:gd name="T40" fmla="*/ 910 w 1095"/>
                <a:gd name="T41" fmla="*/ 952 h 1090"/>
                <a:gd name="T42" fmla="*/ 860 w 1095"/>
                <a:gd name="T43" fmla="*/ 993 h 1090"/>
                <a:gd name="T44" fmla="*/ 805 w 1095"/>
                <a:gd name="T45" fmla="*/ 1027 h 1090"/>
                <a:gd name="T46" fmla="*/ 745 w 1095"/>
                <a:gd name="T47" fmla="*/ 1053 h 1090"/>
                <a:gd name="T48" fmla="*/ 681 w 1095"/>
                <a:gd name="T49" fmla="*/ 1074 h 1090"/>
                <a:gd name="T50" fmla="*/ 616 w 1095"/>
                <a:gd name="T51" fmla="*/ 1086 h 1090"/>
                <a:gd name="T52" fmla="*/ 547 w 1095"/>
                <a:gd name="T53" fmla="*/ 1090 h 1090"/>
                <a:gd name="T54" fmla="*/ 479 w 1095"/>
                <a:gd name="T55" fmla="*/ 1086 h 1090"/>
                <a:gd name="T56" fmla="*/ 413 w 1095"/>
                <a:gd name="T57" fmla="*/ 1074 h 1090"/>
                <a:gd name="T58" fmla="*/ 349 w 1095"/>
                <a:gd name="T59" fmla="*/ 1053 h 1090"/>
                <a:gd name="T60" fmla="*/ 290 w 1095"/>
                <a:gd name="T61" fmla="*/ 1027 h 1090"/>
                <a:gd name="T62" fmla="*/ 235 w 1095"/>
                <a:gd name="T63" fmla="*/ 993 h 1090"/>
                <a:gd name="T64" fmla="*/ 184 w 1095"/>
                <a:gd name="T65" fmla="*/ 952 h 1090"/>
                <a:gd name="T66" fmla="*/ 138 w 1095"/>
                <a:gd name="T67" fmla="*/ 908 h 1090"/>
                <a:gd name="T68" fmla="*/ 98 w 1095"/>
                <a:gd name="T69" fmla="*/ 856 h 1090"/>
                <a:gd name="T70" fmla="*/ 65 w 1095"/>
                <a:gd name="T71" fmla="*/ 801 h 1090"/>
                <a:gd name="T72" fmla="*/ 37 w 1095"/>
                <a:gd name="T73" fmla="*/ 742 h 1090"/>
                <a:gd name="T74" fmla="*/ 17 w 1095"/>
                <a:gd name="T75" fmla="*/ 680 h 1090"/>
                <a:gd name="T76" fmla="*/ 4 w 1095"/>
                <a:gd name="T77" fmla="*/ 614 h 1090"/>
                <a:gd name="T78" fmla="*/ 0 w 1095"/>
                <a:gd name="T79" fmla="*/ 544 h 1090"/>
                <a:gd name="T80" fmla="*/ 4 w 1095"/>
                <a:gd name="T81" fmla="*/ 476 h 1090"/>
                <a:gd name="T82" fmla="*/ 17 w 1095"/>
                <a:gd name="T83" fmla="*/ 411 h 1090"/>
                <a:gd name="T84" fmla="*/ 37 w 1095"/>
                <a:gd name="T85" fmla="*/ 349 h 1090"/>
                <a:gd name="T86" fmla="*/ 65 w 1095"/>
                <a:gd name="T87" fmla="*/ 289 h 1090"/>
                <a:gd name="T88" fmla="*/ 98 w 1095"/>
                <a:gd name="T89" fmla="*/ 234 h 1090"/>
                <a:gd name="T90" fmla="*/ 138 w 1095"/>
                <a:gd name="T91" fmla="*/ 182 h 1090"/>
                <a:gd name="T92" fmla="*/ 184 w 1095"/>
                <a:gd name="T93" fmla="*/ 138 h 1090"/>
                <a:gd name="T94" fmla="*/ 235 w 1095"/>
                <a:gd name="T95" fmla="*/ 98 h 1090"/>
                <a:gd name="T96" fmla="*/ 290 w 1095"/>
                <a:gd name="T97" fmla="*/ 64 h 1090"/>
                <a:gd name="T98" fmla="*/ 349 w 1095"/>
                <a:gd name="T99" fmla="*/ 37 h 1090"/>
                <a:gd name="T100" fmla="*/ 413 w 1095"/>
                <a:gd name="T101" fmla="*/ 16 h 1090"/>
                <a:gd name="T102" fmla="*/ 479 w 1095"/>
                <a:gd name="T103" fmla="*/ 4 h 1090"/>
                <a:gd name="T104" fmla="*/ 547 w 1095"/>
                <a:gd name="T105" fmla="*/ 0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95" h="1090">
                  <a:moveTo>
                    <a:pt x="547" y="0"/>
                  </a:moveTo>
                  <a:lnTo>
                    <a:pt x="616" y="4"/>
                  </a:lnTo>
                  <a:lnTo>
                    <a:pt x="681" y="16"/>
                  </a:lnTo>
                  <a:lnTo>
                    <a:pt x="745" y="37"/>
                  </a:lnTo>
                  <a:lnTo>
                    <a:pt x="805" y="64"/>
                  </a:lnTo>
                  <a:lnTo>
                    <a:pt x="860" y="98"/>
                  </a:lnTo>
                  <a:lnTo>
                    <a:pt x="910" y="138"/>
                  </a:lnTo>
                  <a:lnTo>
                    <a:pt x="957" y="182"/>
                  </a:lnTo>
                  <a:lnTo>
                    <a:pt x="997" y="234"/>
                  </a:lnTo>
                  <a:lnTo>
                    <a:pt x="1029" y="289"/>
                  </a:lnTo>
                  <a:lnTo>
                    <a:pt x="1058" y="349"/>
                  </a:lnTo>
                  <a:lnTo>
                    <a:pt x="1077" y="411"/>
                  </a:lnTo>
                  <a:lnTo>
                    <a:pt x="1090" y="476"/>
                  </a:lnTo>
                  <a:lnTo>
                    <a:pt x="1095" y="544"/>
                  </a:lnTo>
                  <a:lnTo>
                    <a:pt x="1090" y="614"/>
                  </a:lnTo>
                  <a:lnTo>
                    <a:pt x="1077" y="680"/>
                  </a:lnTo>
                  <a:lnTo>
                    <a:pt x="1058" y="742"/>
                  </a:lnTo>
                  <a:lnTo>
                    <a:pt x="1029" y="801"/>
                  </a:lnTo>
                  <a:lnTo>
                    <a:pt x="997" y="856"/>
                  </a:lnTo>
                  <a:lnTo>
                    <a:pt x="957" y="908"/>
                  </a:lnTo>
                  <a:lnTo>
                    <a:pt x="910" y="952"/>
                  </a:lnTo>
                  <a:lnTo>
                    <a:pt x="860" y="993"/>
                  </a:lnTo>
                  <a:lnTo>
                    <a:pt x="805" y="1027"/>
                  </a:lnTo>
                  <a:lnTo>
                    <a:pt x="745" y="1053"/>
                  </a:lnTo>
                  <a:lnTo>
                    <a:pt x="681" y="1074"/>
                  </a:lnTo>
                  <a:lnTo>
                    <a:pt x="616" y="1086"/>
                  </a:lnTo>
                  <a:lnTo>
                    <a:pt x="547" y="1090"/>
                  </a:lnTo>
                  <a:lnTo>
                    <a:pt x="479" y="1086"/>
                  </a:lnTo>
                  <a:lnTo>
                    <a:pt x="413" y="1074"/>
                  </a:lnTo>
                  <a:lnTo>
                    <a:pt x="349" y="1053"/>
                  </a:lnTo>
                  <a:lnTo>
                    <a:pt x="290" y="1027"/>
                  </a:lnTo>
                  <a:lnTo>
                    <a:pt x="235" y="993"/>
                  </a:lnTo>
                  <a:lnTo>
                    <a:pt x="184" y="952"/>
                  </a:lnTo>
                  <a:lnTo>
                    <a:pt x="138" y="908"/>
                  </a:lnTo>
                  <a:lnTo>
                    <a:pt x="98" y="856"/>
                  </a:lnTo>
                  <a:lnTo>
                    <a:pt x="65" y="801"/>
                  </a:lnTo>
                  <a:lnTo>
                    <a:pt x="37" y="742"/>
                  </a:lnTo>
                  <a:lnTo>
                    <a:pt x="17" y="680"/>
                  </a:lnTo>
                  <a:lnTo>
                    <a:pt x="4" y="614"/>
                  </a:lnTo>
                  <a:lnTo>
                    <a:pt x="0" y="544"/>
                  </a:lnTo>
                  <a:lnTo>
                    <a:pt x="4" y="476"/>
                  </a:lnTo>
                  <a:lnTo>
                    <a:pt x="17" y="411"/>
                  </a:lnTo>
                  <a:lnTo>
                    <a:pt x="37" y="349"/>
                  </a:lnTo>
                  <a:lnTo>
                    <a:pt x="65" y="289"/>
                  </a:lnTo>
                  <a:lnTo>
                    <a:pt x="98" y="234"/>
                  </a:lnTo>
                  <a:lnTo>
                    <a:pt x="138" y="182"/>
                  </a:lnTo>
                  <a:lnTo>
                    <a:pt x="184" y="138"/>
                  </a:lnTo>
                  <a:lnTo>
                    <a:pt x="235" y="98"/>
                  </a:lnTo>
                  <a:lnTo>
                    <a:pt x="290" y="64"/>
                  </a:lnTo>
                  <a:lnTo>
                    <a:pt x="349" y="37"/>
                  </a:lnTo>
                  <a:lnTo>
                    <a:pt x="413" y="16"/>
                  </a:lnTo>
                  <a:lnTo>
                    <a:pt x="479" y="4"/>
                  </a:lnTo>
                  <a:lnTo>
                    <a:pt x="5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1" name="Group 50"/>
          <p:cNvGrpSpPr/>
          <p:nvPr/>
        </p:nvGrpSpPr>
        <p:grpSpPr>
          <a:xfrm>
            <a:off x="778014" y="5499284"/>
            <a:ext cx="360971" cy="473809"/>
            <a:chOff x="15622588" y="4043363"/>
            <a:chExt cx="2960688" cy="3886201"/>
          </a:xfrm>
          <a:solidFill>
            <a:schemeClr val="bg1"/>
          </a:solidFill>
        </p:grpSpPr>
        <p:sp>
          <p:nvSpPr>
            <p:cNvPr id="52" name="Freeform 25"/>
            <p:cNvSpPr>
              <a:spLocks/>
            </p:cNvSpPr>
            <p:nvPr/>
          </p:nvSpPr>
          <p:spPr bwMode="auto">
            <a:xfrm>
              <a:off x="15622588" y="4368801"/>
              <a:ext cx="2960688" cy="3560763"/>
            </a:xfrm>
            <a:custGeom>
              <a:avLst/>
              <a:gdLst>
                <a:gd name="T0" fmla="*/ 0 w 3729"/>
                <a:gd name="T1" fmla="*/ 0 h 4485"/>
                <a:gd name="T2" fmla="*/ 726 w 3729"/>
                <a:gd name="T3" fmla="*/ 0 h 4485"/>
                <a:gd name="T4" fmla="*/ 547 w 3729"/>
                <a:gd name="T5" fmla="*/ 178 h 4485"/>
                <a:gd name="T6" fmla="*/ 1842 w 3729"/>
                <a:gd name="T7" fmla="*/ 1481 h 4485"/>
                <a:gd name="T8" fmla="*/ 3193 w 3729"/>
                <a:gd name="T9" fmla="*/ 200 h 4485"/>
                <a:gd name="T10" fmla="*/ 2997 w 3729"/>
                <a:gd name="T11" fmla="*/ 6 h 4485"/>
                <a:gd name="T12" fmla="*/ 3729 w 3729"/>
                <a:gd name="T13" fmla="*/ 6 h 4485"/>
                <a:gd name="T14" fmla="*/ 3729 w 3729"/>
                <a:gd name="T15" fmla="*/ 712 h 4485"/>
                <a:gd name="T16" fmla="*/ 3544 w 3729"/>
                <a:gd name="T17" fmla="*/ 530 h 4485"/>
                <a:gd name="T18" fmla="*/ 2613 w 3729"/>
                <a:gd name="T19" fmla="*/ 1458 h 4485"/>
                <a:gd name="T20" fmla="*/ 2276 w 3729"/>
                <a:gd name="T21" fmla="*/ 4485 h 4485"/>
                <a:gd name="T22" fmla="*/ 1507 w 3729"/>
                <a:gd name="T23" fmla="*/ 4485 h 4485"/>
                <a:gd name="T24" fmla="*/ 1150 w 3729"/>
                <a:gd name="T25" fmla="*/ 1481 h 4485"/>
                <a:gd name="T26" fmla="*/ 200 w 3729"/>
                <a:gd name="T27" fmla="*/ 524 h 4485"/>
                <a:gd name="T28" fmla="*/ 17 w 3729"/>
                <a:gd name="T29" fmla="*/ 708 h 4485"/>
                <a:gd name="T30" fmla="*/ 0 w 3729"/>
                <a:gd name="T31" fmla="*/ 0 h 4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9" h="4485">
                  <a:moveTo>
                    <a:pt x="0" y="0"/>
                  </a:moveTo>
                  <a:lnTo>
                    <a:pt x="726" y="0"/>
                  </a:lnTo>
                  <a:lnTo>
                    <a:pt x="547" y="178"/>
                  </a:lnTo>
                  <a:lnTo>
                    <a:pt x="1842" y="1481"/>
                  </a:lnTo>
                  <a:lnTo>
                    <a:pt x="3193" y="200"/>
                  </a:lnTo>
                  <a:lnTo>
                    <a:pt x="2997" y="6"/>
                  </a:lnTo>
                  <a:lnTo>
                    <a:pt x="3729" y="6"/>
                  </a:lnTo>
                  <a:lnTo>
                    <a:pt x="3729" y="712"/>
                  </a:lnTo>
                  <a:lnTo>
                    <a:pt x="3544" y="530"/>
                  </a:lnTo>
                  <a:lnTo>
                    <a:pt x="2613" y="1458"/>
                  </a:lnTo>
                  <a:lnTo>
                    <a:pt x="2276" y="4485"/>
                  </a:lnTo>
                  <a:lnTo>
                    <a:pt x="1507" y="4485"/>
                  </a:lnTo>
                  <a:lnTo>
                    <a:pt x="1150" y="1481"/>
                  </a:lnTo>
                  <a:lnTo>
                    <a:pt x="200" y="524"/>
                  </a:lnTo>
                  <a:lnTo>
                    <a:pt x="17" y="70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4" name="Freeform 26"/>
            <p:cNvSpPr>
              <a:spLocks/>
            </p:cNvSpPr>
            <p:nvPr/>
          </p:nvSpPr>
          <p:spPr bwMode="auto">
            <a:xfrm>
              <a:off x="16668750" y="4043363"/>
              <a:ext cx="868363" cy="865188"/>
            </a:xfrm>
            <a:custGeom>
              <a:avLst/>
              <a:gdLst>
                <a:gd name="T0" fmla="*/ 547 w 1095"/>
                <a:gd name="T1" fmla="*/ 0 h 1090"/>
                <a:gd name="T2" fmla="*/ 616 w 1095"/>
                <a:gd name="T3" fmla="*/ 4 h 1090"/>
                <a:gd name="T4" fmla="*/ 681 w 1095"/>
                <a:gd name="T5" fmla="*/ 16 h 1090"/>
                <a:gd name="T6" fmla="*/ 745 w 1095"/>
                <a:gd name="T7" fmla="*/ 37 h 1090"/>
                <a:gd name="T8" fmla="*/ 805 w 1095"/>
                <a:gd name="T9" fmla="*/ 64 h 1090"/>
                <a:gd name="T10" fmla="*/ 860 w 1095"/>
                <a:gd name="T11" fmla="*/ 98 h 1090"/>
                <a:gd name="T12" fmla="*/ 910 w 1095"/>
                <a:gd name="T13" fmla="*/ 138 h 1090"/>
                <a:gd name="T14" fmla="*/ 957 w 1095"/>
                <a:gd name="T15" fmla="*/ 182 h 1090"/>
                <a:gd name="T16" fmla="*/ 997 w 1095"/>
                <a:gd name="T17" fmla="*/ 234 h 1090"/>
                <a:gd name="T18" fmla="*/ 1029 w 1095"/>
                <a:gd name="T19" fmla="*/ 289 h 1090"/>
                <a:gd name="T20" fmla="*/ 1058 w 1095"/>
                <a:gd name="T21" fmla="*/ 349 h 1090"/>
                <a:gd name="T22" fmla="*/ 1077 w 1095"/>
                <a:gd name="T23" fmla="*/ 411 h 1090"/>
                <a:gd name="T24" fmla="*/ 1090 w 1095"/>
                <a:gd name="T25" fmla="*/ 476 h 1090"/>
                <a:gd name="T26" fmla="*/ 1095 w 1095"/>
                <a:gd name="T27" fmla="*/ 544 h 1090"/>
                <a:gd name="T28" fmla="*/ 1090 w 1095"/>
                <a:gd name="T29" fmla="*/ 614 h 1090"/>
                <a:gd name="T30" fmla="*/ 1077 w 1095"/>
                <a:gd name="T31" fmla="*/ 680 h 1090"/>
                <a:gd name="T32" fmla="*/ 1058 w 1095"/>
                <a:gd name="T33" fmla="*/ 742 h 1090"/>
                <a:gd name="T34" fmla="*/ 1029 w 1095"/>
                <a:gd name="T35" fmla="*/ 801 h 1090"/>
                <a:gd name="T36" fmla="*/ 997 w 1095"/>
                <a:gd name="T37" fmla="*/ 856 h 1090"/>
                <a:gd name="T38" fmla="*/ 957 w 1095"/>
                <a:gd name="T39" fmla="*/ 908 h 1090"/>
                <a:gd name="T40" fmla="*/ 910 w 1095"/>
                <a:gd name="T41" fmla="*/ 952 h 1090"/>
                <a:gd name="T42" fmla="*/ 860 w 1095"/>
                <a:gd name="T43" fmla="*/ 993 h 1090"/>
                <a:gd name="T44" fmla="*/ 805 w 1095"/>
                <a:gd name="T45" fmla="*/ 1027 h 1090"/>
                <a:gd name="T46" fmla="*/ 745 w 1095"/>
                <a:gd name="T47" fmla="*/ 1053 h 1090"/>
                <a:gd name="T48" fmla="*/ 681 w 1095"/>
                <a:gd name="T49" fmla="*/ 1074 h 1090"/>
                <a:gd name="T50" fmla="*/ 616 w 1095"/>
                <a:gd name="T51" fmla="*/ 1086 h 1090"/>
                <a:gd name="T52" fmla="*/ 547 w 1095"/>
                <a:gd name="T53" fmla="*/ 1090 h 1090"/>
                <a:gd name="T54" fmla="*/ 479 w 1095"/>
                <a:gd name="T55" fmla="*/ 1086 h 1090"/>
                <a:gd name="T56" fmla="*/ 413 w 1095"/>
                <a:gd name="T57" fmla="*/ 1074 h 1090"/>
                <a:gd name="T58" fmla="*/ 349 w 1095"/>
                <a:gd name="T59" fmla="*/ 1053 h 1090"/>
                <a:gd name="T60" fmla="*/ 290 w 1095"/>
                <a:gd name="T61" fmla="*/ 1027 h 1090"/>
                <a:gd name="T62" fmla="*/ 235 w 1095"/>
                <a:gd name="T63" fmla="*/ 993 h 1090"/>
                <a:gd name="T64" fmla="*/ 184 w 1095"/>
                <a:gd name="T65" fmla="*/ 952 h 1090"/>
                <a:gd name="T66" fmla="*/ 138 w 1095"/>
                <a:gd name="T67" fmla="*/ 908 h 1090"/>
                <a:gd name="T68" fmla="*/ 98 w 1095"/>
                <a:gd name="T69" fmla="*/ 856 h 1090"/>
                <a:gd name="T70" fmla="*/ 65 w 1095"/>
                <a:gd name="T71" fmla="*/ 801 h 1090"/>
                <a:gd name="T72" fmla="*/ 37 w 1095"/>
                <a:gd name="T73" fmla="*/ 742 h 1090"/>
                <a:gd name="T74" fmla="*/ 17 w 1095"/>
                <a:gd name="T75" fmla="*/ 680 h 1090"/>
                <a:gd name="T76" fmla="*/ 4 w 1095"/>
                <a:gd name="T77" fmla="*/ 614 h 1090"/>
                <a:gd name="T78" fmla="*/ 0 w 1095"/>
                <a:gd name="T79" fmla="*/ 544 h 1090"/>
                <a:gd name="T80" fmla="*/ 4 w 1095"/>
                <a:gd name="T81" fmla="*/ 476 h 1090"/>
                <a:gd name="T82" fmla="*/ 17 w 1095"/>
                <a:gd name="T83" fmla="*/ 411 h 1090"/>
                <a:gd name="T84" fmla="*/ 37 w 1095"/>
                <a:gd name="T85" fmla="*/ 349 h 1090"/>
                <a:gd name="T86" fmla="*/ 65 w 1095"/>
                <a:gd name="T87" fmla="*/ 289 h 1090"/>
                <a:gd name="T88" fmla="*/ 98 w 1095"/>
                <a:gd name="T89" fmla="*/ 234 h 1090"/>
                <a:gd name="T90" fmla="*/ 138 w 1095"/>
                <a:gd name="T91" fmla="*/ 182 h 1090"/>
                <a:gd name="T92" fmla="*/ 184 w 1095"/>
                <a:gd name="T93" fmla="*/ 138 h 1090"/>
                <a:gd name="T94" fmla="*/ 235 w 1095"/>
                <a:gd name="T95" fmla="*/ 98 h 1090"/>
                <a:gd name="T96" fmla="*/ 290 w 1095"/>
                <a:gd name="T97" fmla="*/ 64 h 1090"/>
                <a:gd name="T98" fmla="*/ 349 w 1095"/>
                <a:gd name="T99" fmla="*/ 37 h 1090"/>
                <a:gd name="T100" fmla="*/ 413 w 1095"/>
                <a:gd name="T101" fmla="*/ 16 h 1090"/>
                <a:gd name="T102" fmla="*/ 479 w 1095"/>
                <a:gd name="T103" fmla="*/ 4 h 1090"/>
                <a:gd name="T104" fmla="*/ 547 w 1095"/>
                <a:gd name="T105" fmla="*/ 0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95" h="1090">
                  <a:moveTo>
                    <a:pt x="547" y="0"/>
                  </a:moveTo>
                  <a:lnTo>
                    <a:pt x="616" y="4"/>
                  </a:lnTo>
                  <a:lnTo>
                    <a:pt x="681" y="16"/>
                  </a:lnTo>
                  <a:lnTo>
                    <a:pt x="745" y="37"/>
                  </a:lnTo>
                  <a:lnTo>
                    <a:pt x="805" y="64"/>
                  </a:lnTo>
                  <a:lnTo>
                    <a:pt x="860" y="98"/>
                  </a:lnTo>
                  <a:lnTo>
                    <a:pt x="910" y="138"/>
                  </a:lnTo>
                  <a:lnTo>
                    <a:pt x="957" y="182"/>
                  </a:lnTo>
                  <a:lnTo>
                    <a:pt x="997" y="234"/>
                  </a:lnTo>
                  <a:lnTo>
                    <a:pt x="1029" y="289"/>
                  </a:lnTo>
                  <a:lnTo>
                    <a:pt x="1058" y="349"/>
                  </a:lnTo>
                  <a:lnTo>
                    <a:pt x="1077" y="411"/>
                  </a:lnTo>
                  <a:lnTo>
                    <a:pt x="1090" y="476"/>
                  </a:lnTo>
                  <a:lnTo>
                    <a:pt x="1095" y="544"/>
                  </a:lnTo>
                  <a:lnTo>
                    <a:pt x="1090" y="614"/>
                  </a:lnTo>
                  <a:lnTo>
                    <a:pt x="1077" y="680"/>
                  </a:lnTo>
                  <a:lnTo>
                    <a:pt x="1058" y="742"/>
                  </a:lnTo>
                  <a:lnTo>
                    <a:pt x="1029" y="801"/>
                  </a:lnTo>
                  <a:lnTo>
                    <a:pt x="997" y="856"/>
                  </a:lnTo>
                  <a:lnTo>
                    <a:pt x="957" y="908"/>
                  </a:lnTo>
                  <a:lnTo>
                    <a:pt x="910" y="952"/>
                  </a:lnTo>
                  <a:lnTo>
                    <a:pt x="860" y="993"/>
                  </a:lnTo>
                  <a:lnTo>
                    <a:pt x="805" y="1027"/>
                  </a:lnTo>
                  <a:lnTo>
                    <a:pt x="745" y="1053"/>
                  </a:lnTo>
                  <a:lnTo>
                    <a:pt x="681" y="1074"/>
                  </a:lnTo>
                  <a:lnTo>
                    <a:pt x="616" y="1086"/>
                  </a:lnTo>
                  <a:lnTo>
                    <a:pt x="547" y="1090"/>
                  </a:lnTo>
                  <a:lnTo>
                    <a:pt x="479" y="1086"/>
                  </a:lnTo>
                  <a:lnTo>
                    <a:pt x="413" y="1074"/>
                  </a:lnTo>
                  <a:lnTo>
                    <a:pt x="349" y="1053"/>
                  </a:lnTo>
                  <a:lnTo>
                    <a:pt x="290" y="1027"/>
                  </a:lnTo>
                  <a:lnTo>
                    <a:pt x="235" y="993"/>
                  </a:lnTo>
                  <a:lnTo>
                    <a:pt x="184" y="952"/>
                  </a:lnTo>
                  <a:lnTo>
                    <a:pt x="138" y="908"/>
                  </a:lnTo>
                  <a:lnTo>
                    <a:pt x="98" y="856"/>
                  </a:lnTo>
                  <a:lnTo>
                    <a:pt x="65" y="801"/>
                  </a:lnTo>
                  <a:lnTo>
                    <a:pt x="37" y="742"/>
                  </a:lnTo>
                  <a:lnTo>
                    <a:pt x="17" y="680"/>
                  </a:lnTo>
                  <a:lnTo>
                    <a:pt x="4" y="614"/>
                  </a:lnTo>
                  <a:lnTo>
                    <a:pt x="0" y="544"/>
                  </a:lnTo>
                  <a:lnTo>
                    <a:pt x="4" y="476"/>
                  </a:lnTo>
                  <a:lnTo>
                    <a:pt x="17" y="411"/>
                  </a:lnTo>
                  <a:lnTo>
                    <a:pt x="37" y="349"/>
                  </a:lnTo>
                  <a:lnTo>
                    <a:pt x="65" y="289"/>
                  </a:lnTo>
                  <a:lnTo>
                    <a:pt x="98" y="234"/>
                  </a:lnTo>
                  <a:lnTo>
                    <a:pt x="138" y="182"/>
                  </a:lnTo>
                  <a:lnTo>
                    <a:pt x="184" y="138"/>
                  </a:lnTo>
                  <a:lnTo>
                    <a:pt x="235" y="98"/>
                  </a:lnTo>
                  <a:lnTo>
                    <a:pt x="290" y="64"/>
                  </a:lnTo>
                  <a:lnTo>
                    <a:pt x="349" y="37"/>
                  </a:lnTo>
                  <a:lnTo>
                    <a:pt x="413" y="16"/>
                  </a:lnTo>
                  <a:lnTo>
                    <a:pt x="479" y="4"/>
                  </a:lnTo>
                  <a:lnTo>
                    <a:pt x="5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2" name="Content Placeholder 2"/>
          <p:cNvSpPr txBox="1">
            <a:spLocks/>
          </p:cNvSpPr>
          <p:nvPr/>
        </p:nvSpPr>
        <p:spPr>
          <a:xfrm>
            <a:off x="5639683" y="2853325"/>
            <a:ext cx="6189703" cy="1559585"/>
          </a:xfrm>
          <a:prstGeom prst="rect">
            <a:avLst/>
          </a:prstGeom>
          <a:solidFill>
            <a:srgbClr val="005EB8"/>
          </a:solidFill>
        </p:spPr>
        <p:txBody>
          <a:bodyPr>
            <a:normAutofit/>
          </a:bodyPr>
          <a:lst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Our purpose </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is to provide expertise to the NHS to resolve concerns fairly, share learning for improvement and preserve resources for patient care. </a:t>
            </a:r>
          </a:p>
          <a:p>
            <a:pPr marL="457189" marR="0" lvl="0" indent="-457189" algn="l" defTabSz="121917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6680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337546" y="1257717"/>
            <a:ext cx="1325901" cy="1325901"/>
            <a:chOff x="0" y="0"/>
            <a:chExt cx="2651801" cy="2651801"/>
          </a:xfrm>
        </p:grpSpPr>
        <p:grpSp>
          <p:nvGrpSpPr>
            <p:cNvPr id="5" name="Group 5"/>
            <p:cNvGrpSpPr/>
            <p:nvPr/>
          </p:nvGrpSpPr>
          <p:grpSpPr>
            <a:xfrm>
              <a:off x="191394" y="0"/>
              <a:ext cx="2269013" cy="2269013"/>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8F3F5"/>
              </a:solidFill>
            </p:spPr>
            <p:txBody>
              <a:bodyPr/>
              <a:lstStyle/>
              <a:p>
                <a:endParaRPr lang="en-GB"/>
              </a:p>
            </p:txBody>
          </p:sp>
        </p:grpSp>
        <p:pic>
          <p:nvPicPr>
            <p:cNvPr id="7" name="Picture 7"/>
            <p:cNvPicPr>
              <a:picLocks noChangeAspect="1"/>
            </p:cNvPicPr>
            <p:nvPr/>
          </p:nvPicPr>
          <p:blipFill>
            <a:blip r:embed="rId3"/>
            <a:srcRect/>
            <a:stretch>
              <a:fillRect/>
            </a:stretch>
          </p:blipFill>
          <p:spPr>
            <a:xfrm>
              <a:off x="0" y="0"/>
              <a:ext cx="2651801" cy="2651801"/>
            </a:xfrm>
            <a:prstGeom prst="rect">
              <a:avLst/>
            </a:prstGeom>
          </p:spPr>
        </p:pic>
      </p:grpSp>
      <p:grpSp>
        <p:nvGrpSpPr>
          <p:cNvPr id="8" name="Group 8"/>
          <p:cNvGrpSpPr/>
          <p:nvPr/>
        </p:nvGrpSpPr>
        <p:grpSpPr>
          <a:xfrm>
            <a:off x="446075" y="2392224"/>
            <a:ext cx="11236723" cy="3894913"/>
            <a:chOff x="0" y="0"/>
            <a:chExt cx="5163395" cy="2105790"/>
          </a:xfrm>
        </p:grpSpPr>
        <p:sp>
          <p:nvSpPr>
            <p:cNvPr id="9" name="Freeform 9"/>
            <p:cNvSpPr/>
            <p:nvPr/>
          </p:nvSpPr>
          <p:spPr>
            <a:xfrm>
              <a:off x="0" y="0"/>
              <a:ext cx="5163395" cy="2105790"/>
            </a:xfrm>
            <a:custGeom>
              <a:avLst/>
              <a:gdLst/>
              <a:ahLst/>
              <a:cxnLst/>
              <a:rect l="l" t="t" r="r" b="b"/>
              <a:pathLst>
                <a:path w="5163395" h="2105790">
                  <a:moveTo>
                    <a:pt x="0" y="0"/>
                  </a:moveTo>
                  <a:lnTo>
                    <a:pt x="5163395" y="0"/>
                  </a:lnTo>
                  <a:lnTo>
                    <a:pt x="5163395" y="2105790"/>
                  </a:lnTo>
                  <a:lnTo>
                    <a:pt x="0" y="2105790"/>
                  </a:lnTo>
                  <a:close/>
                </a:path>
              </a:pathLst>
            </a:custGeom>
            <a:solidFill>
              <a:srgbClr val="E8F3F5"/>
            </a:solidFill>
          </p:spPr>
          <p:txBody>
            <a:bodyPr/>
            <a:lstStyle/>
            <a:p>
              <a:endParaRPr lang="en-GB"/>
            </a:p>
          </p:txBody>
        </p:sp>
      </p:grpSp>
      <p:grpSp>
        <p:nvGrpSpPr>
          <p:cNvPr id="10" name="Group 10"/>
          <p:cNvGrpSpPr/>
          <p:nvPr/>
        </p:nvGrpSpPr>
        <p:grpSpPr>
          <a:xfrm>
            <a:off x="3915121" y="1230596"/>
            <a:ext cx="1134507" cy="1134507"/>
            <a:chOff x="0" y="0"/>
            <a:chExt cx="2269013" cy="2269013"/>
          </a:xfrm>
        </p:grpSpPr>
        <p:grpSp>
          <p:nvGrpSpPr>
            <p:cNvPr id="11" name="Group 11"/>
            <p:cNvGrpSpPr/>
            <p:nvPr/>
          </p:nvGrpSpPr>
          <p:grpSpPr>
            <a:xfrm>
              <a:off x="0" y="0"/>
              <a:ext cx="2269013" cy="2269013"/>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8F3F5"/>
              </a:solidFill>
            </p:spPr>
            <p:txBody>
              <a:bodyPr/>
              <a:lstStyle/>
              <a:p>
                <a:endParaRPr lang="en-GB"/>
              </a:p>
            </p:txBody>
          </p:sp>
        </p:grpSp>
        <p:pic>
          <p:nvPicPr>
            <p:cNvPr id="13" name="Picture 13"/>
            <p:cNvPicPr>
              <a:picLocks noChangeAspect="1"/>
            </p:cNvPicPr>
            <p:nvPr/>
          </p:nvPicPr>
          <p:blipFill>
            <a:blip r:embed="rId4"/>
            <a:srcRect/>
            <a:stretch>
              <a:fillRect/>
            </a:stretch>
          </p:blipFill>
          <p:spPr>
            <a:xfrm>
              <a:off x="265503" y="290814"/>
              <a:ext cx="1738007" cy="1687385"/>
            </a:xfrm>
            <a:prstGeom prst="rect">
              <a:avLst/>
            </a:prstGeom>
          </p:spPr>
        </p:pic>
      </p:grpSp>
      <p:grpSp>
        <p:nvGrpSpPr>
          <p:cNvPr id="14" name="Group 14"/>
          <p:cNvGrpSpPr/>
          <p:nvPr/>
        </p:nvGrpSpPr>
        <p:grpSpPr>
          <a:xfrm>
            <a:off x="6681565" y="1227748"/>
            <a:ext cx="1129444" cy="1134507"/>
            <a:chOff x="443572" y="-14377"/>
            <a:chExt cx="2258888" cy="2269013"/>
          </a:xfrm>
        </p:grpSpPr>
        <p:grpSp>
          <p:nvGrpSpPr>
            <p:cNvPr id="15" name="Group 15"/>
            <p:cNvGrpSpPr/>
            <p:nvPr/>
          </p:nvGrpSpPr>
          <p:grpSpPr>
            <a:xfrm>
              <a:off x="443572" y="-14377"/>
              <a:ext cx="2258888" cy="2269013"/>
              <a:chOff x="1241369" y="-40236"/>
              <a:chExt cx="6321664" cy="6350000"/>
            </a:xfrm>
          </p:grpSpPr>
          <p:sp>
            <p:nvSpPr>
              <p:cNvPr id="16" name="Freeform 16"/>
              <p:cNvSpPr/>
              <p:nvPr/>
            </p:nvSpPr>
            <p:spPr>
              <a:xfrm>
                <a:off x="1241369" y="-40236"/>
                <a:ext cx="6321664"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8F3F5"/>
              </a:solidFill>
            </p:spPr>
            <p:txBody>
              <a:bodyPr/>
              <a:lstStyle/>
              <a:p>
                <a:endParaRPr lang="en-GB"/>
              </a:p>
            </p:txBody>
          </p:sp>
        </p:grpSp>
        <p:pic>
          <p:nvPicPr>
            <p:cNvPr id="17" name="Picture 17"/>
            <p:cNvPicPr>
              <a:picLocks noChangeAspect="1"/>
            </p:cNvPicPr>
            <p:nvPr/>
          </p:nvPicPr>
          <p:blipFill>
            <a:blip r:embed="rId5"/>
            <a:srcRect/>
            <a:stretch>
              <a:fillRect/>
            </a:stretch>
          </p:blipFill>
          <p:spPr>
            <a:xfrm>
              <a:off x="833552" y="276438"/>
              <a:ext cx="1478926" cy="1772957"/>
            </a:xfrm>
            <a:prstGeom prst="rect">
              <a:avLst/>
            </a:prstGeom>
          </p:spPr>
        </p:pic>
      </p:grpSp>
      <p:grpSp>
        <p:nvGrpSpPr>
          <p:cNvPr id="18" name="Group 18"/>
          <p:cNvGrpSpPr/>
          <p:nvPr/>
        </p:nvGrpSpPr>
        <p:grpSpPr>
          <a:xfrm>
            <a:off x="9348629" y="1227748"/>
            <a:ext cx="1134507" cy="1134507"/>
            <a:chOff x="0" y="0"/>
            <a:chExt cx="2269013" cy="2269013"/>
          </a:xfrm>
        </p:grpSpPr>
        <p:grpSp>
          <p:nvGrpSpPr>
            <p:cNvPr id="19" name="Group 19"/>
            <p:cNvGrpSpPr/>
            <p:nvPr/>
          </p:nvGrpSpPr>
          <p:grpSpPr>
            <a:xfrm>
              <a:off x="0" y="0"/>
              <a:ext cx="2269013" cy="2269013"/>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8F3F5"/>
              </a:solidFill>
            </p:spPr>
            <p:txBody>
              <a:bodyPr/>
              <a:lstStyle/>
              <a:p>
                <a:endParaRPr lang="en-GB"/>
              </a:p>
            </p:txBody>
          </p:sp>
        </p:grpSp>
        <p:pic>
          <p:nvPicPr>
            <p:cNvPr id="21" name="Picture 21"/>
            <p:cNvPicPr>
              <a:picLocks noChangeAspect="1"/>
            </p:cNvPicPr>
            <p:nvPr/>
          </p:nvPicPr>
          <p:blipFill>
            <a:blip r:embed="rId6"/>
            <a:srcRect/>
            <a:stretch>
              <a:fillRect/>
            </a:stretch>
          </p:blipFill>
          <p:spPr>
            <a:xfrm>
              <a:off x="112570" y="433663"/>
              <a:ext cx="2043874" cy="1583000"/>
            </a:xfrm>
            <a:prstGeom prst="rect">
              <a:avLst/>
            </a:prstGeom>
          </p:spPr>
        </p:pic>
      </p:gr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9296" y="3872160"/>
            <a:ext cx="2036680" cy="2119121"/>
          </a:xfrm>
          <a:prstGeom prst="rect">
            <a:avLst/>
          </a:prstGeom>
        </p:spPr>
      </p:pic>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98357" y="3907695"/>
            <a:ext cx="2001145" cy="2083586"/>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390096" y="3907696"/>
            <a:ext cx="2001145" cy="2021156"/>
          </a:xfrm>
          <a:prstGeom prst="rect">
            <a:avLst/>
          </a:prstGeom>
        </p:spPr>
      </p:pic>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081835" y="3939437"/>
            <a:ext cx="2001145" cy="1943519"/>
          </a:xfrm>
          <a:prstGeom prst="rect">
            <a:avLst/>
          </a:prstGeom>
        </p:spPr>
      </p:pic>
      <p:sp>
        <p:nvSpPr>
          <p:cNvPr id="26" name="TextBox 26"/>
          <p:cNvSpPr txBox="1"/>
          <p:nvPr/>
        </p:nvSpPr>
        <p:spPr>
          <a:xfrm>
            <a:off x="438201" y="415458"/>
            <a:ext cx="9904375" cy="585994"/>
          </a:xfrm>
          <a:prstGeom prst="rect">
            <a:avLst/>
          </a:prstGeom>
        </p:spPr>
        <p:txBody>
          <a:bodyPr wrap="square" lIns="0" tIns="0" rIns="0" bIns="0" rtlCol="0" anchor="t">
            <a:spAutoFit/>
          </a:bodyPr>
          <a:lstStyle/>
          <a:p>
            <a:pPr defTabSz="1219170">
              <a:lnSpc>
                <a:spcPts val="4983"/>
              </a:lnSpc>
              <a:spcBef>
                <a:spcPct val="0"/>
              </a:spcBef>
              <a:defRPr/>
            </a:pPr>
            <a:r>
              <a:rPr lang="en-US" sz="3600" dirty="0">
                <a:solidFill>
                  <a:srgbClr val="003087"/>
                </a:solidFill>
                <a:latin typeface="Arial" panose="020B0604020202020204" pitchFamily="34" charset="0"/>
                <a:ea typeface="+mj-ea"/>
                <a:cs typeface="Arial" panose="020B0604020202020204" pitchFamily="34" charset="0"/>
              </a:rPr>
              <a:t>Advise, resolve and learn: Our strategy to 2025</a:t>
            </a:r>
          </a:p>
        </p:txBody>
      </p:sp>
      <p:sp>
        <p:nvSpPr>
          <p:cNvPr id="28" name="TextBox 28"/>
          <p:cNvSpPr txBox="1"/>
          <p:nvPr/>
        </p:nvSpPr>
        <p:spPr>
          <a:xfrm>
            <a:off x="1206917" y="2947508"/>
            <a:ext cx="2194311" cy="461665"/>
          </a:xfrm>
          <a:prstGeom prst="rect">
            <a:avLst/>
          </a:prstGeom>
          <a:noFill/>
        </p:spPr>
        <p:txBody>
          <a:bodyPr wrap="square" lIns="0" tIns="0" rIns="0" bIns="0" rtlCol="0" anchor="t">
            <a:spAutoFit/>
          </a:bodyPr>
          <a:lstStyle/>
          <a:p>
            <a:pPr defTabSz="609585">
              <a:lnSpc>
                <a:spcPts val="1792"/>
              </a:lnSpc>
              <a:defRPr/>
            </a:pPr>
            <a:r>
              <a:rPr lang="en-US" sz="1467" b="1" dirty="0">
                <a:solidFill>
                  <a:srgbClr val="13438C"/>
                </a:solidFill>
                <a:latin typeface="Arial CE"/>
              </a:rPr>
              <a:t>Priority 1.</a:t>
            </a:r>
          </a:p>
          <a:p>
            <a:pPr defTabSz="609585">
              <a:lnSpc>
                <a:spcPts val="1792"/>
              </a:lnSpc>
              <a:defRPr/>
            </a:pPr>
            <a:r>
              <a:rPr lang="en-US" sz="1467" b="1" dirty="0">
                <a:solidFill>
                  <a:srgbClr val="13438C"/>
                </a:solidFill>
                <a:latin typeface="Arial CE"/>
              </a:rPr>
              <a:t>Deliver fair resolution</a:t>
            </a:r>
          </a:p>
        </p:txBody>
      </p:sp>
      <p:sp>
        <p:nvSpPr>
          <p:cNvPr id="29" name="TextBox 29"/>
          <p:cNvSpPr txBox="1"/>
          <p:nvPr/>
        </p:nvSpPr>
        <p:spPr>
          <a:xfrm>
            <a:off x="3698357" y="2893761"/>
            <a:ext cx="2314796" cy="923330"/>
          </a:xfrm>
          <a:prstGeom prst="rect">
            <a:avLst/>
          </a:prstGeom>
        </p:spPr>
        <p:txBody>
          <a:bodyPr lIns="0" tIns="0" rIns="0" bIns="0" rtlCol="0" anchor="t">
            <a:spAutoFit/>
          </a:bodyPr>
          <a:lstStyle/>
          <a:p>
            <a:pPr defTabSz="609585">
              <a:lnSpc>
                <a:spcPts val="1793"/>
              </a:lnSpc>
              <a:defRPr/>
            </a:pPr>
            <a:r>
              <a:rPr lang="en-US" sz="1467" b="1" dirty="0">
                <a:solidFill>
                  <a:srgbClr val="13438C"/>
                </a:solidFill>
                <a:latin typeface="Arial CE"/>
              </a:rPr>
              <a:t>Priority 2.</a:t>
            </a:r>
          </a:p>
          <a:p>
            <a:pPr defTabSz="609585">
              <a:lnSpc>
                <a:spcPts val="1793"/>
              </a:lnSpc>
              <a:defRPr/>
            </a:pPr>
            <a:r>
              <a:rPr lang="en-US" sz="1467" b="1" dirty="0">
                <a:solidFill>
                  <a:srgbClr val="13438C"/>
                </a:solidFill>
                <a:latin typeface="Arial CE"/>
              </a:rPr>
              <a:t>Share data and insights </a:t>
            </a:r>
          </a:p>
          <a:p>
            <a:pPr defTabSz="609585">
              <a:lnSpc>
                <a:spcPts val="1793"/>
              </a:lnSpc>
              <a:defRPr/>
            </a:pPr>
            <a:r>
              <a:rPr lang="en-US" sz="1467" b="1" dirty="0">
                <a:solidFill>
                  <a:srgbClr val="13438C"/>
                </a:solidFill>
                <a:latin typeface="Arial CE"/>
              </a:rPr>
              <a:t>as a catalyst for improvement</a:t>
            </a:r>
          </a:p>
        </p:txBody>
      </p:sp>
      <p:sp>
        <p:nvSpPr>
          <p:cNvPr id="30" name="TextBox 30"/>
          <p:cNvSpPr txBox="1"/>
          <p:nvPr/>
        </p:nvSpPr>
        <p:spPr>
          <a:xfrm>
            <a:off x="6434511" y="2941618"/>
            <a:ext cx="2017330" cy="908454"/>
          </a:xfrm>
          <a:prstGeom prst="rect">
            <a:avLst/>
          </a:prstGeom>
          <a:noFill/>
        </p:spPr>
        <p:txBody>
          <a:bodyPr wrap="square" lIns="0" tIns="0" rIns="0" bIns="0" rtlCol="0" anchor="t">
            <a:spAutoFit/>
          </a:bodyPr>
          <a:lstStyle/>
          <a:p>
            <a:pPr defTabSz="609585">
              <a:lnSpc>
                <a:spcPts val="1792"/>
              </a:lnSpc>
              <a:defRPr/>
            </a:pPr>
            <a:r>
              <a:rPr lang="en-US" sz="1467" b="1" dirty="0">
                <a:solidFill>
                  <a:srgbClr val="13438C"/>
                </a:solidFill>
                <a:latin typeface="Arial CE"/>
              </a:rPr>
              <a:t>Priority 3.</a:t>
            </a:r>
          </a:p>
          <a:p>
            <a:pPr defTabSz="609585">
              <a:lnSpc>
                <a:spcPts val="1792"/>
              </a:lnSpc>
              <a:defRPr/>
            </a:pPr>
            <a:r>
              <a:rPr lang="en-US" sz="1467" b="1" dirty="0">
                <a:solidFill>
                  <a:srgbClr val="13438C"/>
                </a:solidFill>
                <a:latin typeface="Arial CE"/>
              </a:rPr>
              <a:t>Collaborate to improve maternity outcomes</a:t>
            </a:r>
          </a:p>
        </p:txBody>
      </p:sp>
      <p:sp>
        <p:nvSpPr>
          <p:cNvPr id="31" name="TextBox 31"/>
          <p:cNvSpPr txBox="1"/>
          <p:nvPr/>
        </p:nvSpPr>
        <p:spPr>
          <a:xfrm>
            <a:off x="9132845" y="2908922"/>
            <a:ext cx="1990360" cy="1139286"/>
          </a:xfrm>
          <a:prstGeom prst="rect">
            <a:avLst/>
          </a:prstGeom>
        </p:spPr>
        <p:txBody>
          <a:bodyPr lIns="0" tIns="0" rIns="0" bIns="0" rtlCol="0" anchor="t">
            <a:spAutoFit/>
          </a:bodyPr>
          <a:lstStyle/>
          <a:p>
            <a:pPr defTabSz="609585">
              <a:lnSpc>
                <a:spcPts val="1792"/>
              </a:lnSpc>
              <a:defRPr/>
            </a:pPr>
            <a:r>
              <a:rPr lang="en-US" sz="1467" b="1" dirty="0">
                <a:solidFill>
                  <a:srgbClr val="13438C"/>
                </a:solidFill>
                <a:latin typeface="Arial CE"/>
              </a:rPr>
              <a:t>Priority 4.</a:t>
            </a:r>
          </a:p>
          <a:p>
            <a:pPr defTabSz="609585">
              <a:lnSpc>
                <a:spcPts val="1792"/>
              </a:lnSpc>
              <a:defRPr/>
            </a:pPr>
            <a:r>
              <a:rPr lang="en-US" sz="1467" b="1" dirty="0">
                <a:solidFill>
                  <a:srgbClr val="13438C"/>
                </a:solidFill>
                <a:latin typeface="Arial CE"/>
              </a:rPr>
              <a:t>Invest in our people</a:t>
            </a:r>
          </a:p>
          <a:p>
            <a:pPr defTabSz="609585">
              <a:lnSpc>
                <a:spcPts val="1792"/>
              </a:lnSpc>
              <a:defRPr/>
            </a:pPr>
            <a:r>
              <a:rPr lang="en-US" sz="1467" b="1" dirty="0">
                <a:solidFill>
                  <a:srgbClr val="13438C"/>
                </a:solidFill>
                <a:latin typeface="Arial CE"/>
              </a:rPr>
              <a:t>and systems to transform our business</a:t>
            </a:r>
          </a:p>
        </p:txBody>
      </p:sp>
      <p:sp>
        <p:nvSpPr>
          <p:cNvPr id="34" name="TextBox 34"/>
          <p:cNvSpPr txBox="1"/>
          <p:nvPr/>
        </p:nvSpPr>
        <p:spPr>
          <a:xfrm>
            <a:off x="1233144" y="3939438"/>
            <a:ext cx="1679780" cy="2051844"/>
          </a:xfrm>
          <a:prstGeom prst="rect">
            <a:avLst/>
          </a:prstGeom>
          <a:noFill/>
        </p:spPr>
        <p:txBody>
          <a:bodyPr lIns="0" tIns="0" rIns="0" bIns="0" rtlCol="0" anchor="t">
            <a:spAutoFit/>
          </a:bodyPr>
          <a:lstStyle/>
          <a:p>
            <a:pPr algn="ctr" defTabSz="609585">
              <a:lnSpc>
                <a:spcPts val="1557"/>
              </a:lnSpc>
              <a:defRPr/>
            </a:pPr>
            <a:r>
              <a:rPr lang="en-US" sz="1333" dirty="0">
                <a:solidFill>
                  <a:srgbClr val="000000"/>
                </a:solidFill>
                <a:latin typeface="Arial"/>
              </a:rPr>
              <a:t>All of our services will focus on achieving fair and timely resolution, wherever possible keeping patients and healthcare staff out of formal processes to </a:t>
            </a:r>
            <a:r>
              <a:rPr lang="en-US" sz="1333" dirty="0" err="1">
                <a:solidFill>
                  <a:srgbClr val="000000"/>
                </a:solidFill>
                <a:latin typeface="Arial"/>
              </a:rPr>
              <a:t>minimise</a:t>
            </a:r>
            <a:r>
              <a:rPr lang="en-US" sz="1333" dirty="0">
                <a:solidFill>
                  <a:srgbClr val="000000"/>
                </a:solidFill>
                <a:latin typeface="Arial"/>
              </a:rPr>
              <a:t> distress and cost.</a:t>
            </a:r>
          </a:p>
        </p:txBody>
      </p:sp>
      <p:sp>
        <p:nvSpPr>
          <p:cNvPr id="35" name="TextBox 35"/>
          <p:cNvSpPr txBox="1"/>
          <p:nvPr/>
        </p:nvSpPr>
        <p:spPr>
          <a:xfrm>
            <a:off x="3819246" y="4234622"/>
            <a:ext cx="1679780" cy="1231106"/>
          </a:xfrm>
          <a:prstGeom prst="rect">
            <a:avLst/>
          </a:prstGeom>
        </p:spPr>
        <p:txBody>
          <a:bodyPr lIns="0" tIns="0" rIns="0" bIns="0" rtlCol="0" anchor="t">
            <a:spAutoFit/>
          </a:bodyPr>
          <a:lstStyle/>
          <a:p>
            <a:pPr algn="ctr" defTabSz="609585">
              <a:lnSpc>
                <a:spcPts val="1557"/>
              </a:lnSpc>
              <a:defRPr/>
            </a:pPr>
            <a:r>
              <a:rPr lang="en-US" sz="1333" dirty="0">
                <a:solidFill>
                  <a:srgbClr val="000000"/>
                </a:solidFill>
                <a:latin typeface="Arial"/>
              </a:rPr>
              <a:t>Ensuring that our unique datasets help derive usable insights that benefit patients and the healthcare and justice systems.</a:t>
            </a:r>
          </a:p>
        </p:txBody>
      </p:sp>
      <p:sp>
        <p:nvSpPr>
          <p:cNvPr id="36" name="TextBox 36"/>
          <p:cNvSpPr txBox="1"/>
          <p:nvPr/>
        </p:nvSpPr>
        <p:spPr>
          <a:xfrm>
            <a:off x="6549808" y="3987866"/>
            <a:ext cx="1679780" cy="1846659"/>
          </a:xfrm>
          <a:prstGeom prst="rect">
            <a:avLst/>
          </a:prstGeom>
          <a:noFill/>
        </p:spPr>
        <p:txBody>
          <a:bodyPr lIns="0" tIns="0" rIns="0" bIns="0" rtlCol="0" anchor="t">
            <a:spAutoFit/>
          </a:bodyPr>
          <a:lstStyle/>
          <a:p>
            <a:pPr algn="ctr" defTabSz="609585">
              <a:lnSpc>
                <a:spcPts val="1557"/>
              </a:lnSpc>
              <a:defRPr/>
            </a:pPr>
            <a:r>
              <a:rPr lang="en-US" sz="1333" dirty="0">
                <a:solidFill>
                  <a:srgbClr val="000000"/>
                </a:solidFill>
                <a:latin typeface="Arial"/>
              </a:rPr>
              <a:t>Bringing together key parties to determine what further improvements can be made within our areas of expertise to support the government’s maternity safety ambition.</a:t>
            </a:r>
          </a:p>
        </p:txBody>
      </p:sp>
      <p:sp>
        <p:nvSpPr>
          <p:cNvPr id="37" name="TextBox 37"/>
          <p:cNvSpPr txBox="1"/>
          <p:nvPr/>
        </p:nvSpPr>
        <p:spPr>
          <a:xfrm>
            <a:off x="9288135" y="4245239"/>
            <a:ext cx="1679780" cy="1231106"/>
          </a:xfrm>
          <a:prstGeom prst="rect">
            <a:avLst/>
          </a:prstGeom>
        </p:spPr>
        <p:txBody>
          <a:bodyPr lIns="0" tIns="0" rIns="0" bIns="0" rtlCol="0" anchor="t">
            <a:spAutoFit/>
          </a:bodyPr>
          <a:lstStyle/>
          <a:p>
            <a:pPr algn="ctr" defTabSz="609585">
              <a:lnSpc>
                <a:spcPts val="1557"/>
              </a:lnSpc>
              <a:defRPr/>
            </a:pPr>
            <a:r>
              <a:rPr lang="en-US" sz="1333" dirty="0">
                <a:solidFill>
                  <a:srgbClr val="000000"/>
                </a:solidFill>
                <a:latin typeface="Arial"/>
              </a:rPr>
              <a:t>Develop our people, systems and services so that we can continue to deliver best value for public funds.</a:t>
            </a:r>
          </a:p>
        </p:txBody>
      </p:sp>
      <p:sp>
        <p:nvSpPr>
          <p:cNvPr id="39" name="TextBox 39"/>
          <p:cNvSpPr txBox="1"/>
          <p:nvPr/>
        </p:nvSpPr>
        <p:spPr>
          <a:xfrm>
            <a:off x="9725450" y="5465728"/>
            <a:ext cx="2215236" cy="205184"/>
          </a:xfrm>
          <a:prstGeom prst="rect">
            <a:avLst/>
          </a:prstGeom>
        </p:spPr>
        <p:txBody>
          <a:bodyPr wrap="square" lIns="0" tIns="0" rIns="0" bIns="0" rtlCol="0" anchor="t">
            <a:spAutoFit/>
          </a:bodyPr>
          <a:lstStyle/>
          <a:p>
            <a:pPr defTabSz="609585">
              <a:lnSpc>
                <a:spcPts val="1557"/>
              </a:lnSpc>
              <a:defRPr/>
            </a:pPr>
            <a:endParaRPr lang="en-US" sz="1100" dirty="0">
              <a:solidFill>
                <a:srgbClr val="000000"/>
              </a:solidFill>
              <a:latin typeface="Arial"/>
              <a:cs typeface="Arial"/>
            </a:endParaRPr>
          </a:p>
        </p:txBody>
      </p:sp>
    </p:spTree>
    <p:extLst>
      <p:ext uri="{BB962C8B-B14F-4D97-AF65-F5344CB8AC3E}">
        <p14:creationId xmlns:p14="http://schemas.microsoft.com/office/powerpoint/2010/main" val="809512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63ED29-D4F4-6743-BFBF-0E3C4CC91263}"/>
              </a:ext>
            </a:extLst>
          </p:cNvPr>
          <p:cNvSpPr/>
          <p:nvPr/>
        </p:nvSpPr>
        <p:spPr>
          <a:xfrm>
            <a:off x="0" y="323385"/>
            <a:ext cx="12192000" cy="6858000"/>
          </a:xfrm>
          <a:prstGeom prst="rect">
            <a:avLst/>
          </a:prstGeom>
          <a:solidFill>
            <a:srgbClr val="1D3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810466A-58DB-D142-AF10-BBE6B66646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750" y="431800"/>
            <a:ext cx="2982984" cy="1260001"/>
          </a:xfrm>
          <a:prstGeom prst="rect">
            <a:avLst/>
          </a:prstGeom>
        </p:spPr>
      </p:pic>
      <p:pic>
        <p:nvPicPr>
          <p:cNvPr id="6" name="Picture 5">
            <a:extLst>
              <a:ext uri="{FF2B5EF4-FFF2-40B4-BE49-F238E27FC236}">
                <a16:creationId xmlns:a16="http://schemas.microsoft.com/office/drawing/2014/main" id="{31050CD2-4A2F-1D44-88A6-44182998DE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50245" y="323385"/>
            <a:ext cx="6300037" cy="6858000"/>
          </a:xfrm>
          <a:prstGeom prst="rect">
            <a:avLst/>
          </a:prstGeom>
        </p:spPr>
      </p:pic>
      <p:sp>
        <p:nvSpPr>
          <p:cNvPr id="7" name="TextBox 6">
            <a:extLst>
              <a:ext uri="{FF2B5EF4-FFF2-40B4-BE49-F238E27FC236}">
                <a16:creationId xmlns:a16="http://schemas.microsoft.com/office/drawing/2014/main" id="{8B87AB51-BCFA-9247-B095-6836DAF95D2D}"/>
              </a:ext>
            </a:extLst>
          </p:cNvPr>
          <p:cNvSpPr txBox="1"/>
          <p:nvPr/>
        </p:nvSpPr>
        <p:spPr>
          <a:xfrm>
            <a:off x="539750" y="2122639"/>
            <a:ext cx="5835650"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FEFEC"/>
                </a:solidFill>
                <a:effectLst/>
                <a:uLnTx/>
                <a:uFillTx/>
                <a:latin typeface="Roboto Light" panose="02000000000000000000" pitchFamily="2" charset="0"/>
                <a:ea typeface="Roboto Light" panose="02000000000000000000" pitchFamily="2" charset="0"/>
                <a:cs typeface="+mn-cs"/>
              </a:rPr>
              <a:t>IHPN and NHS Resolution working together to support improvement in safety and reduce harm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dirty="0">
              <a:solidFill>
                <a:srgbClr val="EFEFEC"/>
              </a:solidFill>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FEFEC"/>
                </a:solidFill>
                <a:effectLst/>
                <a:uLnTx/>
                <a:uFillTx/>
                <a:latin typeface="Roboto Light" panose="02000000000000000000" pitchFamily="2" charset="0"/>
                <a:ea typeface="Roboto Light" panose="02000000000000000000" pitchFamily="2" charset="0"/>
                <a:cs typeface="+mn-cs"/>
              </a:rPr>
              <a:t>Dawn </a:t>
            </a:r>
            <a:r>
              <a:rPr kumimoji="0" lang="en-GB" sz="2000" b="0" i="0" u="none" strike="noStrike" kern="1200" cap="none" spc="0" normalizeH="0" baseline="0" noProof="0" dirty="0" err="1">
                <a:ln>
                  <a:noFill/>
                </a:ln>
                <a:solidFill>
                  <a:srgbClr val="EFEFEC"/>
                </a:solidFill>
                <a:effectLst/>
                <a:uLnTx/>
                <a:uFillTx/>
                <a:latin typeface="Roboto Light" panose="02000000000000000000" pitchFamily="2" charset="0"/>
                <a:ea typeface="Roboto Light" panose="02000000000000000000" pitchFamily="2" charset="0"/>
                <a:cs typeface="+mn-cs"/>
              </a:rPr>
              <a:t>Hodgkins</a:t>
            </a:r>
            <a:r>
              <a:rPr kumimoji="0" lang="en-GB" sz="2000" b="0" i="0" u="none" strike="noStrike" kern="1200" cap="none" spc="0" normalizeH="0" baseline="0" noProof="0" dirty="0">
                <a:ln>
                  <a:noFill/>
                </a:ln>
                <a:solidFill>
                  <a:srgbClr val="EFEFEC"/>
                </a:solidFill>
                <a:effectLst/>
                <a:uLnTx/>
                <a:uFillTx/>
                <a:latin typeface="Roboto Light" panose="02000000000000000000" pitchFamily="2" charset="0"/>
                <a:ea typeface="Roboto Light" panose="02000000000000000000" pitchFamily="2"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EFEFEC"/>
                </a:solidFill>
                <a:effectLst/>
                <a:uLnTx/>
                <a:uFillTx/>
                <a:latin typeface="Roboto Light" panose="02000000000000000000" pitchFamily="2" charset="0"/>
                <a:ea typeface="Roboto Light" panose="02000000000000000000" pitchFamily="2" charset="0"/>
                <a:cs typeface="+mn-cs"/>
              </a:rPr>
              <a:t>Director of Regulation at the Independent Healthcare Provider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EFEFEC"/>
              </a:solidFill>
              <a:effectLst/>
              <a:uLnTx/>
              <a:uFillTx/>
              <a:latin typeface="Roboto Light" panose="02000000000000000000" pitchFamily="2" charset="0"/>
              <a:ea typeface="Roboto Light" panose="02000000000000000000" pitchFamily="2" charset="0"/>
              <a:cs typeface="+mn-cs"/>
            </a:endParaRPr>
          </a:p>
        </p:txBody>
      </p:sp>
      <p:sp>
        <p:nvSpPr>
          <p:cNvPr id="10" name="TextBox 9">
            <a:extLst>
              <a:ext uri="{FF2B5EF4-FFF2-40B4-BE49-F238E27FC236}">
                <a16:creationId xmlns:a16="http://schemas.microsoft.com/office/drawing/2014/main" id="{C531A1FE-0066-F24C-9D66-E77711024487}"/>
              </a:ext>
            </a:extLst>
          </p:cNvPr>
          <p:cNvSpPr txBox="1"/>
          <p:nvPr/>
        </p:nvSpPr>
        <p:spPr>
          <a:xfrm>
            <a:off x="1003300" y="5778500"/>
            <a:ext cx="5835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FEFEC">
                    <a:alpha val="25000"/>
                  </a:srgbClr>
                </a:solidFill>
                <a:effectLst/>
                <a:uLnTx/>
                <a:uFillTx/>
                <a:latin typeface="Roboto Light" panose="02000000000000000000" pitchFamily="2" charset="0"/>
                <a:ea typeface="Roboto Light" panose="02000000000000000000" pitchFamily="2" charset="0"/>
                <a:cs typeface="+mn-cs"/>
              </a:rPr>
              <a:t>21 Aug 2023 </a:t>
            </a:r>
          </a:p>
        </p:txBody>
      </p:sp>
    </p:spTree>
    <p:extLst>
      <p:ext uri="{BB962C8B-B14F-4D97-AF65-F5344CB8AC3E}">
        <p14:creationId xmlns:p14="http://schemas.microsoft.com/office/powerpoint/2010/main" val="305994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BD2215-F38A-5946-8603-0779C9D1641A}"/>
              </a:ext>
            </a:extLst>
          </p:cNvPr>
          <p:cNvSpPr>
            <a:spLocks noGrp="1"/>
          </p:cNvSpPr>
          <p:nvPr>
            <p:ph idx="1"/>
          </p:nvPr>
        </p:nvSpPr>
        <p:spPr>
          <a:xfrm>
            <a:off x="628231" y="1363197"/>
            <a:ext cx="10961600" cy="4351338"/>
          </a:xfrm>
        </p:spPr>
        <p:txBody>
          <a:bodyPr>
            <a:noAutofit/>
          </a:bodyPr>
          <a:lstStyle/>
          <a:p>
            <a:pPr marL="0" indent="0">
              <a:buNone/>
            </a:pPr>
            <a:r>
              <a:rPr lang="en-GB" sz="1600" dirty="0"/>
              <a:t>Scope:</a:t>
            </a:r>
          </a:p>
          <a:p>
            <a:r>
              <a:rPr lang="en-GB" sz="1600" dirty="0"/>
              <a:t>IHPN members treat NHS patients and privately funded patients – around 2¼ million acute patient journeys across the sector in 2022, including over 1.4m NHS patient journeys</a:t>
            </a:r>
          </a:p>
          <a:p>
            <a:r>
              <a:rPr lang="en-GB" sz="1600" dirty="0"/>
              <a:t>We have members across all four nations</a:t>
            </a:r>
          </a:p>
          <a:p>
            <a:pPr marL="0" indent="0">
              <a:buNone/>
            </a:pPr>
            <a:endParaRPr lang="en-GB" sz="1600" dirty="0"/>
          </a:p>
          <a:p>
            <a:pPr marL="0" indent="0">
              <a:buNone/>
            </a:pPr>
            <a:r>
              <a:rPr lang="en-GB" sz="1600" dirty="0"/>
              <a:t>Focusing on NHS patients treated in England by independent providers:</a:t>
            </a:r>
          </a:p>
          <a:p>
            <a:r>
              <a:rPr lang="en-GB" sz="1600" dirty="0"/>
              <a:t>Acute: </a:t>
            </a:r>
          </a:p>
          <a:p>
            <a:pPr lvl="1"/>
            <a:r>
              <a:rPr lang="en-GB" sz="1600" dirty="0"/>
              <a:t>19% RTT admitted and 7% non-admitted pathways over past 12 months</a:t>
            </a:r>
          </a:p>
          <a:p>
            <a:pPr lvl="1"/>
            <a:r>
              <a:rPr lang="en-GB" sz="1600" dirty="0"/>
              <a:t>45% of ophthalmology and 31% of trauma &amp; orthopaedic RTT NHS admissions by independent providers</a:t>
            </a:r>
          </a:p>
          <a:p>
            <a:r>
              <a:rPr lang="en-GB" sz="1600" dirty="0"/>
              <a:t>Community &amp; primary care</a:t>
            </a:r>
          </a:p>
          <a:p>
            <a:pPr lvl="1"/>
            <a:r>
              <a:rPr lang="en-GB" sz="1600" dirty="0"/>
              <a:t>IHPN members provide over 300 community services, predominantly commissioned by ICBs</a:t>
            </a:r>
          </a:p>
          <a:p>
            <a:r>
              <a:rPr lang="en-GB" sz="1600" dirty="0"/>
              <a:t>Diagnostics</a:t>
            </a:r>
          </a:p>
          <a:p>
            <a:pPr lvl="1"/>
            <a:r>
              <a:rPr lang="en-GB" sz="1600" dirty="0"/>
              <a:t>Over 3.5m scans and tests were delivered by independent diagnostics providers in 2022</a:t>
            </a:r>
          </a:p>
        </p:txBody>
      </p:sp>
      <p:sp>
        <p:nvSpPr>
          <p:cNvPr id="3" name="Title 2">
            <a:extLst>
              <a:ext uri="{FF2B5EF4-FFF2-40B4-BE49-F238E27FC236}">
                <a16:creationId xmlns:a16="http://schemas.microsoft.com/office/drawing/2014/main" id="{6AA05C89-0F07-C84D-8CCE-0BEED628D20A}"/>
              </a:ext>
            </a:extLst>
          </p:cNvPr>
          <p:cNvSpPr>
            <a:spLocks noGrp="1"/>
          </p:cNvSpPr>
          <p:nvPr>
            <p:ph type="title"/>
          </p:nvPr>
        </p:nvSpPr>
        <p:spPr/>
        <p:txBody>
          <a:bodyPr>
            <a:normAutofit/>
          </a:bodyPr>
          <a:lstStyle/>
          <a:p>
            <a:r>
              <a:rPr lang="en-GB" sz="3600" dirty="0"/>
              <a:t>Independent healthcare provision – overview</a:t>
            </a:r>
          </a:p>
        </p:txBody>
      </p:sp>
    </p:spTree>
    <p:extLst>
      <p:ext uri="{BB962C8B-B14F-4D97-AF65-F5344CB8AC3E}">
        <p14:creationId xmlns:p14="http://schemas.microsoft.com/office/powerpoint/2010/main" val="3795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BD2215-F38A-5946-8603-0779C9D1641A}"/>
              </a:ext>
            </a:extLst>
          </p:cNvPr>
          <p:cNvSpPr>
            <a:spLocks noGrp="1"/>
          </p:cNvSpPr>
          <p:nvPr>
            <p:ph idx="1"/>
          </p:nvPr>
        </p:nvSpPr>
        <p:spPr>
          <a:xfrm>
            <a:off x="628231" y="1563410"/>
            <a:ext cx="10961600" cy="4351338"/>
          </a:xfrm>
        </p:spPr>
        <p:txBody>
          <a:bodyPr>
            <a:noAutofit/>
          </a:bodyPr>
          <a:lstStyle/>
          <a:p>
            <a:pPr marL="0" indent="0">
              <a:buNone/>
            </a:pPr>
            <a:r>
              <a:rPr lang="en-US" sz="1600" dirty="0"/>
              <a:t>What shaped the MPAF </a:t>
            </a:r>
          </a:p>
          <a:p>
            <a:r>
              <a:rPr lang="en-US" sz="1600" dirty="0"/>
              <a:t>As the details that surrounded the criminal acts of Ian Paterson started to come to light, the Independent Sector </a:t>
            </a:r>
            <a:r>
              <a:rPr lang="en-US" sz="1600" dirty="0" err="1"/>
              <a:t>recognised</a:t>
            </a:r>
            <a:r>
              <a:rPr lang="en-US" sz="1600" dirty="0"/>
              <a:t> the need to improve its approach to clinical governance medical practitioner assurance. </a:t>
            </a:r>
          </a:p>
          <a:p>
            <a:r>
              <a:rPr lang="en-US" sz="1600" dirty="0"/>
              <a:t>The state of care in independent acute hospital – CQC 2018</a:t>
            </a:r>
          </a:p>
          <a:p>
            <a:r>
              <a:rPr lang="en-US" sz="1600" dirty="0"/>
              <a:t>The Paterson inquiry report – February 2020 </a:t>
            </a:r>
          </a:p>
          <a:p>
            <a:endParaRPr lang="en-US" sz="1600" dirty="0"/>
          </a:p>
          <a:p>
            <a:pPr marL="0" indent="0">
              <a:buNone/>
            </a:pPr>
            <a:r>
              <a:rPr lang="en-US" sz="1600" dirty="0"/>
              <a:t>Development of the MPAF </a:t>
            </a:r>
          </a:p>
          <a:p>
            <a:r>
              <a:rPr lang="en-US" sz="1600" dirty="0"/>
              <a:t>External chair – Sir Bruce Keogh</a:t>
            </a:r>
          </a:p>
          <a:p>
            <a:r>
              <a:rPr lang="en-US" sz="1600" dirty="0"/>
              <a:t>External Advisory Group – including NHS Resolution </a:t>
            </a:r>
          </a:p>
          <a:p>
            <a:r>
              <a:rPr lang="en-US" sz="1600" dirty="0"/>
              <a:t>Provider Reference Group – from across the IHPN secondary care membership</a:t>
            </a:r>
          </a:p>
          <a:p>
            <a:pPr marL="0" indent="0">
              <a:buNone/>
            </a:pPr>
            <a:endParaRPr lang="en-US" sz="1600" dirty="0"/>
          </a:p>
          <a:p>
            <a:pPr marL="0" indent="0">
              <a:buNone/>
            </a:pPr>
            <a:r>
              <a:rPr lang="en-US" sz="1600" dirty="0"/>
              <a:t>Final product</a:t>
            </a:r>
          </a:p>
          <a:p>
            <a:r>
              <a:rPr lang="en-US" sz="1600" dirty="0"/>
              <a:t>A document that links together key guidance and standards such as from GMC, NHS England, PHSO and NHS R.  </a:t>
            </a:r>
          </a:p>
        </p:txBody>
      </p:sp>
      <p:sp>
        <p:nvSpPr>
          <p:cNvPr id="3" name="Title 2">
            <a:extLst>
              <a:ext uri="{FF2B5EF4-FFF2-40B4-BE49-F238E27FC236}">
                <a16:creationId xmlns:a16="http://schemas.microsoft.com/office/drawing/2014/main" id="{6AA05C89-0F07-C84D-8CCE-0BEED628D20A}"/>
              </a:ext>
            </a:extLst>
          </p:cNvPr>
          <p:cNvSpPr>
            <a:spLocks noGrp="1"/>
          </p:cNvSpPr>
          <p:nvPr>
            <p:ph type="title"/>
          </p:nvPr>
        </p:nvSpPr>
        <p:spPr/>
        <p:txBody>
          <a:bodyPr>
            <a:normAutofit/>
          </a:bodyPr>
          <a:lstStyle/>
          <a:p>
            <a:r>
              <a:rPr lang="en-US" sz="3600" dirty="0"/>
              <a:t>M</a:t>
            </a:r>
            <a:r>
              <a:rPr lang="en-GB" sz="3600" dirty="0" err="1"/>
              <a:t>edical</a:t>
            </a:r>
            <a:r>
              <a:rPr lang="en-GB" sz="3600" dirty="0"/>
              <a:t> Practitioners Assurance Framework (MPAF)</a:t>
            </a:r>
          </a:p>
        </p:txBody>
      </p:sp>
    </p:spTree>
    <p:extLst>
      <p:ext uri="{BB962C8B-B14F-4D97-AF65-F5344CB8AC3E}">
        <p14:creationId xmlns:p14="http://schemas.microsoft.com/office/powerpoint/2010/main" val="390501295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size 16-9) - landscape widescreen [Read-Only]" id="{14123387-8D65-436E-92AB-CD22E3556FA0}" vid="{C1DC07B4-9D63-4907-A4C8-6EF65129EC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01) IHPN Rebrand (6121)" id="{81766C77-80F4-471F-94CE-2AA31FEE1F39}" vid="{5A8C46B0-4621-4470-81B5-4B137681092F}"/>
    </a:ext>
  </a:extLst>
</a:theme>
</file>

<file path=ppt/theme/theme6.xml><?xml version="1.0" encoding="utf-8"?>
<a:theme xmlns:a="http://schemas.openxmlformats.org/drawingml/2006/main" name="13_Office Theme">
  <a:themeElements>
    <a:clrScheme name="NHS Colours">
      <a:dk1>
        <a:srgbClr val="231F20"/>
      </a:dk1>
      <a:lt1>
        <a:srgbClr val="FFFFFF"/>
      </a:lt1>
      <a:dk2>
        <a:srgbClr val="003087"/>
      </a:dk2>
      <a:lt2>
        <a:srgbClr val="E8EDEE"/>
      </a:lt2>
      <a:accent1>
        <a:srgbClr val="768692"/>
      </a:accent1>
      <a:accent2>
        <a:srgbClr val="005EB8"/>
      </a:accent2>
      <a:accent3>
        <a:srgbClr val="41B6E6"/>
      </a:accent3>
      <a:accent4>
        <a:srgbClr val="00A9CE"/>
      </a:accent4>
      <a:accent5>
        <a:srgbClr val="00A499"/>
      </a:accent5>
      <a:accent6>
        <a:srgbClr val="006747"/>
      </a:accent6>
      <a:hlink>
        <a:srgbClr val="0000FF"/>
      </a:hlink>
      <a:folHlink>
        <a:srgbClr val="7C285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Final">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2108</Words>
  <Application>Microsoft Office PowerPoint</Application>
  <PresentationFormat>Widescreen</PresentationFormat>
  <Paragraphs>339</Paragraphs>
  <Slides>40</Slides>
  <Notes>33</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40</vt:i4>
      </vt:variant>
    </vt:vector>
  </HeadingPairs>
  <TitlesOfParts>
    <vt:vector size="53" baseType="lpstr">
      <vt:lpstr>Arial</vt:lpstr>
      <vt:lpstr>Arial CE</vt:lpstr>
      <vt:lpstr>Calibri</vt:lpstr>
      <vt:lpstr>Calibri Light</vt:lpstr>
      <vt:lpstr>Roboto</vt:lpstr>
      <vt:lpstr>Roboto Light</vt:lpstr>
      <vt:lpstr>1_Office Theme</vt:lpstr>
      <vt:lpstr>Office Theme</vt:lpstr>
      <vt:lpstr>2_Office Theme</vt:lpstr>
      <vt:lpstr>3_Office Theme</vt:lpstr>
      <vt:lpstr>4_Office Theme</vt:lpstr>
      <vt:lpstr>13_Office Theme</vt:lpstr>
      <vt:lpstr>Final</vt:lpstr>
      <vt:lpstr>PowerPoint Presentation</vt:lpstr>
      <vt:lpstr>Agenda</vt:lpstr>
      <vt:lpstr>House keeping</vt:lpstr>
      <vt:lpstr>PowerPoint Presentation</vt:lpstr>
      <vt:lpstr>NHS Resolution purpose, functions and strategic focus:</vt:lpstr>
      <vt:lpstr>PowerPoint Presentation</vt:lpstr>
      <vt:lpstr>PowerPoint Presentation</vt:lpstr>
      <vt:lpstr>Independent healthcare provision – overview</vt:lpstr>
      <vt:lpstr>Medical Practitioners Assurance Framework (MPAF)</vt:lpstr>
      <vt:lpstr>NHS Resolution and IHPN </vt:lpstr>
      <vt:lpstr>Any questions?</vt:lpstr>
      <vt:lpstr>PowerPoint Presentation</vt:lpstr>
      <vt:lpstr>The percentage of clinical negligence claims reported in 2022/23 by specialty, with a breakdown by volume and by value  Total number of claim by number               Total number of claims by value</vt:lpstr>
      <vt:lpstr>Why do people claim?  </vt:lpstr>
      <vt:lpstr>What do people expect?</vt:lpstr>
      <vt:lpstr>Saying sorry</vt:lpstr>
      <vt:lpstr>Saying Sorry</vt:lpstr>
      <vt:lpstr>Duty of Candour</vt:lpstr>
      <vt:lpstr>Being fair: supporting a just and learning culture for staff and patients following incidents in the NHS</vt:lpstr>
      <vt:lpstr>Three aims of Being Fair</vt:lpstr>
      <vt:lpstr>Scorecards</vt:lpstr>
      <vt:lpstr>‘Wimbledon Common’ mock scorecard</vt:lpstr>
      <vt:lpstr>ISP clinical negligence claims reported between 2018/19 and 2022/23, with a breakdown by volume and by total claims cost</vt:lpstr>
      <vt:lpstr>ISP clinical negligence claims reported between 2018/19 and 2022/23, by highest value injury and total claims cost </vt:lpstr>
      <vt:lpstr>PowerPoint Presentation</vt:lpstr>
      <vt:lpstr>Thematic reports </vt:lpstr>
      <vt:lpstr>Did you know? Medication errors</vt:lpstr>
      <vt:lpstr>Resources</vt:lpstr>
      <vt:lpstr>Faculty of Learning</vt:lpstr>
      <vt:lpstr>Contact Safety and Learning </vt:lpstr>
      <vt:lpstr>PowerPoint Presentation</vt:lpstr>
      <vt:lpstr>How we support resolution of concerns</vt:lpstr>
      <vt:lpstr> Practitioner Performance Advice </vt:lpstr>
      <vt:lpstr>What to expect</vt:lpstr>
      <vt:lpstr>Rates of cases by personal characteristics</vt:lpstr>
      <vt:lpstr>Reported concerns - overall</vt:lpstr>
      <vt:lpstr>How can we help you?</vt:lpstr>
      <vt:lpstr>Insights available</vt:lpstr>
      <vt:lpstr>Contact Practitioner Performance Advice</vt:lpstr>
      <vt:lpstr>PowerPoint Presentation</vt:lpstr>
    </vt:vector>
  </TitlesOfParts>
  <Company>NHS Resolution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Collaborate to improve maternity care</dc:title>
  <dc:creator>Siobhan Pickard</dc:creator>
  <cp:lastModifiedBy>Isabelle Le Gallez</cp:lastModifiedBy>
  <cp:revision>28</cp:revision>
  <dcterms:created xsi:type="dcterms:W3CDTF">2022-11-17T16:39:04Z</dcterms:created>
  <dcterms:modified xsi:type="dcterms:W3CDTF">2023-09-15T13:33:27Z</dcterms:modified>
</cp:coreProperties>
</file>