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theme/theme3.xml" ContentType="application/vnd.openxmlformats-officedocument.theme+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4.xml" ContentType="application/vnd.openxmlformats-officedocument.theme+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theme/theme5.xml" ContentType="application/vnd.openxmlformats-officedocument.theme+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theme/theme6.xml" ContentType="application/vnd.openxmlformats-officedocument.theme+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theme/theme7.xml" ContentType="application/vnd.openxmlformats-officedocument.theme+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omments/modernComment_122_5F294B05.xml" ContentType="application/vnd.ms-powerpoint.comments+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837" r:id="rId1"/>
    <p:sldMasterId id="2147483855" r:id="rId2"/>
    <p:sldMasterId id="2147483873" r:id="rId3"/>
    <p:sldMasterId id="2147483885" r:id="rId4"/>
    <p:sldMasterId id="2147483913" r:id="rId5"/>
    <p:sldMasterId id="2147483937" r:id="rId6"/>
    <p:sldMasterId id="2147483955" r:id="rId7"/>
  </p:sldMasterIdLst>
  <p:notesMasterIdLst>
    <p:notesMasterId r:id="rId52"/>
  </p:notesMasterIdLst>
  <p:handoutMasterIdLst>
    <p:handoutMasterId r:id="rId53"/>
  </p:handoutMasterIdLst>
  <p:sldIdLst>
    <p:sldId id="743" r:id="rId8"/>
    <p:sldId id="2147477820" r:id="rId9"/>
    <p:sldId id="2147374627" r:id="rId10"/>
    <p:sldId id="1923" r:id="rId11"/>
    <p:sldId id="2145707313" r:id="rId12"/>
    <p:sldId id="2145707317" r:id="rId13"/>
    <p:sldId id="2145707282" r:id="rId14"/>
    <p:sldId id="2145707281" r:id="rId15"/>
    <p:sldId id="2145707318" r:id="rId16"/>
    <p:sldId id="2145707271" r:id="rId17"/>
    <p:sldId id="286" r:id="rId18"/>
    <p:sldId id="303" r:id="rId19"/>
    <p:sldId id="300" r:id="rId20"/>
    <p:sldId id="292" r:id="rId21"/>
    <p:sldId id="261" r:id="rId22"/>
    <p:sldId id="288" r:id="rId23"/>
    <p:sldId id="302" r:id="rId24"/>
    <p:sldId id="289" r:id="rId25"/>
    <p:sldId id="293" r:id="rId26"/>
    <p:sldId id="294" r:id="rId27"/>
    <p:sldId id="295" r:id="rId28"/>
    <p:sldId id="296" r:id="rId29"/>
    <p:sldId id="301" r:id="rId30"/>
    <p:sldId id="297" r:id="rId31"/>
    <p:sldId id="305" r:id="rId32"/>
    <p:sldId id="304" r:id="rId33"/>
    <p:sldId id="306" r:id="rId34"/>
    <p:sldId id="298" r:id="rId35"/>
    <p:sldId id="299" r:id="rId36"/>
    <p:sldId id="290" r:id="rId37"/>
    <p:sldId id="2147477821" r:id="rId38"/>
    <p:sldId id="982" r:id="rId39"/>
    <p:sldId id="2147477817" r:id="rId40"/>
    <p:sldId id="264" r:id="rId41"/>
    <p:sldId id="762" r:id="rId42"/>
    <p:sldId id="2147376628" r:id="rId43"/>
    <p:sldId id="2147376630" r:id="rId44"/>
    <p:sldId id="2147376629" r:id="rId45"/>
    <p:sldId id="2147477818" r:id="rId46"/>
    <p:sldId id="259" r:id="rId47"/>
    <p:sldId id="260" r:id="rId48"/>
    <p:sldId id="2147477819" r:id="rId49"/>
    <p:sldId id="263" r:id="rId50"/>
    <p:sldId id="2147477811" r:id="rId51"/>
  </p:sldIdLst>
  <p:sldSz cx="9144000" cy="5143500" type="screen16x9"/>
  <p:notesSz cx="6800850" cy="98075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3089" userDrawn="1">
          <p15:clr>
            <a:srgbClr val="A4A3A4"/>
          </p15:clr>
        </p15:guide>
        <p15:guide id="2" pos="2142" userDrawn="1">
          <p15:clr>
            <a:srgbClr val="A4A3A4"/>
          </p15:clr>
        </p15:guide>
      </p15:notes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7B3925D-3BE2-532F-ECAD-557A507DFBEA}" name="MCCAFFERTY, Alison (NHS RESOLUTION)" initials="AM" userId="S::alison.mccafferty3@nhs.net::ade70dee-591e-4854-86c7-115dae04e424" providerId="AD"/>
  <p188:author id="{515CAFAD-B670-3BAE-F956-E0EAE7ABD68C}" name="RIGG, Nick (NHS RESOLUTION)" initials="NR" userId="S::nick.rigg@nhs.net::c736de17-8f61-40b0-a342-fe96aa642957"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03087"/>
    <a:srgbClr val="000000"/>
    <a:srgbClr val="20DBC9"/>
    <a:srgbClr val="20DB65"/>
    <a:srgbClr val="316CFF"/>
    <a:srgbClr val="E8EDEE"/>
    <a:srgbClr val="FCD765"/>
    <a:srgbClr val="41B6E6"/>
    <a:srgbClr val="005EB8"/>
    <a:srgbClr val="00A4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10" autoAdjust="0"/>
    <p:restoredTop sz="70975" autoAdjust="0"/>
  </p:normalViewPr>
  <p:slideViewPr>
    <p:cSldViewPr>
      <p:cViewPr varScale="1">
        <p:scale>
          <a:sx n="93" d="100"/>
          <a:sy n="93" d="100"/>
        </p:scale>
        <p:origin x="945" y="48"/>
      </p:cViewPr>
      <p:guideLst>
        <p:guide orient="horz" pos="1620"/>
        <p:guide pos="2880"/>
      </p:guideLst>
    </p:cSldViewPr>
  </p:slideViewPr>
  <p:outlineViewPr>
    <p:cViewPr>
      <p:scale>
        <a:sx n="33" d="100"/>
        <a:sy n="33" d="100"/>
      </p:scale>
      <p:origin x="0" y="0"/>
    </p:cViewPr>
  </p:outlineViewPr>
  <p:notesTextViewPr>
    <p:cViewPr>
      <p:scale>
        <a:sx n="1" d="1"/>
        <a:sy n="1" d="1"/>
      </p:scale>
      <p:origin x="0" y="0"/>
    </p:cViewPr>
  </p:notesTextViewPr>
  <p:sorterViewPr>
    <p:cViewPr>
      <p:scale>
        <a:sx n="125" d="100"/>
        <a:sy n="125" d="100"/>
      </p:scale>
      <p:origin x="0" y="0"/>
    </p:cViewPr>
  </p:sorterViewPr>
  <p:notesViewPr>
    <p:cSldViewPr>
      <p:cViewPr varScale="1">
        <p:scale>
          <a:sx n="72" d="100"/>
          <a:sy n="72" d="100"/>
        </p:scale>
        <p:origin x="1956" y="54"/>
      </p:cViewPr>
      <p:guideLst>
        <p:guide orient="horz" pos="3089"/>
        <p:guide pos="2142"/>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slide" Target="slides/slide40.xml"/><Relationship Id="rId50" Type="http://schemas.openxmlformats.org/officeDocument/2006/relationships/slide" Target="slides/slide43.xml"/><Relationship Id="rId55"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slide" Target="slides/slide38.xml"/><Relationship Id="rId53" Type="http://schemas.openxmlformats.org/officeDocument/2006/relationships/handoutMaster" Target="handoutMasters/handoutMaster1.xml"/><Relationship Id="rId58" Type="http://schemas.microsoft.com/office/2018/10/relationships/authors" Target="authors.xml"/><Relationship Id="rId5" Type="http://schemas.openxmlformats.org/officeDocument/2006/relationships/slideMaster" Target="slideMasters/slideMaster5.xml"/><Relationship Id="rId19" Type="http://schemas.openxmlformats.org/officeDocument/2006/relationships/slide" Target="slides/slide12.xml"/><Relationship Id="rId4" Type="http://schemas.openxmlformats.org/officeDocument/2006/relationships/slideMaster" Target="slideMasters/slideMaster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slide" Target="slides/slide36.xml"/><Relationship Id="rId48" Type="http://schemas.openxmlformats.org/officeDocument/2006/relationships/slide" Target="slides/slide41.xml"/><Relationship Id="rId56" Type="http://schemas.openxmlformats.org/officeDocument/2006/relationships/theme" Target="theme/theme1.xml"/><Relationship Id="rId8" Type="http://schemas.openxmlformats.org/officeDocument/2006/relationships/slide" Target="slides/slide1.xml"/><Relationship Id="rId51" Type="http://schemas.openxmlformats.org/officeDocument/2006/relationships/slide" Target="slides/slide44.xml"/><Relationship Id="rId3" Type="http://schemas.openxmlformats.org/officeDocument/2006/relationships/slideMaster" Target="slideMasters/slideMaster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slide" Target="slides/slide39.xml"/><Relationship Id="rId20" Type="http://schemas.openxmlformats.org/officeDocument/2006/relationships/slide" Target="slides/slide13.xml"/><Relationship Id="rId41" Type="http://schemas.openxmlformats.org/officeDocument/2006/relationships/slide" Target="slides/slide34.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slide" Target="slides/slide42.xml"/><Relationship Id="rId57" Type="http://schemas.openxmlformats.org/officeDocument/2006/relationships/tableStyles" Target="tableStyles.xml"/><Relationship Id="rId10" Type="http://schemas.openxmlformats.org/officeDocument/2006/relationships/slide" Target="slides/slide3.xml"/><Relationship Id="rId31" Type="http://schemas.openxmlformats.org/officeDocument/2006/relationships/slide" Target="slides/slide24.xml"/><Relationship Id="rId44" Type="http://schemas.openxmlformats.org/officeDocument/2006/relationships/slide" Target="slides/slide37.xml"/><Relationship Id="rId52" Type="http://schemas.openxmlformats.org/officeDocument/2006/relationships/notesMaster" Target="notesMasters/notesMaster1.xml"/></Relationships>
</file>

<file path=ppt/comments/modernComment_122_5F294B05.xml><?xml version="1.0" encoding="utf-8"?>
<p188:cmLst xmlns:a="http://schemas.openxmlformats.org/drawingml/2006/main" xmlns:r="http://schemas.openxmlformats.org/officeDocument/2006/relationships" xmlns:p188="http://schemas.microsoft.com/office/powerpoint/2018/8/main">
  <p188:cm id="{005D03AD-6ACA-4C61-A311-BAD7440E4D9B}" authorId="{17B3925D-3BE2-532F-ECAD-557A507DFBEA}" created="2024-11-25T07:51:55.455">
    <ac:txMkLst xmlns:ac="http://schemas.microsoft.com/office/drawing/2013/main/command">
      <pc:docMk xmlns:pc="http://schemas.microsoft.com/office/powerpoint/2013/main/command"/>
      <pc:sldMk xmlns:pc="http://schemas.microsoft.com/office/powerpoint/2013/main/command" cId="1596541701" sldId="290"/>
      <ac:spMk id="2" creationId="{EA90F95A-E65F-66A1-785D-D003CB8DD1CD}"/>
      <ac:txMk cp="0" len="21">
        <ac:context len="22" hash="4175442697"/>
      </ac:txMk>
    </ac:txMkLst>
    <p188:pos x="4069716" y="262558"/>
    <p188:txBody>
      <a:bodyPr/>
      <a:lstStyle/>
      <a:p>
        <a:r>
          <a:rPr lang="en-GB"/>
          <a:t>Are these areas of focus based on the 10 year data to 2020? Can the presenter say what has improved in the last 4 years since the report came out / or is the focus still the same in 2024/25 as it was in 2019/20? </a:t>
        </a:r>
      </a:p>
    </p188:txBody>
  </p188:cm>
</p188:cmLst>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A8F4A4B-666A-4437-ADB4-72ACAE3F9E32}" type="doc">
      <dgm:prSet loTypeId="urn:microsoft.com/office/officeart/2005/8/layout/default" loCatId="list" qsTypeId="urn:microsoft.com/office/officeart/2005/8/quickstyle/simple1" qsCatId="simple" csTypeId="urn:microsoft.com/office/officeart/2005/8/colors/colorful3" csCatId="colorful" phldr="1"/>
      <dgm:spPr/>
      <dgm:t>
        <a:bodyPr/>
        <a:lstStyle/>
        <a:p>
          <a:endParaRPr lang="en-GB"/>
        </a:p>
      </dgm:t>
    </dgm:pt>
    <dgm:pt modelId="{E71DA1CF-21DC-4BC9-B4A9-D6E556D1CCED}">
      <dgm:prSet phldrT="[Text]"/>
      <dgm:spPr/>
      <dgm:t>
        <a:bodyPr/>
        <a:lstStyle/>
        <a:p>
          <a:r>
            <a:rPr lang="en-GB" dirty="0">
              <a:latin typeface="Arial" panose="020B0604020202020204" pitchFamily="34" charset="0"/>
              <a:cs typeface="Arial" panose="020B0604020202020204" pitchFamily="34" charset="0"/>
            </a:rPr>
            <a:t>5,287 claims included in quantitative analysis</a:t>
          </a:r>
        </a:p>
      </dgm:t>
    </dgm:pt>
    <dgm:pt modelId="{9D594EB2-BF27-46F4-932E-B9689251FAAB}" type="parTrans" cxnId="{46E22A2D-ACEC-4216-90AF-61DECF552D5F}">
      <dgm:prSet/>
      <dgm:spPr/>
      <dgm:t>
        <a:bodyPr/>
        <a:lstStyle/>
        <a:p>
          <a:endParaRPr lang="en-GB"/>
        </a:p>
      </dgm:t>
    </dgm:pt>
    <dgm:pt modelId="{8E348030-3B81-4EA9-B0D6-2782AC072172}" type="sibTrans" cxnId="{46E22A2D-ACEC-4216-90AF-61DECF552D5F}">
      <dgm:prSet/>
      <dgm:spPr/>
      <dgm:t>
        <a:bodyPr/>
        <a:lstStyle/>
        <a:p>
          <a:endParaRPr lang="en-GB"/>
        </a:p>
      </dgm:t>
    </dgm:pt>
    <dgm:pt modelId="{FF3F95C9-F06A-4DF8-8CF5-520C0A3C75DA}">
      <dgm:prSet phldrT="[Text]"/>
      <dgm:spPr/>
      <dgm:t>
        <a:bodyPr/>
        <a:lstStyle/>
        <a:p>
          <a:r>
            <a:rPr lang="en-GB" dirty="0">
              <a:latin typeface="Arial" panose="020B0604020202020204" pitchFamily="34" charset="0"/>
              <a:cs typeface="Arial" panose="020B0604020202020204" pitchFamily="34" charset="0"/>
            </a:rPr>
            <a:t>4,674 claims were closed</a:t>
          </a:r>
        </a:p>
      </dgm:t>
    </dgm:pt>
    <dgm:pt modelId="{1F43DB28-4A84-426D-A06E-944AD973612F}" type="parTrans" cxnId="{D8E80933-3937-4FB5-BDD4-E7257B982EA5}">
      <dgm:prSet/>
      <dgm:spPr/>
      <dgm:t>
        <a:bodyPr/>
        <a:lstStyle/>
        <a:p>
          <a:endParaRPr lang="en-GB"/>
        </a:p>
      </dgm:t>
    </dgm:pt>
    <dgm:pt modelId="{7D22603C-8CCB-413F-A9E8-37DACEB4C3A4}" type="sibTrans" cxnId="{D8E80933-3937-4FB5-BDD4-E7257B982EA5}">
      <dgm:prSet/>
      <dgm:spPr/>
      <dgm:t>
        <a:bodyPr/>
        <a:lstStyle/>
        <a:p>
          <a:endParaRPr lang="en-GB"/>
        </a:p>
      </dgm:t>
    </dgm:pt>
    <dgm:pt modelId="{7A298394-6E21-4064-A45E-DA69F17F7F46}">
      <dgm:prSet phldrT="[Text]"/>
      <dgm:spPr/>
      <dgm:t>
        <a:bodyPr/>
        <a:lstStyle/>
        <a:p>
          <a:r>
            <a:rPr lang="en-GB" dirty="0">
              <a:latin typeface="Arial" panose="020B0604020202020204" pitchFamily="34" charset="0"/>
              <a:cs typeface="Arial" panose="020B0604020202020204" pitchFamily="34" charset="0"/>
            </a:rPr>
            <a:t>Total costs of closed claims was £61.4m</a:t>
          </a:r>
        </a:p>
      </dgm:t>
    </dgm:pt>
    <dgm:pt modelId="{C8C3AD84-014E-4FC2-80E2-3E476A458685}" type="parTrans" cxnId="{5FFC9F70-B82A-4FCA-912F-E24C715B24E0}">
      <dgm:prSet/>
      <dgm:spPr/>
      <dgm:t>
        <a:bodyPr/>
        <a:lstStyle/>
        <a:p>
          <a:endParaRPr lang="en-GB"/>
        </a:p>
      </dgm:t>
    </dgm:pt>
    <dgm:pt modelId="{827F40E7-3B42-4FC1-B0F5-04DC6B1A443C}" type="sibTrans" cxnId="{5FFC9F70-B82A-4FCA-912F-E24C715B24E0}">
      <dgm:prSet/>
      <dgm:spPr/>
      <dgm:t>
        <a:bodyPr/>
        <a:lstStyle/>
        <a:p>
          <a:endParaRPr lang="en-GB"/>
        </a:p>
      </dgm:t>
    </dgm:pt>
    <dgm:pt modelId="{0B682C2E-A0BA-4854-B584-83516A8E6544}">
      <dgm:prSet phldrT="[Text]"/>
      <dgm:spPr/>
      <dgm:t>
        <a:bodyPr/>
        <a:lstStyle/>
        <a:p>
          <a:r>
            <a:rPr lang="en-GB" dirty="0">
              <a:latin typeface="Arial" panose="020B0604020202020204" pitchFamily="34" charset="0"/>
              <a:cs typeface="Arial" panose="020B0604020202020204" pitchFamily="34" charset="0"/>
            </a:rPr>
            <a:t>63% of closed claims were unsuccessful </a:t>
          </a:r>
        </a:p>
      </dgm:t>
    </dgm:pt>
    <dgm:pt modelId="{0B18D2E3-5F5D-4B80-A582-BE69EF78461C}" type="parTrans" cxnId="{2A26D394-13F5-4A3F-BE06-0C6C0863EF8B}">
      <dgm:prSet/>
      <dgm:spPr/>
      <dgm:t>
        <a:bodyPr/>
        <a:lstStyle/>
        <a:p>
          <a:endParaRPr lang="en-GB"/>
        </a:p>
      </dgm:t>
    </dgm:pt>
    <dgm:pt modelId="{76A402AD-2D83-4D9E-9976-C1E7E23A421F}" type="sibTrans" cxnId="{2A26D394-13F5-4A3F-BE06-0C6C0863EF8B}">
      <dgm:prSet/>
      <dgm:spPr/>
      <dgm:t>
        <a:bodyPr/>
        <a:lstStyle/>
        <a:p>
          <a:endParaRPr lang="en-GB"/>
        </a:p>
      </dgm:t>
    </dgm:pt>
    <dgm:pt modelId="{D8BD5DDF-E7D5-4688-AB5F-2583FAD5A66C}">
      <dgm:prSet phldrT="[Text]"/>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Total value of damages paid for the closed successful claims was £31.2m </a:t>
          </a:r>
        </a:p>
      </dgm:t>
    </dgm:pt>
    <dgm:pt modelId="{10F8A2B4-AFFE-48AB-8284-0F0F10025B12}" type="parTrans" cxnId="{1DF10A7B-757A-42E3-8015-24AE6E36E009}">
      <dgm:prSet/>
      <dgm:spPr/>
      <dgm:t>
        <a:bodyPr/>
        <a:lstStyle/>
        <a:p>
          <a:endParaRPr lang="en-GB"/>
        </a:p>
      </dgm:t>
    </dgm:pt>
    <dgm:pt modelId="{A2E6CE79-6441-4250-9D26-9096D9B01F0E}" type="sibTrans" cxnId="{1DF10A7B-757A-42E3-8015-24AE6E36E009}">
      <dgm:prSet/>
      <dgm:spPr/>
      <dgm:t>
        <a:bodyPr/>
        <a:lstStyle/>
        <a:p>
          <a:endParaRPr lang="en-GB"/>
        </a:p>
      </dgm:t>
    </dgm:pt>
    <dgm:pt modelId="{D3A0338D-11D3-4A35-AA6F-F7A5AE3683C2}" type="pres">
      <dgm:prSet presAssocID="{4A8F4A4B-666A-4437-ADB4-72ACAE3F9E32}" presName="diagram" presStyleCnt="0">
        <dgm:presLayoutVars>
          <dgm:dir/>
          <dgm:resizeHandles val="exact"/>
        </dgm:presLayoutVars>
      </dgm:prSet>
      <dgm:spPr/>
    </dgm:pt>
    <dgm:pt modelId="{EE30047D-0DEC-4739-94F7-DAF6CD7394AD}" type="pres">
      <dgm:prSet presAssocID="{E71DA1CF-21DC-4BC9-B4A9-D6E556D1CCED}" presName="node" presStyleLbl="node1" presStyleIdx="0" presStyleCnt="5">
        <dgm:presLayoutVars>
          <dgm:bulletEnabled val="1"/>
        </dgm:presLayoutVars>
      </dgm:prSet>
      <dgm:spPr/>
    </dgm:pt>
    <dgm:pt modelId="{D1A5CD72-030B-44DA-AB21-1EC6CC73E44B}" type="pres">
      <dgm:prSet presAssocID="{8E348030-3B81-4EA9-B0D6-2782AC072172}" presName="sibTrans" presStyleCnt="0"/>
      <dgm:spPr/>
    </dgm:pt>
    <dgm:pt modelId="{9BE04E56-22FD-4B88-91B1-71DE00AAF2A0}" type="pres">
      <dgm:prSet presAssocID="{FF3F95C9-F06A-4DF8-8CF5-520C0A3C75DA}" presName="node" presStyleLbl="node1" presStyleIdx="1" presStyleCnt="5">
        <dgm:presLayoutVars>
          <dgm:bulletEnabled val="1"/>
        </dgm:presLayoutVars>
      </dgm:prSet>
      <dgm:spPr/>
    </dgm:pt>
    <dgm:pt modelId="{6C7EEE40-8521-4387-A1C6-C7D74B46EA5E}" type="pres">
      <dgm:prSet presAssocID="{7D22603C-8CCB-413F-A9E8-37DACEB4C3A4}" presName="sibTrans" presStyleCnt="0"/>
      <dgm:spPr/>
    </dgm:pt>
    <dgm:pt modelId="{7159E44E-0B44-4FC6-8C49-E10C95BE72E2}" type="pres">
      <dgm:prSet presAssocID="{7A298394-6E21-4064-A45E-DA69F17F7F46}" presName="node" presStyleLbl="node1" presStyleIdx="2" presStyleCnt="5">
        <dgm:presLayoutVars>
          <dgm:bulletEnabled val="1"/>
        </dgm:presLayoutVars>
      </dgm:prSet>
      <dgm:spPr/>
    </dgm:pt>
    <dgm:pt modelId="{CDB42091-FA21-4737-BD50-4CE2FE026373}" type="pres">
      <dgm:prSet presAssocID="{827F40E7-3B42-4FC1-B0F5-04DC6B1A443C}" presName="sibTrans" presStyleCnt="0"/>
      <dgm:spPr/>
    </dgm:pt>
    <dgm:pt modelId="{950629A2-01BB-44F5-9717-F4DBBBF32DFE}" type="pres">
      <dgm:prSet presAssocID="{0B682C2E-A0BA-4854-B584-83516A8E6544}" presName="node" presStyleLbl="node1" presStyleIdx="3" presStyleCnt="5">
        <dgm:presLayoutVars>
          <dgm:bulletEnabled val="1"/>
        </dgm:presLayoutVars>
      </dgm:prSet>
      <dgm:spPr/>
    </dgm:pt>
    <dgm:pt modelId="{418A351A-6512-4E93-AF7A-9A8F916A89D2}" type="pres">
      <dgm:prSet presAssocID="{76A402AD-2D83-4D9E-9976-C1E7E23A421F}" presName="sibTrans" presStyleCnt="0"/>
      <dgm:spPr/>
    </dgm:pt>
    <dgm:pt modelId="{23069417-1FA4-4087-A8D6-6781363CACBF}" type="pres">
      <dgm:prSet presAssocID="{D8BD5DDF-E7D5-4688-AB5F-2583FAD5A66C}" presName="node" presStyleLbl="node1" presStyleIdx="4" presStyleCnt="5">
        <dgm:presLayoutVars>
          <dgm:bulletEnabled val="1"/>
        </dgm:presLayoutVars>
      </dgm:prSet>
      <dgm:spPr/>
    </dgm:pt>
  </dgm:ptLst>
  <dgm:cxnLst>
    <dgm:cxn modelId="{46E22A2D-ACEC-4216-90AF-61DECF552D5F}" srcId="{4A8F4A4B-666A-4437-ADB4-72ACAE3F9E32}" destId="{E71DA1CF-21DC-4BC9-B4A9-D6E556D1CCED}" srcOrd="0" destOrd="0" parTransId="{9D594EB2-BF27-46F4-932E-B9689251FAAB}" sibTransId="{8E348030-3B81-4EA9-B0D6-2782AC072172}"/>
    <dgm:cxn modelId="{D8E80933-3937-4FB5-BDD4-E7257B982EA5}" srcId="{4A8F4A4B-666A-4437-ADB4-72ACAE3F9E32}" destId="{FF3F95C9-F06A-4DF8-8CF5-520C0A3C75DA}" srcOrd="1" destOrd="0" parTransId="{1F43DB28-4A84-426D-A06E-944AD973612F}" sibTransId="{7D22603C-8CCB-413F-A9E8-37DACEB4C3A4}"/>
    <dgm:cxn modelId="{DEEF3D4F-EE41-4F75-8171-5B59EB7872EC}" type="presOf" srcId="{7A298394-6E21-4064-A45E-DA69F17F7F46}" destId="{7159E44E-0B44-4FC6-8C49-E10C95BE72E2}" srcOrd="0" destOrd="0" presId="urn:microsoft.com/office/officeart/2005/8/layout/default"/>
    <dgm:cxn modelId="{5FFC9F70-B82A-4FCA-912F-E24C715B24E0}" srcId="{4A8F4A4B-666A-4437-ADB4-72ACAE3F9E32}" destId="{7A298394-6E21-4064-A45E-DA69F17F7F46}" srcOrd="2" destOrd="0" parTransId="{C8C3AD84-014E-4FC2-80E2-3E476A458685}" sibTransId="{827F40E7-3B42-4FC1-B0F5-04DC6B1A443C}"/>
    <dgm:cxn modelId="{1DF10A7B-757A-42E3-8015-24AE6E36E009}" srcId="{4A8F4A4B-666A-4437-ADB4-72ACAE3F9E32}" destId="{D8BD5DDF-E7D5-4688-AB5F-2583FAD5A66C}" srcOrd="4" destOrd="0" parTransId="{10F8A2B4-AFFE-48AB-8284-0F0F10025B12}" sibTransId="{A2E6CE79-6441-4250-9D26-9096D9B01F0E}"/>
    <dgm:cxn modelId="{8E9D6B7F-6BE3-4326-A137-65A904517451}" type="presOf" srcId="{E71DA1CF-21DC-4BC9-B4A9-D6E556D1CCED}" destId="{EE30047D-0DEC-4739-94F7-DAF6CD7394AD}" srcOrd="0" destOrd="0" presId="urn:microsoft.com/office/officeart/2005/8/layout/default"/>
    <dgm:cxn modelId="{2A26D394-13F5-4A3F-BE06-0C6C0863EF8B}" srcId="{4A8F4A4B-666A-4437-ADB4-72ACAE3F9E32}" destId="{0B682C2E-A0BA-4854-B584-83516A8E6544}" srcOrd="3" destOrd="0" parTransId="{0B18D2E3-5F5D-4B80-A582-BE69EF78461C}" sibTransId="{76A402AD-2D83-4D9E-9976-C1E7E23A421F}"/>
    <dgm:cxn modelId="{406FDF9D-CA89-4E0A-B821-3CA5ED29BC18}" type="presOf" srcId="{0B682C2E-A0BA-4854-B584-83516A8E6544}" destId="{950629A2-01BB-44F5-9717-F4DBBBF32DFE}" srcOrd="0" destOrd="0" presId="urn:microsoft.com/office/officeart/2005/8/layout/default"/>
    <dgm:cxn modelId="{CE8A1AA8-5308-4F6C-8B4A-F262BD74775C}" type="presOf" srcId="{D8BD5DDF-E7D5-4688-AB5F-2583FAD5A66C}" destId="{23069417-1FA4-4087-A8D6-6781363CACBF}" srcOrd="0" destOrd="0" presId="urn:microsoft.com/office/officeart/2005/8/layout/default"/>
    <dgm:cxn modelId="{6EB6E7C5-8BEC-475D-86BE-548F0BE1C69F}" type="presOf" srcId="{4A8F4A4B-666A-4437-ADB4-72ACAE3F9E32}" destId="{D3A0338D-11D3-4A35-AA6F-F7A5AE3683C2}" srcOrd="0" destOrd="0" presId="urn:microsoft.com/office/officeart/2005/8/layout/default"/>
    <dgm:cxn modelId="{53BA7AF1-53D7-45AF-95F8-F69EAD20911C}" type="presOf" srcId="{FF3F95C9-F06A-4DF8-8CF5-520C0A3C75DA}" destId="{9BE04E56-22FD-4B88-91B1-71DE00AAF2A0}" srcOrd="0" destOrd="0" presId="urn:microsoft.com/office/officeart/2005/8/layout/default"/>
    <dgm:cxn modelId="{FEABC344-427F-461C-B101-6239ADABFC5A}" type="presParOf" srcId="{D3A0338D-11D3-4A35-AA6F-F7A5AE3683C2}" destId="{EE30047D-0DEC-4739-94F7-DAF6CD7394AD}" srcOrd="0" destOrd="0" presId="urn:microsoft.com/office/officeart/2005/8/layout/default"/>
    <dgm:cxn modelId="{0B155576-0A01-4434-B4C5-104B075D32D7}" type="presParOf" srcId="{D3A0338D-11D3-4A35-AA6F-F7A5AE3683C2}" destId="{D1A5CD72-030B-44DA-AB21-1EC6CC73E44B}" srcOrd="1" destOrd="0" presId="urn:microsoft.com/office/officeart/2005/8/layout/default"/>
    <dgm:cxn modelId="{277E2C2C-BFD9-4173-9BAC-19DA786A0BAB}" type="presParOf" srcId="{D3A0338D-11D3-4A35-AA6F-F7A5AE3683C2}" destId="{9BE04E56-22FD-4B88-91B1-71DE00AAF2A0}" srcOrd="2" destOrd="0" presId="urn:microsoft.com/office/officeart/2005/8/layout/default"/>
    <dgm:cxn modelId="{E402F4B2-62DC-4E26-B9B1-D58C927619B4}" type="presParOf" srcId="{D3A0338D-11D3-4A35-AA6F-F7A5AE3683C2}" destId="{6C7EEE40-8521-4387-A1C6-C7D74B46EA5E}" srcOrd="3" destOrd="0" presId="urn:microsoft.com/office/officeart/2005/8/layout/default"/>
    <dgm:cxn modelId="{46BA94EE-34DF-41D6-943C-FC57F1519633}" type="presParOf" srcId="{D3A0338D-11D3-4A35-AA6F-F7A5AE3683C2}" destId="{7159E44E-0B44-4FC6-8C49-E10C95BE72E2}" srcOrd="4" destOrd="0" presId="urn:microsoft.com/office/officeart/2005/8/layout/default"/>
    <dgm:cxn modelId="{DF4F9DE6-4161-4E3E-B2C1-8835C43BF6B6}" type="presParOf" srcId="{D3A0338D-11D3-4A35-AA6F-F7A5AE3683C2}" destId="{CDB42091-FA21-4737-BD50-4CE2FE026373}" srcOrd="5" destOrd="0" presId="urn:microsoft.com/office/officeart/2005/8/layout/default"/>
    <dgm:cxn modelId="{3EB05914-B09B-4C4D-B81D-59690D926895}" type="presParOf" srcId="{D3A0338D-11D3-4A35-AA6F-F7A5AE3683C2}" destId="{950629A2-01BB-44F5-9717-F4DBBBF32DFE}" srcOrd="6" destOrd="0" presId="urn:microsoft.com/office/officeart/2005/8/layout/default"/>
    <dgm:cxn modelId="{07A84780-F632-419B-A7F7-D1D9920B7D21}" type="presParOf" srcId="{D3A0338D-11D3-4A35-AA6F-F7A5AE3683C2}" destId="{418A351A-6512-4E93-AF7A-9A8F916A89D2}" srcOrd="7" destOrd="0" presId="urn:microsoft.com/office/officeart/2005/8/layout/default"/>
    <dgm:cxn modelId="{2B540BBA-98CC-4ED1-9072-E81E69908990}" type="presParOf" srcId="{D3A0338D-11D3-4A35-AA6F-F7A5AE3683C2}" destId="{23069417-1FA4-4087-A8D6-6781363CACBF}"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E30047D-0DEC-4739-94F7-DAF6CD7394AD}">
      <dsp:nvSpPr>
        <dsp:cNvPr id="0" name=""/>
        <dsp:cNvSpPr/>
      </dsp:nvSpPr>
      <dsp:spPr>
        <a:xfrm>
          <a:off x="0" y="172988"/>
          <a:ext cx="2614183" cy="1568510"/>
        </a:xfrm>
        <a:prstGeom prst="rect">
          <a:avLst/>
        </a:prstGeom>
        <a:solidFill>
          <a:schemeClr val="accent3">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5,287 claims included in quantitative analysis</a:t>
          </a:r>
        </a:p>
      </dsp:txBody>
      <dsp:txXfrm>
        <a:off x="0" y="172988"/>
        <a:ext cx="2614183" cy="1568510"/>
      </dsp:txXfrm>
    </dsp:sp>
    <dsp:sp modelId="{9BE04E56-22FD-4B88-91B1-71DE00AAF2A0}">
      <dsp:nvSpPr>
        <dsp:cNvPr id="0" name=""/>
        <dsp:cNvSpPr/>
      </dsp:nvSpPr>
      <dsp:spPr>
        <a:xfrm>
          <a:off x="2875601" y="172988"/>
          <a:ext cx="2614183" cy="1568510"/>
        </a:xfrm>
        <a:prstGeom prst="rect">
          <a:avLst/>
        </a:prstGeom>
        <a:solidFill>
          <a:schemeClr val="accent3">
            <a:hueOff val="-178400"/>
            <a:satOff val="-5814"/>
            <a:lumOff val="5441"/>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4,674 claims were closed</a:t>
          </a:r>
        </a:p>
      </dsp:txBody>
      <dsp:txXfrm>
        <a:off x="2875601" y="172988"/>
        <a:ext cx="2614183" cy="1568510"/>
      </dsp:txXfrm>
    </dsp:sp>
    <dsp:sp modelId="{7159E44E-0B44-4FC6-8C49-E10C95BE72E2}">
      <dsp:nvSpPr>
        <dsp:cNvPr id="0" name=""/>
        <dsp:cNvSpPr/>
      </dsp:nvSpPr>
      <dsp:spPr>
        <a:xfrm>
          <a:off x="5751203" y="172988"/>
          <a:ext cx="2614183" cy="1568510"/>
        </a:xfrm>
        <a:prstGeom prst="rect">
          <a:avLst/>
        </a:prstGeom>
        <a:solidFill>
          <a:schemeClr val="accent3">
            <a:hueOff val="-356800"/>
            <a:satOff val="-11628"/>
            <a:lumOff val="10882"/>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Total costs of closed claims was £61.4m</a:t>
          </a:r>
        </a:p>
      </dsp:txBody>
      <dsp:txXfrm>
        <a:off x="5751203" y="172988"/>
        <a:ext cx="2614183" cy="1568510"/>
      </dsp:txXfrm>
    </dsp:sp>
    <dsp:sp modelId="{950629A2-01BB-44F5-9717-F4DBBBF32DFE}">
      <dsp:nvSpPr>
        <dsp:cNvPr id="0" name=""/>
        <dsp:cNvSpPr/>
      </dsp:nvSpPr>
      <dsp:spPr>
        <a:xfrm>
          <a:off x="1437800" y="2002917"/>
          <a:ext cx="2614183" cy="1568510"/>
        </a:xfrm>
        <a:prstGeom prst="rect">
          <a:avLst/>
        </a:prstGeom>
        <a:solidFill>
          <a:schemeClr val="accent3">
            <a:hueOff val="-535200"/>
            <a:satOff val="-17442"/>
            <a:lumOff val="16324"/>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GB" sz="2000" kern="1200" dirty="0">
              <a:latin typeface="Arial" panose="020B0604020202020204" pitchFamily="34" charset="0"/>
              <a:cs typeface="Arial" panose="020B0604020202020204" pitchFamily="34" charset="0"/>
            </a:rPr>
            <a:t>63% of closed claims were unsuccessful </a:t>
          </a:r>
        </a:p>
      </dsp:txBody>
      <dsp:txXfrm>
        <a:off x="1437800" y="2002917"/>
        <a:ext cx="2614183" cy="1568510"/>
      </dsp:txXfrm>
    </dsp:sp>
    <dsp:sp modelId="{23069417-1FA4-4087-A8D6-6781363CACBF}">
      <dsp:nvSpPr>
        <dsp:cNvPr id="0" name=""/>
        <dsp:cNvSpPr/>
      </dsp:nvSpPr>
      <dsp:spPr>
        <a:xfrm>
          <a:off x="4313402" y="2002917"/>
          <a:ext cx="2614183" cy="1568510"/>
        </a:xfrm>
        <a:prstGeom prst="rect">
          <a:avLst/>
        </a:prstGeom>
        <a:solidFill>
          <a:schemeClr val="accent3">
            <a:hueOff val="-713600"/>
            <a:satOff val="-23256"/>
            <a:lumOff val="21765"/>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6200" tIns="76200" rIns="76200" bIns="76200" numCol="1" spcCol="1270" anchor="ctr" anchorCtr="0">
          <a:noAutofit/>
        </a:bodyPr>
        <a:lstStyle/>
        <a:p>
          <a:pPr marL="0" marR="0" lvl="0" indent="0" algn="ctr" defTabSz="914400" eaLnBrk="1" fontAlgn="auto" latinLnBrk="0" hangingPunct="1">
            <a:lnSpc>
              <a:spcPct val="100000"/>
            </a:lnSpc>
            <a:spcBef>
              <a:spcPct val="0"/>
            </a:spcBef>
            <a:spcAft>
              <a:spcPts val="0"/>
            </a:spcAft>
            <a:buClrTx/>
            <a:buSzTx/>
            <a:buFontTx/>
            <a:buNone/>
            <a:tabLst/>
            <a:defRPr/>
          </a:pPr>
          <a:r>
            <a:rPr lang="en-GB" sz="2000" kern="1200" dirty="0">
              <a:latin typeface="Arial" panose="020B0604020202020204" pitchFamily="34" charset="0"/>
              <a:cs typeface="Arial" panose="020B0604020202020204" pitchFamily="34" charset="0"/>
            </a:rPr>
            <a:t>Total value of damages paid for the closed successful claims was £31.2m </a:t>
          </a:r>
        </a:p>
      </dsp:txBody>
      <dsp:txXfrm>
        <a:off x="4313402" y="2002917"/>
        <a:ext cx="2614183" cy="1568510"/>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9.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7035" cy="490379"/>
          </a:xfrm>
          <a:prstGeom prst="rect">
            <a:avLst/>
          </a:prstGeom>
        </p:spPr>
        <p:txBody>
          <a:bodyPr vert="horz" lIns="91440" tIns="45720" rIns="91440" bIns="45720" rtlCol="0"/>
          <a:lstStyle>
            <a:lvl1pPr algn="l">
              <a:defRPr sz="1200"/>
            </a:lvl1pPr>
          </a:lstStyle>
          <a:p>
            <a:endParaRPr lang="en-GB" dirty="0">
              <a:latin typeface="Arial" panose="020B0604020202020204" pitchFamily="34" charset="0"/>
              <a:cs typeface="Arial" panose="020B0604020202020204" pitchFamily="34" charset="0"/>
            </a:endParaRPr>
          </a:p>
        </p:txBody>
      </p:sp>
      <p:sp>
        <p:nvSpPr>
          <p:cNvPr id="3" name="Date Placeholder 2"/>
          <p:cNvSpPr>
            <a:spLocks noGrp="1"/>
          </p:cNvSpPr>
          <p:nvPr>
            <p:ph type="dt" sz="quarter" idx="1"/>
          </p:nvPr>
        </p:nvSpPr>
        <p:spPr>
          <a:xfrm>
            <a:off x="3852241" y="0"/>
            <a:ext cx="2947035" cy="490379"/>
          </a:xfrm>
          <a:prstGeom prst="rect">
            <a:avLst/>
          </a:prstGeom>
        </p:spPr>
        <p:txBody>
          <a:bodyPr vert="horz" lIns="91440" tIns="45720" rIns="91440" bIns="45720" rtlCol="0"/>
          <a:lstStyle>
            <a:lvl1pPr algn="r">
              <a:defRPr sz="1200"/>
            </a:lvl1pPr>
          </a:lstStyle>
          <a:p>
            <a:fld id="{EDBFF7B4-FF90-4833-9D57-56AF579D2F4F}" type="datetimeFigureOut">
              <a:rPr lang="en-GB" smtClean="0">
                <a:latin typeface="Arial" panose="020B0604020202020204" pitchFamily="34" charset="0"/>
                <a:cs typeface="Arial" panose="020B0604020202020204" pitchFamily="34" charset="0"/>
              </a:rPr>
              <a:t>18/12/2024</a:t>
            </a:fld>
            <a:endParaRPr lang="en-GB"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2"/>
          </p:nvPr>
        </p:nvSpPr>
        <p:spPr>
          <a:xfrm>
            <a:off x="0" y="9315494"/>
            <a:ext cx="2947035" cy="490379"/>
          </a:xfrm>
          <a:prstGeom prst="rect">
            <a:avLst/>
          </a:prstGeom>
        </p:spPr>
        <p:txBody>
          <a:bodyPr vert="horz" lIns="91440" tIns="45720" rIns="91440" bIns="45720" rtlCol="0" anchor="b"/>
          <a:lstStyle>
            <a:lvl1pPr algn="l">
              <a:defRPr sz="1200"/>
            </a:lvl1pPr>
          </a:lstStyle>
          <a:p>
            <a:endParaRPr lang="en-GB" dirty="0">
              <a:latin typeface="Arial" panose="020B0604020202020204" pitchFamily="34" charset="0"/>
              <a:cs typeface="Arial" panose="020B0604020202020204" pitchFamily="34" charset="0"/>
            </a:endParaRPr>
          </a:p>
        </p:txBody>
      </p:sp>
      <p:sp>
        <p:nvSpPr>
          <p:cNvPr id="5" name="Slide Number Placeholder 4"/>
          <p:cNvSpPr>
            <a:spLocks noGrp="1"/>
          </p:cNvSpPr>
          <p:nvPr>
            <p:ph type="sldNum" sz="quarter" idx="3"/>
          </p:nvPr>
        </p:nvSpPr>
        <p:spPr>
          <a:xfrm>
            <a:off x="3852241" y="9315494"/>
            <a:ext cx="2947035" cy="490379"/>
          </a:xfrm>
          <a:prstGeom prst="rect">
            <a:avLst/>
          </a:prstGeom>
        </p:spPr>
        <p:txBody>
          <a:bodyPr vert="horz" lIns="91440" tIns="45720" rIns="91440" bIns="45720" rtlCol="0" anchor="b"/>
          <a:lstStyle>
            <a:lvl1pPr algn="r">
              <a:defRPr sz="1200"/>
            </a:lvl1pPr>
          </a:lstStyle>
          <a:p>
            <a:fld id="{963C4F0C-61A4-461F-A2A9-CD9F93AD86D4}" type="slidenum">
              <a:rPr lang="en-GB" smtClean="0">
                <a:latin typeface="Arial" panose="020B0604020202020204" pitchFamily="34" charset="0"/>
                <a:cs typeface="Arial" panose="020B0604020202020204" pitchFamily="34" charset="0"/>
              </a:rPr>
              <a:t>‹#›</a:t>
            </a:fld>
            <a:endParaRPr lang="en-GB"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8155506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8.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543241" cy="394470"/>
          </a:xfrm>
          <a:prstGeom prst="rect">
            <a:avLst/>
          </a:prstGeom>
        </p:spPr>
        <p:txBody>
          <a:bodyPr vert="horz" lIns="91440" tIns="45720" rIns="91440" bIns="45720" rtlCol="0"/>
          <a:lstStyle>
            <a:lvl1pPr algn="l">
              <a:defRPr sz="1100">
                <a:latin typeface="Arial" panose="020B0604020202020204" pitchFamily="34" charset="0"/>
                <a:cs typeface="Arial" panose="020B0604020202020204" pitchFamily="34" charset="0"/>
              </a:defRPr>
            </a:lvl1pPr>
          </a:lstStyle>
          <a:p>
            <a:endParaRPr lang="en-GB" dirty="0"/>
          </a:p>
        </p:txBody>
      </p:sp>
      <p:sp>
        <p:nvSpPr>
          <p:cNvPr id="3" name="Date Placeholder 2"/>
          <p:cNvSpPr>
            <a:spLocks noGrp="1"/>
          </p:cNvSpPr>
          <p:nvPr>
            <p:ph type="dt" idx="1"/>
          </p:nvPr>
        </p:nvSpPr>
        <p:spPr>
          <a:xfrm>
            <a:off x="3852241" y="0"/>
            <a:ext cx="2947035" cy="394470"/>
          </a:xfrm>
          <a:prstGeom prst="rect">
            <a:avLst/>
          </a:prstGeom>
        </p:spPr>
        <p:txBody>
          <a:bodyPr vert="horz" lIns="91440" tIns="45720" rIns="91440" bIns="45720" rtlCol="0"/>
          <a:lstStyle>
            <a:lvl1pPr algn="r">
              <a:defRPr sz="1100">
                <a:latin typeface="Arial" panose="020B0604020202020204" pitchFamily="34" charset="0"/>
                <a:cs typeface="Arial" panose="020B0604020202020204" pitchFamily="34" charset="0"/>
              </a:defRPr>
            </a:lvl1pPr>
          </a:lstStyle>
          <a:p>
            <a:fld id="{3FC1F8E2-7123-45F0-A2E1-E0BE357F36F6}" type="datetimeFigureOut">
              <a:rPr lang="en-GB" smtClean="0"/>
              <a:pPr/>
              <a:t>18/12/2024</a:t>
            </a:fld>
            <a:endParaRPr lang="en-GB" dirty="0"/>
          </a:p>
        </p:txBody>
      </p:sp>
      <p:sp>
        <p:nvSpPr>
          <p:cNvPr id="4" name="Slide Image Placeholder 3"/>
          <p:cNvSpPr>
            <a:spLocks noGrp="1" noRot="1" noChangeAspect="1"/>
          </p:cNvSpPr>
          <p:nvPr>
            <p:ph type="sldImg" idx="2"/>
          </p:nvPr>
        </p:nvSpPr>
        <p:spPr>
          <a:xfrm>
            <a:off x="458788" y="492125"/>
            <a:ext cx="5883275" cy="3309938"/>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472700" y="3899751"/>
            <a:ext cx="5926858" cy="5638051"/>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Footer Placeholder 5"/>
          <p:cNvSpPr>
            <a:spLocks noGrp="1"/>
          </p:cNvSpPr>
          <p:nvPr>
            <p:ph type="ftr" sz="quarter" idx="4"/>
          </p:nvPr>
        </p:nvSpPr>
        <p:spPr>
          <a:xfrm>
            <a:off x="0" y="9537802"/>
            <a:ext cx="5328440" cy="269773"/>
          </a:xfrm>
          <a:prstGeom prst="rect">
            <a:avLst/>
          </a:prstGeom>
        </p:spPr>
        <p:txBody>
          <a:bodyPr vert="horz" lIns="91440" tIns="45720" rIns="91440" bIns="45720" rtlCol="0" anchor="b"/>
          <a:lstStyle>
            <a:lvl1pPr algn="l">
              <a:defRPr sz="1100">
                <a:latin typeface="Arial" panose="020B0604020202020204" pitchFamily="34" charset="0"/>
                <a:cs typeface="Arial" panose="020B0604020202020204" pitchFamily="34" charset="0"/>
              </a:defRPr>
            </a:lvl1pPr>
          </a:lstStyle>
          <a:p>
            <a:endParaRPr lang="en-GB" dirty="0"/>
          </a:p>
        </p:txBody>
      </p:sp>
      <p:sp>
        <p:nvSpPr>
          <p:cNvPr id="7" name="Slide Number Placeholder 6"/>
          <p:cNvSpPr>
            <a:spLocks noGrp="1"/>
          </p:cNvSpPr>
          <p:nvPr>
            <p:ph type="sldNum" sz="quarter" idx="5"/>
          </p:nvPr>
        </p:nvSpPr>
        <p:spPr>
          <a:xfrm>
            <a:off x="5471255" y="9537802"/>
            <a:ext cx="1328021" cy="269773"/>
          </a:xfrm>
          <a:prstGeom prst="rect">
            <a:avLst/>
          </a:prstGeom>
        </p:spPr>
        <p:txBody>
          <a:bodyPr vert="horz" lIns="91440" tIns="45720" rIns="91440" bIns="45720" rtlCol="0" anchor="b"/>
          <a:lstStyle>
            <a:lvl1pPr algn="r">
              <a:defRPr sz="1200">
                <a:latin typeface="Arial" panose="020B0604020202020204" pitchFamily="34" charset="0"/>
                <a:cs typeface="Arial" panose="020B0604020202020204" pitchFamily="34" charset="0"/>
              </a:defRPr>
            </a:lvl1pPr>
          </a:lstStyle>
          <a:p>
            <a:fld id="{BB882D4D-2803-456B-A062-7ECEE743B15B}" type="slidenum">
              <a:rPr lang="en-GB" smtClean="0"/>
              <a:pPr/>
              <a:t>‹#›</a:t>
            </a:fld>
            <a:endParaRPr lang="en-GB" dirty="0"/>
          </a:p>
        </p:txBody>
      </p:sp>
    </p:spTree>
    <p:extLst>
      <p:ext uri="{BB962C8B-B14F-4D97-AF65-F5344CB8AC3E}">
        <p14:creationId xmlns:p14="http://schemas.microsoft.com/office/powerpoint/2010/main" val="145488220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Arial" panose="020B0604020202020204" pitchFamily="34" charset="0"/>
      </a:defRPr>
    </a:lvl1pPr>
    <a:lvl2pPr marL="1809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2pPr>
    <a:lvl3pPr marL="361950"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3pPr>
    <a:lvl4pPr marL="54292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4pPr>
    <a:lvl5pPr marL="714375" indent="-171450" algn="l" defTabSz="914400" rtl="0" eaLnBrk="1" latinLnBrk="0" hangingPunct="1">
      <a:buFont typeface="Arial" panose="020B0604020202020204" pitchFamily="34" charset="0"/>
      <a:buChar char="•"/>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gbr01.safelinks.protection.outlook.com/?url=https%3A%2F%2Fwww.smartsurvey.co.uk%2Fs%2FQDXXA8%2F&amp;data=05%7C02%7Cingrid.henderson1%40nhs.net%7C7d1e604c8762485e0c5208dd1909dcd0%7C37c354b285b047f5b22207b48d774ee3%7C0%7C0%7C638694252329462367%7CUnknown%7CTWFpbGZsb3d8eyJFbXB0eU1hcGkiOnRydWUsIlYiOiIwLjAuMDAwMCIsIlAiOiJXaW4zMiIsIkFOIjoiTWFpbCIsIldUIjoyfQ%3D%3D%7C0%7C%7C%7C&amp;sdata=Slb2JA611nUzz5vDQAh15ngbq036mOM4G1buvtZeh28%3D&amp;reserved=0" TargetMode="External"/><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367FAA6-3132-4B70-938F-D12A46041101}" type="slidenum">
              <a:rPr kumimoji="0" lang="en-GB" sz="1200" b="0" i="0" u="none" strike="noStrike" kern="1200" cap="none" spc="0" normalizeH="0" baseline="0" noProof="0" smtClean="0">
                <a:ln>
                  <a:noFill/>
                </a:ln>
                <a:solidFill>
                  <a:prstClr val="black"/>
                </a:solidFill>
                <a:effectLst/>
                <a:uLnTx/>
                <a:uFillTx/>
                <a:latin typeface="Calibri"/>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GB" sz="1200" b="0" i="0" u="none" strike="noStrike" kern="1200" cap="none" spc="0" normalizeH="0" baseline="0" noProof="0" dirty="0">
              <a:ln>
                <a:noFill/>
              </a:ln>
              <a:solidFill>
                <a:prstClr val="black"/>
              </a:solidFill>
              <a:effectLst/>
              <a:uLnTx/>
              <a:uFillTx/>
              <a:latin typeface="Calibri"/>
              <a:ea typeface="+mn-ea"/>
              <a:cs typeface="Arial" panose="020B0604020202020204" pitchFamily="34" charset="0"/>
            </a:endParaRPr>
          </a:p>
        </p:txBody>
      </p:sp>
    </p:spTree>
    <p:extLst>
      <p:ext uri="{BB962C8B-B14F-4D97-AF65-F5344CB8AC3E}">
        <p14:creationId xmlns:p14="http://schemas.microsoft.com/office/powerpoint/2010/main" val="346277146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To give you an overview of what I will be covering today…</a:t>
            </a:r>
          </a:p>
        </p:txBody>
      </p:sp>
      <p:sp>
        <p:nvSpPr>
          <p:cNvPr id="4" name="Slide Number Placeholder 3"/>
          <p:cNvSpPr>
            <a:spLocks noGrp="1"/>
          </p:cNvSpPr>
          <p:nvPr>
            <p:ph type="sldNum" sz="quarter" idx="5"/>
          </p:nvPr>
        </p:nvSpPr>
        <p:spPr/>
        <p:txBody>
          <a:bodyPr/>
          <a:lstStyle/>
          <a:p>
            <a:fld id="{BB882D4D-2803-456B-A062-7ECEE743B15B}" type="slidenum">
              <a:rPr lang="en-GB" smtClean="0"/>
              <a:pPr/>
              <a:t>12</a:t>
            </a:fld>
            <a:endParaRPr lang="en-GB" dirty="0"/>
          </a:p>
        </p:txBody>
      </p:sp>
    </p:spTree>
    <p:extLst>
      <p:ext uri="{BB962C8B-B14F-4D97-AF65-F5344CB8AC3E}">
        <p14:creationId xmlns:p14="http://schemas.microsoft.com/office/powerpoint/2010/main" val="7095883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D56E4-3C59-D01F-74F7-A7D65669EF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419C4D8-1B0B-A0BC-41CE-22615EE576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BADF693-18D4-018F-5118-1B1B6C6775FD}"/>
              </a:ext>
            </a:extLst>
          </p:cNvPr>
          <p:cNvSpPr>
            <a:spLocks noGrp="1"/>
          </p:cNvSpPr>
          <p:nvPr>
            <p:ph type="body" idx="1"/>
          </p:nvPr>
        </p:nvSpPr>
        <p:spPr/>
        <p:txBody>
          <a:bodyPr/>
          <a:lstStyle/>
          <a:p>
            <a:pPr marL="0" indent="0">
              <a:buFont typeface="Arial" panose="020B0604020202020204" pitchFamily="34" charset="0"/>
              <a:buNone/>
            </a:pPr>
            <a:endParaRPr lang="en-GB" dirty="0"/>
          </a:p>
        </p:txBody>
      </p:sp>
      <p:sp>
        <p:nvSpPr>
          <p:cNvPr id="4" name="Slide Number Placeholder 3">
            <a:extLst>
              <a:ext uri="{FF2B5EF4-FFF2-40B4-BE49-F238E27FC236}">
                <a16:creationId xmlns:a16="http://schemas.microsoft.com/office/drawing/2014/main" id="{D82D64DB-8167-E6BC-792F-B9AAF35F93E9}"/>
              </a:ext>
            </a:extLst>
          </p:cNvPr>
          <p:cNvSpPr>
            <a:spLocks noGrp="1"/>
          </p:cNvSpPr>
          <p:nvPr>
            <p:ph type="sldNum" sz="quarter" idx="5"/>
          </p:nvPr>
        </p:nvSpPr>
        <p:spPr/>
        <p:txBody>
          <a:bodyPr/>
          <a:lstStyle/>
          <a:p>
            <a:fld id="{BB882D4D-2803-456B-A062-7ECEE743B15B}" type="slidenum">
              <a:rPr lang="en-GB" smtClean="0"/>
              <a:pPr/>
              <a:t>13</a:t>
            </a:fld>
            <a:endParaRPr lang="en-GB" dirty="0"/>
          </a:p>
        </p:txBody>
      </p:sp>
    </p:spTree>
    <p:extLst>
      <p:ext uri="{BB962C8B-B14F-4D97-AF65-F5344CB8AC3E}">
        <p14:creationId xmlns:p14="http://schemas.microsoft.com/office/powerpoint/2010/main" val="140310679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For those of you that are new to our work, and as a reminder for everyone else NHS Litigation Authority is </a:t>
            </a:r>
            <a:r>
              <a:rPr lang="en-GB" sz="1200" dirty="0">
                <a:effectLst/>
                <a:latin typeface="Segoe UI" panose="020B0502040204020203" pitchFamily="34" charset="0"/>
              </a:rPr>
              <a:t>a Special Health Authority and has been operating under the name of NHS Resolution (NHSR) since 2017, a name which better reflects our remit and purpose. The change was made to align with our corporate strategy launched in that year - a foundation which we continue to build upon.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We were established by Order of the Secretary of State for Health in 1995. Our original purpose was to establish and administer indemnity schemes for meeting the liabilities of </a:t>
            </a:r>
            <a:r>
              <a:rPr lang="en-GB" sz="1200" dirty="0">
                <a:solidFill>
                  <a:srgbClr val="FF0000"/>
                </a:solidFill>
              </a:rPr>
              <a:t>national </a:t>
            </a:r>
            <a:r>
              <a:rPr lang="en-GB" sz="1200" dirty="0"/>
              <a:t>health service bodies. Our purpose now is a bit broader, with a focus on resolving concerns and disputes fairly, sharing learning for improvement and preserving resources for patient care.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200"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200" dirty="0"/>
              <a:t>On this slide you can see the different corporate services that make up our organisation: </a:t>
            </a:r>
          </a:p>
          <a:p>
            <a:pPr marL="53340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Claims management</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Safety and learning (That’s us!)</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Practitioner performance advice</a:t>
            </a:r>
          </a:p>
          <a:p>
            <a:pPr marL="685800" marR="0" lvl="1"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200" b="0" i="0" u="none" strike="noStrike" kern="1200" cap="none" spc="0" normalizeH="0" baseline="0" noProof="0" dirty="0">
                <a:ln>
                  <a:noFill/>
                </a:ln>
                <a:solidFill>
                  <a:prstClr val="black"/>
                </a:solidFill>
                <a:effectLst/>
                <a:uLnTx/>
                <a:uFillTx/>
                <a:latin typeface="+mn-lt"/>
                <a:ea typeface="+mn-ea"/>
                <a:cs typeface="+mn-cs"/>
              </a:rPr>
              <a:t>Primary care appeals</a:t>
            </a:r>
          </a:p>
          <a:p>
            <a:pPr marL="228600" marR="0" lvl="0" indent="-2286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200" b="0" i="0" u="none" strike="noStrike" kern="1200" cap="none" spc="0" normalizeH="0" baseline="0" noProof="0" dirty="0">
              <a:ln>
                <a:noFill/>
              </a:ln>
              <a:solidFill>
                <a:prstClr val="black"/>
              </a:solidFill>
              <a:effectLst/>
              <a:uLnTx/>
              <a:uFillTx/>
              <a:latin typeface="+mn-lt"/>
              <a:ea typeface="+mn-ea"/>
              <a:cs typeface="+mn-cs"/>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As a team in Safety and Learning we </a:t>
            </a:r>
            <a:r>
              <a:rPr lang="en-GB" sz="1200" dirty="0">
                <a:effectLst/>
                <a:latin typeface="Arial" panose="020B0604020202020204" pitchFamily="34" charset="0"/>
                <a:ea typeface="Calibri" panose="020F0502020204030204" pitchFamily="34" charset="0"/>
                <a:cs typeface="Times New Roman" panose="02020603050405020304" pitchFamily="18" charset="0"/>
              </a:rPr>
              <a:t>support our claims management service members to better understand their claims risk profiles in order to target their safety activity. </a:t>
            </a:r>
            <a:r>
              <a:rPr lang="en-GB" b="0" i="0" dirty="0">
                <a:solidFill>
                  <a:srgbClr val="333333"/>
                </a:solidFill>
                <a:effectLst/>
                <a:latin typeface="FrutigerLTStd-Light"/>
              </a:rPr>
              <a:t>Beyond engaging directly with our members, the Safety and learning team share their learning with the wider system- for example with the release of this thematic review, which I will now turn to.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14</a:t>
            </a:fld>
            <a:endParaRPr lang="en-GB" dirty="0"/>
          </a:p>
        </p:txBody>
      </p:sp>
    </p:spTree>
    <p:extLst>
      <p:ext uri="{BB962C8B-B14F-4D97-AF65-F5344CB8AC3E}">
        <p14:creationId xmlns:p14="http://schemas.microsoft.com/office/powerpoint/2010/main" val="157903281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It is important to understand how and why we decided to focus on workplace violence for one of our thematic review.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t>In 2020, the Health and Safety Executive published its Violence at Work Statistics report. It highlighted that healthcare professionals encounter a higher-than-average risk of workplace violence. Healthcare staff who have experienced workplace violence may choose to pursue a claim to compensate them for the personal and financial losses they have encountered during the course of their work. NHS Resolution’s Liabilities to Third Parties Scheme (LTPS) manages such claims.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effectLst/>
                <a:latin typeface="Arial" panose="020B0604020202020204" pitchFamily="34" charset="0"/>
                <a:ea typeface="Calibri" panose="020F0502020204030204" pitchFamily="34" charset="0"/>
                <a:cs typeface="Times New Roman" panose="02020603050405020304" pitchFamily="18" charset="0"/>
              </a:rPr>
              <a:t>Given our unique position and the lens of our claims data, this report </a:t>
            </a:r>
            <a:r>
              <a:rPr lang="en-GB" sz="2800" dirty="0"/>
              <a:t>specifically shares insights from claims that have been brought by NHS staff who have experienced workplace violence exhibited by patients in their care. </a:t>
            </a:r>
            <a:r>
              <a:rPr lang="en-GB" sz="4000" dirty="0"/>
              <a:t>Through this thematic review, an opportunity exists to consider the vital role leadership has in the prevention and reduction of workplace violence and the response of healthcare providers when workplace violence does occur within the NHS.</a:t>
            </a:r>
            <a:endParaRPr lang="en-GB" sz="2800"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effectLst/>
                <a:latin typeface="Arial" panose="020B0604020202020204" pitchFamily="34" charset="0"/>
                <a:ea typeface="Calibri" panose="020F0502020204030204" pitchFamily="34" charset="0"/>
                <a:cs typeface="Times New Roman" panose="02020603050405020304" pitchFamily="18" charset="0"/>
              </a:rPr>
              <a:t>Another point that it is useful to get clear at the outset is what definition of workplace violence we have used. </a:t>
            </a:r>
            <a:r>
              <a:rPr lang="en-GB" sz="2800" dirty="0"/>
              <a:t>The Health and Safety Executive (HSE) defines work-related violence occurring within the healthcare setting as being any incident in which a person is abused, threatened or assaulted in circumstances related to their work. For the purposes of this thematic review and the context within which the issue of workplace violence is being considered, the HSE definition has been adopted.</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2800" dirty="0"/>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2800" dirty="0"/>
              <a:t>NHS England’s Violence Prevention Reduction (VPR) Standard describes the impact language can have on those we engage with, especially those who have gone through trauma at some point in their lives. This thematic review aligns with the language used with the NHS England VPR standard and refers to ‘individuals who have experienced violence’ and ‘individuals who have exhibited violent behaviour’.</a:t>
            </a:r>
            <a:endParaRPr lang="en-US" sz="1800" dirty="0">
              <a:effectLst/>
              <a:latin typeface="Arial" panose="020B0604020202020204" pitchFamily="34"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15</a:t>
            </a:fld>
            <a:endParaRPr lang="en-GB" dirty="0"/>
          </a:p>
        </p:txBody>
      </p:sp>
    </p:spTree>
    <p:extLst>
      <p:ext uri="{BB962C8B-B14F-4D97-AF65-F5344CB8AC3E}">
        <p14:creationId xmlns:p14="http://schemas.microsoft.com/office/powerpoint/2010/main" val="273292689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To undertake this review of workplace violence claims brought against the NHS in England, we extracted and analysed quantitative and qualitative data to identify themes emerging within claims and evaluate these to inform the areas of future focus emerging from this report.</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We identified claims concerning workplace violence brought under the Liabilities to Third Parties Scheme between the financial years 2010/11 and 2019/20 from NHS Resolution’s Claims Management System. (S&amp;L team member to use judgment in explaining why data is slightly dated)</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We undertook a quantitative analysis of the included claims to identify the trends and themes.</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To reach data saturation, we estimated that between 15 and 60 items (e.g. interviews, cases, etc.) will need to be analysed10. 40 claims selected at random for the qualitative analysis proved to be an adequate sample group as no new additional insights were being identified. The 40 claims analysed only included claims brought after 31 December 2015.</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There are Let's limitations for this report that you should be aware of.</a:t>
            </a:r>
          </a:p>
          <a:p>
            <a:pPr marL="352425" lvl="1" indent="-171450">
              <a:buFont typeface="Arial" panose="020B0604020202020204" pitchFamily="34" charset="0"/>
              <a:buChar char="•"/>
            </a:pPr>
            <a:r>
              <a:rPr lang="en-GB" dirty="0"/>
              <a:t>NHS Resolution covers trusts in England only and direct comparison with other devolved nations may not be helpful (although they are believed to have similar themes), particularly with different legal systems.</a:t>
            </a:r>
          </a:p>
          <a:p>
            <a:pPr marL="352425" lvl="1" indent="-171450">
              <a:buFont typeface="Arial" panose="020B0604020202020204" pitchFamily="34" charset="0"/>
              <a:buChar char="•"/>
            </a:pPr>
            <a:r>
              <a:rPr lang="en-GB" dirty="0"/>
              <a:t>Our Claims Management System was primarily designed for managing claims, rather than for enabling the NHS to learn from compensation claims. Protected characteristic data are not coded for the purposes of management of the claim except sex and age. Claims are coded by claims managers, and many codes relate to legal process rather than individual outcome, which can restrict analysis.</a:t>
            </a:r>
          </a:p>
          <a:p>
            <a:pPr marL="352425" lvl="1" indent="-171450">
              <a:buFont typeface="Arial" panose="020B0604020202020204" pitchFamily="34" charset="0"/>
              <a:buChar char="•"/>
            </a:pPr>
            <a:r>
              <a:rPr lang="en-GB" dirty="0"/>
              <a:t>Lastly it is important to remember that claims data is not representative of all incidents that occur within healthcare.</a:t>
            </a:r>
          </a:p>
          <a:p>
            <a:pPr marL="352425" lvl="1" indent="-171450">
              <a:buFont typeface="Arial" panose="020B0604020202020204" pitchFamily="34" charset="0"/>
              <a:buChar char="•"/>
            </a:pPr>
            <a:endParaRPr lang="en-GB" dirty="0"/>
          </a:p>
          <a:p>
            <a:pPr marL="171450" lvl="0" indent="-171450">
              <a:buFont typeface="Arial" panose="020B0604020202020204" pitchFamily="34" charset="0"/>
              <a:buChar char="•"/>
            </a:pPr>
            <a:r>
              <a:rPr lang="en-GB" dirty="0"/>
              <a:t>With all that being said, the analyse of claims is a really important lens for the identification of system learning. </a:t>
            </a:r>
          </a:p>
          <a:p>
            <a:pPr marL="0" lvl="0" indent="0">
              <a:buFont typeface="Arial" panose="020B0604020202020204" pitchFamily="34" charset="0"/>
              <a:buNone/>
            </a:pPr>
            <a:endParaRPr lang="en-GB" dirty="0"/>
          </a:p>
          <a:p>
            <a:pPr marL="171450" lvl="0" indent="-171450">
              <a:buFont typeface="Arial" panose="020B0604020202020204" pitchFamily="34" charset="0"/>
              <a:buChar char="•"/>
            </a:pPr>
            <a:r>
              <a:rPr lang="en-GB" dirty="0"/>
              <a:t>Lets have a look at our findings now!</a:t>
            </a:r>
          </a:p>
          <a:p>
            <a:pPr marL="352425" lvl="1"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16</a:t>
            </a:fld>
            <a:endParaRPr lang="en-GB" dirty="0"/>
          </a:p>
        </p:txBody>
      </p:sp>
    </p:spTree>
    <p:extLst>
      <p:ext uri="{BB962C8B-B14F-4D97-AF65-F5344CB8AC3E}">
        <p14:creationId xmlns:p14="http://schemas.microsoft.com/office/powerpoint/2010/main" val="326430673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386BA27-F2E8-26B0-F3E3-B5702FDF7C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49C92A4-0FA2-1048-D64D-2432D3EBBB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03A60B6-ABC2-279A-C558-B1264C1295FF}"/>
              </a:ext>
            </a:extLst>
          </p:cNvPr>
          <p:cNvSpPr>
            <a:spLocks noGrp="1"/>
          </p:cNvSpPr>
          <p:nvPr>
            <p:ph type="body" idx="1"/>
          </p:nvPr>
        </p:nvSpPr>
        <p:spPr/>
        <p:txBody>
          <a:bodyPr/>
          <a:lstStyle/>
          <a:p>
            <a:pPr marL="171450" indent="-171450">
              <a:buFont typeface="Arial" panose="020B0604020202020204" pitchFamily="34" charset="0"/>
              <a:buChar char="•"/>
            </a:pPr>
            <a:endParaRPr lang="en-GB" dirty="0"/>
          </a:p>
        </p:txBody>
      </p:sp>
      <p:sp>
        <p:nvSpPr>
          <p:cNvPr id="4" name="Slide Number Placeholder 3">
            <a:extLst>
              <a:ext uri="{FF2B5EF4-FFF2-40B4-BE49-F238E27FC236}">
                <a16:creationId xmlns:a16="http://schemas.microsoft.com/office/drawing/2014/main" id="{B44D7D4F-6C56-7EBF-7A9D-B4B74D6BC8F5}"/>
              </a:ext>
            </a:extLst>
          </p:cNvPr>
          <p:cNvSpPr>
            <a:spLocks noGrp="1"/>
          </p:cNvSpPr>
          <p:nvPr>
            <p:ph type="sldNum" sz="quarter" idx="5"/>
          </p:nvPr>
        </p:nvSpPr>
        <p:spPr/>
        <p:txBody>
          <a:bodyPr/>
          <a:lstStyle/>
          <a:p>
            <a:fld id="{BB882D4D-2803-456B-A062-7ECEE743B15B}" type="slidenum">
              <a:rPr lang="en-GB" smtClean="0"/>
              <a:pPr/>
              <a:t>17</a:t>
            </a:fld>
            <a:endParaRPr lang="en-GB" dirty="0"/>
          </a:p>
        </p:txBody>
      </p:sp>
    </p:spTree>
    <p:extLst>
      <p:ext uri="{BB962C8B-B14F-4D97-AF65-F5344CB8AC3E}">
        <p14:creationId xmlns:p14="http://schemas.microsoft.com/office/powerpoint/2010/main" val="212861608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reviewed the successful claims and classified them into types of organisation where the incident occurred. As Figure 1 demonstrates, mental health settings accounted for the highest volume of workplace violence with 1,008 claims (58%).</a:t>
            </a:r>
          </a:p>
        </p:txBody>
      </p:sp>
      <p:sp>
        <p:nvSpPr>
          <p:cNvPr id="4" name="Slide Number Placeholder 3"/>
          <p:cNvSpPr>
            <a:spLocks noGrp="1"/>
          </p:cNvSpPr>
          <p:nvPr>
            <p:ph type="sldNum" sz="quarter" idx="5"/>
          </p:nvPr>
        </p:nvSpPr>
        <p:spPr/>
        <p:txBody>
          <a:bodyPr/>
          <a:lstStyle/>
          <a:p>
            <a:fld id="{BB882D4D-2803-456B-A062-7ECEE743B15B}" type="slidenum">
              <a:rPr lang="en-GB" smtClean="0"/>
              <a:pPr/>
              <a:t>19</a:t>
            </a:fld>
            <a:endParaRPr lang="en-GB" dirty="0"/>
          </a:p>
        </p:txBody>
      </p:sp>
    </p:spTree>
    <p:extLst>
      <p:ext uri="{BB962C8B-B14F-4D97-AF65-F5344CB8AC3E}">
        <p14:creationId xmlns:p14="http://schemas.microsoft.com/office/powerpoint/2010/main" val="24368752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Of the successful claims (65%) of those pursuing a claim for workplace violence were female and (35%) were male. As illustrated in the figure on this slide the greatest number of claims were made by individuals between the age range of 40 and 49; this was the same for both male and female staff members pursuing a claim for workplace violence.</a:t>
            </a:r>
          </a:p>
        </p:txBody>
      </p:sp>
      <p:sp>
        <p:nvSpPr>
          <p:cNvPr id="4" name="Slide Number Placeholder 3"/>
          <p:cNvSpPr>
            <a:spLocks noGrp="1"/>
          </p:cNvSpPr>
          <p:nvPr>
            <p:ph type="sldNum" sz="quarter" idx="5"/>
          </p:nvPr>
        </p:nvSpPr>
        <p:spPr/>
        <p:txBody>
          <a:bodyPr/>
          <a:lstStyle/>
          <a:p>
            <a:fld id="{BB882D4D-2803-456B-A062-7ECEE743B15B}" type="slidenum">
              <a:rPr lang="en-GB" smtClean="0"/>
              <a:pPr/>
              <a:t>20</a:t>
            </a:fld>
            <a:endParaRPr lang="en-GB" dirty="0"/>
          </a:p>
        </p:txBody>
      </p:sp>
    </p:spTree>
    <p:extLst>
      <p:ext uri="{BB962C8B-B14F-4D97-AF65-F5344CB8AC3E}">
        <p14:creationId xmlns:p14="http://schemas.microsoft.com/office/powerpoint/2010/main" val="97776446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undertook further analysis of the successful claims to determine, where possible, the role of healthcare staff pursuing the claim. A key observation from this analysis is that healthcare support staff represented 41% of successful claims brought.</a:t>
            </a:r>
          </a:p>
        </p:txBody>
      </p:sp>
      <p:sp>
        <p:nvSpPr>
          <p:cNvPr id="4" name="Slide Number Placeholder 3"/>
          <p:cNvSpPr>
            <a:spLocks noGrp="1"/>
          </p:cNvSpPr>
          <p:nvPr>
            <p:ph type="sldNum" sz="quarter" idx="5"/>
          </p:nvPr>
        </p:nvSpPr>
        <p:spPr/>
        <p:txBody>
          <a:bodyPr/>
          <a:lstStyle/>
          <a:p>
            <a:fld id="{BB882D4D-2803-456B-A062-7ECEE743B15B}" type="slidenum">
              <a:rPr lang="en-GB" smtClean="0"/>
              <a:pPr/>
              <a:t>21</a:t>
            </a:fld>
            <a:endParaRPr lang="en-GB" dirty="0"/>
          </a:p>
        </p:txBody>
      </p:sp>
    </p:spTree>
    <p:extLst>
      <p:ext uri="{BB962C8B-B14F-4D97-AF65-F5344CB8AC3E}">
        <p14:creationId xmlns:p14="http://schemas.microsoft.com/office/powerpoint/2010/main" val="303629438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We were also able to look into the type of injury sustained by healthcare staff who have experienced workplace violence and are pursuing a claim for compensation.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Orthopaedic injuries were most commonly reported and accounted for (58%) of claims. For an individual claimant, these could include multiple fractures including long-bone fractures. Facial injuries accounted for (17%) claims, head injuries accounted for (11%) claims and psychiatric damage accounted for (7%) claims.</a:t>
            </a:r>
          </a:p>
        </p:txBody>
      </p:sp>
      <p:sp>
        <p:nvSpPr>
          <p:cNvPr id="4" name="Slide Number Placeholder 3"/>
          <p:cNvSpPr>
            <a:spLocks noGrp="1"/>
          </p:cNvSpPr>
          <p:nvPr>
            <p:ph type="sldNum" sz="quarter" idx="5"/>
          </p:nvPr>
        </p:nvSpPr>
        <p:spPr/>
        <p:txBody>
          <a:bodyPr/>
          <a:lstStyle/>
          <a:p>
            <a:fld id="{BB882D4D-2803-456B-A062-7ECEE743B15B}" type="slidenum">
              <a:rPr lang="en-GB" smtClean="0"/>
              <a:pPr/>
              <a:t>22</a:t>
            </a:fld>
            <a:endParaRPr lang="en-GB" dirty="0"/>
          </a:p>
        </p:txBody>
      </p:sp>
    </p:spTree>
    <p:extLst>
      <p:ext uri="{BB962C8B-B14F-4D97-AF65-F5344CB8AC3E}">
        <p14:creationId xmlns:p14="http://schemas.microsoft.com/office/powerpoint/2010/main" val="16132223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C6092B6-34F9-465B-8E43-6178A63A3EF1}"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787391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8EF75F-14B1-7F23-BA72-06ACD32ED8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939883-AC58-0340-3A9C-2DCF4873F9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796253-E236-54CE-10A8-30D08D1BE51A}"/>
              </a:ext>
            </a:extLst>
          </p:cNvPr>
          <p:cNvSpPr>
            <a:spLocks noGrp="1"/>
          </p:cNvSpPr>
          <p:nvPr>
            <p:ph type="body" idx="1"/>
          </p:nvPr>
        </p:nvSpPr>
        <p:spPr/>
        <p:txBody>
          <a:bodyPr/>
          <a:lstStyle/>
          <a:p>
            <a:pPr marL="171450" indent="-171450">
              <a:buFont typeface="Arial" panose="020B0604020202020204" pitchFamily="34" charset="0"/>
              <a:buChar char="•"/>
            </a:pPr>
            <a:r>
              <a:rPr lang="en-GB" dirty="0"/>
              <a:t>We analysed a sample of 40 successful closed claims, 20 from mental health trusts and the other 20 from acute trusts. </a:t>
            </a:r>
          </a:p>
          <a:p>
            <a:pPr marL="171450" indent="-171450">
              <a:buFont typeface="Arial" panose="020B0604020202020204" pitchFamily="34" charset="0"/>
              <a:buChar char="•"/>
            </a:pPr>
            <a:r>
              <a:rPr lang="en-GB" dirty="0"/>
              <a:t>There are three key areas that came through our analysis </a:t>
            </a:r>
          </a:p>
          <a:p>
            <a:pPr marL="352425" lvl="1" indent="-171450">
              <a:buFont typeface="Arial" panose="020B0604020202020204" pitchFamily="34" charset="0"/>
              <a:buChar char="•"/>
            </a:pPr>
            <a:r>
              <a:rPr lang="en-GB" dirty="0"/>
              <a:t>Regulatory breaches</a:t>
            </a:r>
          </a:p>
          <a:p>
            <a:pPr marL="352425" lvl="1" indent="-171450">
              <a:buFont typeface="Arial" panose="020B0604020202020204" pitchFamily="34" charset="0"/>
              <a:buChar char="•"/>
            </a:pPr>
            <a:r>
              <a:rPr lang="en-GB" dirty="0"/>
              <a:t>Issues with workforce</a:t>
            </a:r>
          </a:p>
          <a:p>
            <a:pPr marL="352425" lvl="1" indent="-171450">
              <a:buFont typeface="Arial" panose="020B0604020202020204" pitchFamily="34" charset="0"/>
              <a:buChar char="•"/>
            </a:pPr>
            <a:r>
              <a:rPr lang="en-GB" dirty="0"/>
              <a:t>Problems with care provision </a:t>
            </a:r>
          </a:p>
          <a:p>
            <a:pPr marL="171450" lvl="0" indent="-171450">
              <a:buFont typeface="Arial" panose="020B0604020202020204" pitchFamily="34" charset="0"/>
              <a:buChar char="•"/>
            </a:pPr>
            <a:r>
              <a:rPr lang="en-GB" dirty="0"/>
              <a:t>I will take each in turn now…</a:t>
            </a:r>
          </a:p>
        </p:txBody>
      </p:sp>
      <p:sp>
        <p:nvSpPr>
          <p:cNvPr id="4" name="Slide Number Placeholder 3">
            <a:extLst>
              <a:ext uri="{FF2B5EF4-FFF2-40B4-BE49-F238E27FC236}">
                <a16:creationId xmlns:a16="http://schemas.microsoft.com/office/drawing/2014/main" id="{A897AB79-96E9-8B0F-F057-F2497D7DD0A2}"/>
              </a:ext>
            </a:extLst>
          </p:cNvPr>
          <p:cNvSpPr>
            <a:spLocks noGrp="1"/>
          </p:cNvSpPr>
          <p:nvPr>
            <p:ph type="sldNum" sz="quarter" idx="5"/>
          </p:nvPr>
        </p:nvSpPr>
        <p:spPr/>
        <p:txBody>
          <a:bodyPr/>
          <a:lstStyle/>
          <a:p>
            <a:fld id="{BB882D4D-2803-456B-A062-7ECEE743B15B}" type="slidenum">
              <a:rPr lang="en-GB" smtClean="0"/>
              <a:pPr/>
              <a:t>23</a:t>
            </a:fld>
            <a:endParaRPr lang="en-GB" dirty="0"/>
          </a:p>
        </p:txBody>
      </p:sp>
    </p:spTree>
    <p:extLst>
      <p:ext uri="{BB962C8B-B14F-4D97-AF65-F5344CB8AC3E}">
        <p14:creationId xmlns:p14="http://schemas.microsoft.com/office/powerpoint/2010/main" val="302542553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latin typeface="Arial"/>
                <a:cs typeface="Arial"/>
              </a:rPr>
              <a:t>A breach of the 1999 Management of Health and Safety at Work Regulations Act was cited in each of the 40 claims. The most frequently breached regulations were 3, 4, 5 and 13. </a:t>
            </a:r>
            <a:endParaRPr lang="en-US" dirty="0"/>
          </a:p>
          <a:p>
            <a:pPr marL="171450" indent="-171450">
              <a:buFont typeface="Arial"/>
              <a:buChar char="•"/>
            </a:pPr>
            <a:endParaRPr lang="en-GB" dirty="0">
              <a:latin typeface="Arial"/>
              <a:cs typeface="Arial"/>
            </a:endParaRPr>
          </a:p>
          <a:p>
            <a:pPr marL="171450" indent="-171450">
              <a:buFont typeface="Arial"/>
              <a:buChar char="•"/>
            </a:pPr>
            <a:r>
              <a:rPr lang="en-GB" dirty="0">
                <a:latin typeface="Arial"/>
                <a:cs typeface="Arial"/>
              </a:rPr>
              <a:t>Regulation 3 requires employers to undertake suitable and sufficient risk assessments and was cited in 90% of the claims reviewed. </a:t>
            </a:r>
          </a:p>
          <a:p>
            <a:pPr marL="171450" indent="-171450">
              <a:buFont typeface="Arial"/>
              <a:buChar char="•"/>
            </a:pPr>
            <a:endParaRPr lang="en-GB" dirty="0">
              <a:latin typeface="Arial"/>
              <a:cs typeface="Arial"/>
            </a:endParaRPr>
          </a:p>
          <a:p>
            <a:pPr marL="171450" indent="-171450">
              <a:buFont typeface="Arial"/>
              <a:buChar char="•"/>
            </a:pPr>
            <a:r>
              <a:rPr lang="en-GB" dirty="0">
                <a:latin typeface="Arial"/>
                <a:cs typeface="Arial"/>
              </a:rPr>
              <a:t>This finding aligns with those of the HSE which, between 2018 and 2022, carried out a series of inspections across 60 NHS trusts in Great Britain to assess the management and control of violence and aggression in the NHS13. In 60% of trusts inspected, the laws aimed at preventing and reducing workplace violence were contravened. A common feature where contraventions were seen included the failure of NHS employers to conduct suitable and sufficient risk assessments to control the risk to employees of experiencing workplace violence.  </a:t>
            </a:r>
          </a:p>
          <a:p>
            <a:pPr marL="171450" indent="-171450">
              <a:buFont typeface="Arial"/>
              <a:buChar char="•"/>
            </a:pPr>
            <a:endParaRPr lang="en-GB" dirty="0">
              <a:latin typeface="Arial"/>
              <a:cs typeface="Arial"/>
            </a:endParaRPr>
          </a:p>
          <a:p>
            <a:pPr marL="171450" indent="-171450">
              <a:buFont typeface="Arial"/>
              <a:buChar char="•"/>
            </a:pPr>
            <a:r>
              <a:rPr lang="en-GB" dirty="0">
                <a:latin typeface="Arial"/>
                <a:cs typeface="Arial"/>
              </a:rPr>
              <a:t>In the claims reviewed, some risk assessments were based on a singular rating of risk whereas others were based on a rating of risk involving multiple factors. Where risk assessments were reviewed frequently, the level of detail diminished with an increasing tendency to use the phrase ‘unknown’. Risks were described broadly, for example as ‘risk to service users or staff secondary to violence and aggression by service users’, without identifying the specific factors that were driving the existence of the risk, for example a previous history of exhibiting violent behaviours. It is possible that this resulted in the cumulating risk of violence not being recognised, communicated or mitigated against</a:t>
            </a:r>
          </a:p>
          <a:p>
            <a:pPr marL="171450" indent="-171450">
              <a:buFont typeface="Arial"/>
              <a:buChar char="•"/>
            </a:pPr>
            <a:endParaRPr lang="en-GB" dirty="0"/>
          </a:p>
          <a:p>
            <a:pPr marL="171450" indent="-171450">
              <a:buFont typeface="Arial"/>
              <a:buChar char="•"/>
            </a:pPr>
            <a:r>
              <a:rPr lang="en-GB" dirty="0">
                <a:latin typeface="Arial"/>
                <a:cs typeface="Arial"/>
              </a:rPr>
              <a:t>Approaches to assessing and managing the risk of violence and aggression are outlined within the guidance, including standardised tools to support risk reduction and the requirement to frequently review risk assessments and risk management plans. Despite the existence of this guidance, of the claims reviewed, there was no standardised approach to assessing risk of workplace violence. </a:t>
            </a:r>
          </a:p>
          <a:p>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24</a:t>
            </a:fld>
            <a:endParaRPr lang="en-GB" dirty="0"/>
          </a:p>
        </p:txBody>
      </p:sp>
    </p:spTree>
    <p:extLst>
      <p:ext uri="{BB962C8B-B14F-4D97-AF65-F5344CB8AC3E}">
        <p14:creationId xmlns:p14="http://schemas.microsoft.com/office/powerpoint/2010/main" val="256115952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latin typeface="Arial"/>
                <a:cs typeface="Arial"/>
              </a:rPr>
              <a:t>Regulation 4 of the Management of Health and Safety at Work Regulations (1999) concerns the implementation of preventative and protective measures and was cited in 40% of the claims reviewed.  In these claims we noted an absence of alarm systems to alert others, for example in reception areas. In some claims, staff had been issued with personal alarms, but these did not work when activated. </a:t>
            </a:r>
            <a:endParaRPr lang="en-GB" dirty="0"/>
          </a:p>
          <a:p>
            <a:endParaRPr lang="en-GB" dirty="0">
              <a:latin typeface="Arial"/>
              <a:cs typeface="Arial"/>
            </a:endParaRPr>
          </a:p>
        </p:txBody>
      </p:sp>
      <p:sp>
        <p:nvSpPr>
          <p:cNvPr id="4" name="Slide Number Placeholder 3"/>
          <p:cNvSpPr>
            <a:spLocks noGrp="1"/>
          </p:cNvSpPr>
          <p:nvPr>
            <p:ph type="sldNum" sz="quarter" idx="5"/>
          </p:nvPr>
        </p:nvSpPr>
        <p:spPr/>
        <p:txBody>
          <a:bodyPr/>
          <a:lstStyle/>
          <a:p>
            <a:fld id="{BB882D4D-2803-456B-A062-7ECEE743B15B}" type="slidenum">
              <a:rPr lang="en-GB" smtClean="0"/>
              <a:pPr/>
              <a:t>25</a:t>
            </a:fld>
            <a:endParaRPr lang="en-GB" dirty="0"/>
          </a:p>
        </p:txBody>
      </p:sp>
    </p:spTree>
    <p:extLst>
      <p:ext uri="{BB962C8B-B14F-4D97-AF65-F5344CB8AC3E}">
        <p14:creationId xmlns:p14="http://schemas.microsoft.com/office/powerpoint/2010/main" val="29020239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latin typeface="Arial"/>
                <a:cs typeface="Arial"/>
              </a:rPr>
              <a:t>Regulation 5 requires employers to ensure the effective planning, organisation, control, monitoring and review of the preventative and protective measures required by Regulation 4. A breach of Regulation 5 was cited in 85% of the claims reviewed. This breach also relates to Regulation 5 of the Workplace (Health, Safety and Welfare) Regulations (1992), the Personal Protective Equipment at Work Regulations (1992) and the Provision and Use of Work Equipment Regulations (1998), which were all cited within the claims reviewed. </a:t>
            </a:r>
            <a:endParaRPr lang="en-GB" dirty="0"/>
          </a:p>
          <a:p>
            <a:endParaRPr lang="en-GB" dirty="0"/>
          </a:p>
          <a:p>
            <a:pPr marL="171450" indent="-171450">
              <a:buFont typeface="Arial"/>
              <a:buChar char="•"/>
            </a:pPr>
            <a:r>
              <a:rPr lang="en-GB" dirty="0">
                <a:latin typeface="Arial"/>
                <a:cs typeface="Arial"/>
              </a:rPr>
              <a:t>These regulations concern the maintenance of the workplace, and of equipment, devices and systems, ensuring the suitable provision of personal protective equipment and ensuring that equipment provided is suitable for the intended use.</a:t>
            </a:r>
          </a:p>
          <a:p>
            <a:endParaRPr lang="en-GB" dirty="0"/>
          </a:p>
          <a:p>
            <a:endParaRPr lang="en-GB" dirty="0">
              <a:latin typeface="Arial"/>
              <a:cs typeface="Arial"/>
            </a:endParaRPr>
          </a:p>
        </p:txBody>
      </p:sp>
      <p:sp>
        <p:nvSpPr>
          <p:cNvPr id="4" name="Slide Number Placeholder 3"/>
          <p:cNvSpPr>
            <a:spLocks noGrp="1"/>
          </p:cNvSpPr>
          <p:nvPr>
            <p:ph type="sldNum" sz="quarter" idx="5"/>
          </p:nvPr>
        </p:nvSpPr>
        <p:spPr/>
        <p:txBody>
          <a:bodyPr/>
          <a:lstStyle/>
          <a:p>
            <a:fld id="{BB882D4D-2803-456B-A062-7ECEE743B15B}" type="slidenum">
              <a:rPr lang="en-GB" smtClean="0"/>
              <a:pPr/>
              <a:t>26</a:t>
            </a:fld>
            <a:endParaRPr lang="en-GB" dirty="0"/>
          </a:p>
        </p:txBody>
      </p:sp>
    </p:spTree>
    <p:extLst>
      <p:ext uri="{BB962C8B-B14F-4D97-AF65-F5344CB8AC3E}">
        <p14:creationId xmlns:p14="http://schemas.microsoft.com/office/powerpoint/2010/main" val="153400518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a:buChar char="•"/>
            </a:pPr>
            <a:r>
              <a:rPr lang="en-GB" dirty="0">
                <a:latin typeface="Arial"/>
                <a:cs typeface="Arial"/>
              </a:rPr>
              <a:t>Regulation 13 requires every employer to ensure that employees are provided with adequate health and safety training. A breach of this regulation was cited in 60% of the 40 claims reviewed in depth and is linked to Regulation 4 of the Manual Handling Operation Regulations (1992). This regulation outlines the duty of employers to avoid the need for their employees to undertake manual handling activity and, where unavoidable, to undertake a suitable and sufficient assessment of all such manual handling operations and reduce the risk of injury</a:t>
            </a:r>
            <a:endParaRPr lang="en-US"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27</a:t>
            </a:fld>
            <a:endParaRPr lang="en-GB" dirty="0"/>
          </a:p>
        </p:txBody>
      </p:sp>
    </p:spTree>
    <p:extLst>
      <p:ext uri="{BB962C8B-B14F-4D97-AF65-F5344CB8AC3E}">
        <p14:creationId xmlns:p14="http://schemas.microsoft.com/office/powerpoint/2010/main" val="357874297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Of the 40 successful claims reviewed, 90% were brought by those involved in the delivery of frontline care, the highest proportion of whom were Healthcare Assistants (60%). Claims brought by agency staff accounted for 15% of the 40 successful claims reviewed.</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Of the claims reviewed, 45% cited the staffing skill mix as being inadequate. For example, staff had not undergone an appropriate induction or undertaken training on the prevention and management of workplace violence.</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A delay in response was reported in 20% of claims, from colleagues who may not have received the appropriate training so did not feel able to respond. A delay in response may also be attributable to the time of day the episode of workplace violence occurred; 43% took place during unsocial hours, i.e. at a weekend or between the hours of 8pm and 7am.</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Of the claims reviewed, 13% cited an absence of support for those affected by workplace violence. We noted that documents included the impact and reaction of the individual who exhibited violent behaviour but not of the staff who were exposed to violence. </a:t>
            </a:r>
          </a:p>
        </p:txBody>
      </p:sp>
      <p:sp>
        <p:nvSpPr>
          <p:cNvPr id="4" name="Slide Number Placeholder 3"/>
          <p:cNvSpPr>
            <a:spLocks noGrp="1"/>
          </p:cNvSpPr>
          <p:nvPr>
            <p:ph type="sldNum" sz="quarter" idx="5"/>
          </p:nvPr>
        </p:nvSpPr>
        <p:spPr/>
        <p:txBody>
          <a:bodyPr/>
          <a:lstStyle/>
          <a:p>
            <a:fld id="{BB882D4D-2803-456B-A062-7ECEE743B15B}" type="slidenum">
              <a:rPr lang="en-GB" smtClean="0"/>
              <a:pPr/>
              <a:t>28</a:t>
            </a:fld>
            <a:endParaRPr lang="en-GB" dirty="0"/>
          </a:p>
        </p:txBody>
      </p:sp>
    </p:spTree>
    <p:extLst>
      <p:ext uri="{BB962C8B-B14F-4D97-AF65-F5344CB8AC3E}">
        <p14:creationId xmlns:p14="http://schemas.microsoft.com/office/powerpoint/2010/main" val="1722361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r>
              <a:rPr lang="en-GB" dirty="0"/>
              <a:t>As a reminder mental health settings accounted for the highest volume of workplace violence with 58% of claims.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This finding aligns with the Royal College of Nursing’s 2021 Employment Survey20 which identified that respondents working in mental health settings were most likely to report having experienced both physical and verbal abuse.</a:t>
            </a:r>
          </a:p>
          <a:p>
            <a:pPr marL="171450" indent="-171450">
              <a:buFont typeface="Arial" panose="020B0604020202020204" pitchFamily="34" charset="0"/>
              <a:buChar char="•"/>
            </a:pPr>
            <a:endParaRPr lang="en-GB" dirty="0"/>
          </a:p>
          <a:p>
            <a:pPr marL="171450" indent="-171450">
              <a:buFont typeface="Arial" panose="020B0604020202020204" pitchFamily="34" charset="0"/>
              <a:buChar char="•"/>
            </a:pPr>
            <a:r>
              <a:rPr lang="en-GB" dirty="0"/>
              <a:t>In 18% of the claims reviewed, inappropriate patient placement was cited as a contributory factor, e.g. the service user met psychiatric intensive care unit criteria but was not transferred to that clinical service.</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The absence of individual healthcare plans that met the needs of the patient and reduced the risk of violent behaviour were cited within 15% of the 40 claims.</a:t>
            </a:r>
          </a:p>
          <a:p>
            <a:pPr marL="171450" indent="-171450">
              <a:buFont typeface="Arial" panose="020B0604020202020204" pitchFamily="34" charset="0"/>
              <a:buChar char="•"/>
            </a:pPr>
            <a:endParaRPr lang="en-GB" dirty="0"/>
          </a:p>
        </p:txBody>
      </p:sp>
      <p:sp>
        <p:nvSpPr>
          <p:cNvPr id="4" name="Slide Number Placeholder 3"/>
          <p:cNvSpPr>
            <a:spLocks noGrp="1"/>
          </p:cNvSpPr>
          <p:nvPr>
            <p:ph type="sldNum" sz="quarter" idx="5"/>
          </p:nvPr>
        </p:nvSpPr>
        <p:spPr/>
        <p:txBody>
          <a:bodyPr/>
          <a:lstStyle/>
          <a:p>
            <a:fld id="{BB882D4D-2803-456B-A062-7ECEE743B15B}" type="slidenum">
              <a:rPr lang="en-GB" smtClean="0"/>
              <a:pPr/>
              <a:t>29</a:t>
            </a:fld>
            <a:endParaRPr lang="en-GB" dirty="0"/>
          </a:p>
        </p:txBody>
      </p:sp>
    </p:spTree>
    <p:extLst>
      <p:ext uri="{BB962C8B-B14F-4D97-AF65-F5344CB8AC3E}">
        <p14:creationId xmlns:p14="http://schemas.microsoft.com/office/powerpoint/2010/main" val="91313298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panose="020B0604020202020204" pitchFamily="34" charset="0"/>
              <a:buChar char="•"/>
            </a:pPr>
            <a:r>
              <a:rPr lang="en-US" sz="1800" dirty="0">
                <a:effectLst/>
                <a:latin typeface="Arial" panose="020B0604020202020204" pitchFamily="34" charset="0"/>
                <a:ea typeface="Calibri" panose="020F0502020204030204" pitchFamily="34" charset="0"/>
                <a:cs typeface="Times New Roman" panose="02020603050405020304" pitchFamily="18" charset="0"/>
              </a:rPr>
              <a:t>The report identifies six areas of focus that NHS organisations should consider to reduce incidents of work related violence including:</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r>
              <a:rPr lang="en-US" sz="1800" dirty="0">
                <a:effectLst/>
                <a:latin typeface="Arial" panose="020B0604020202020204" pitchFamily="34" charset="0"/>
                <a:ea typeface="Calibri" panose="020F0502020204030204" pitchFamily="34" charset="0"/>
                <a:cs typeface="Times New Roman" panose="02020603050405020304" pitchFamily="18" charset="0"/>
              </a:rPr>
              <a:t> </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Ensuring suitable and sufficient risk assessments.</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Providing access to training on the prevention and reduction of workplace violence.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Ensuring sufficient staffing levels and that the skills mix is optimised and adequate.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If staff experience workplace violence, they should have access to a suitable package of support including immediate and long-term physical, emotional and financial support.</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Developing, implementing and evaluating local policies in consultation with local trade unions and the wider healthcare system.</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buFont typeface="+mj-lt"/>
              <a:buAutoNum type="arabicPeriod"/>
            </a:pPr>
            <a:r>
              <a:rPr lang="en-US" sz="1800" dirty="0">
                <a:effectLst/>
                <a:latin typeface="Arial" panose="020B0604020202020204" pitchFamily="34" charset="0"/>
                <a:ea typeface="Calibri" panose="020F0502020204030204" pitchFamily="34" charset="0"/>
                <a:cs typeface="Times New Roman" panose="02020603050405020304" pitchFamily="18" charset="0"/>
              </a:rPr>
              <a:t>Ensuring that organisational violence prevention, reduction strategies and associated policies are endorsed by the Board or Senior Responsible Manager.</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800" dirty="0">
                <a:effectLst/>
                <a:latin typeface="Arial" panose="020B0604020202020204" pitchFamily="34" charset="0"/>
                <a:ea typeface="Calibri" panose="020F0502020204030204" pitchFamily="34" charset="0"/>
                <a:cs typeface="Times New Roman" panose="02020603050405020304" pitchFamily="18" charset="0"/>
              </a:rPr>
              <a:t>These areas of focus were co-designed with expertise of the project advisory group that included representatives from NHS England’s Violence Prevention and Reduction team, The Social Partnership Forum and the Health and Safety Executive.</a:t>
            </a:r>
            <a:endParaRPr lang="en-GB"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dirty="0"/>
          </a:p>
          <a:p>
            <a:pPr marL="171450" indent="-171450">
              <a:buFont typeface="Arial" panose="020B0604020202020204" pitchFamily="34" charset="0"/>
              <a:buChar char="•"/>
            </a:pPr>
            <a:r>
              <a:rPr lang="en-GB" dirty="0"/>
              <a:t>The NHS continues to identify ways to tackle and reduce violence against staff. We believe this could be developed further through an NHS National Violence Reduction Strategy, a key element of which should include the collation of data concerning workplace violence locally, regionally and nationally. </a:t>
            </a:r>
          </a:p>
          <a:p>
            <a:pPr marL="0" indent="0">
              <a:buFont typeface="Arial" panose="020B0604020202020204" pitchFamily="34" charset="0"/>
              <a:buNone/>
            </a:pPr>
            <a:endParaRPr lang="en-GB" dirty="0"/>
          </a:p>
          <a:p>
            <a:pPr marL="171450" indent="-171450">
              <a:buFont typeface="Arial" panose="020B0604020202020204" pitchFamily="34" charset="0"/>
              <a:buChar char="•"/>
            </a:pPr>
            <a:r>
              <a:rPr lang="en-GB" dirty="0"/>
              <a:t>The development of such databases will permit detailed analysis and rigorous evaluation of improvement measures implemented. The Social Partnership Forum is ideally placed to be involved in the development and implementation of such a strategy.</a:t>
            </a:r>
          </a:p>
        </p:txBody>
      </p:sp>
      <p:sp>
        <p:nvSpPr>
          <p:cNvPr id="4" name="Slide Number Placeholder 3"/>
          <p:cNvSpPr>
            <a:spLocks noGrp="1"/>
          </p:cNvSpPr>
          <p:nvPr>
            <p:ph type="sldNum" sz="quarter" idx="5"/>
          </p:nvPr>
        </p:nvSpPr>
        <p:spPr/>
        <p:txBody>
          <a:bodyPr/>
          <a:lstStyle/>
          <a:p>
            <a:fld id="{BB882D4D-2803-456B-A062-7ECEE743B15B}" type="slidenum">
              <a:rPr lang="en-GB" smtClean="0"/>
              <a:pPr/>
              <a:t>30</a:t>
            </a:fld>
            <a:endParaRPr lang="en-GB" dirty="0"/>
          </a:p>
        </p:txBody>
      </p:sp>
    </p:spTree>
    <p:extLst>
      <p:ext uri="{BB962C8B-B14F-4D97-AF65-F5344CB8AC3E}">
        <p14:creationId xmlns:p14="http://schemas.microsoft.com/office/powerpoint/2010/main" val="227004717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 everyone. My name is Abigail, I am an associative safety and learning lead for NHSR -  and I am a mental health nurse by background. Today, I will be presenting a case story that is illustrative in nature, built around themes we often see in workplace violence claims and themes that you have seen within Naomi's presentation. </a:t>
            </a:r>
          </a:p>
          <a:p>
            <a:endParaRPr lang="en-GB" dirty="0"/>
          </a:p>
          <a:p>
            <a:r>
              <a:rPr lang="en-GB" dirty="0"/>
              <a:t>The case story also reflects pieces of work we have been doing within NHSR to really bring claim learning to life; to share learning as a catalyst for improvement through a different lens. </a:t>
            </a:r>
          </a:p>
          <a:p>
            <a:endParaRPr lang="en-GB" dirty="0"/>
          </a:p>
          <a:p>
            <a:r>
              <a:rPr lang="en-GB" dirty="0"/>
              <a:t>Making improvements in the workplace </a:t>
            </a:r>
          </a:p>
          <a:p>
            <a:r>
              <a:rPr lang="en-GB" dirty="0"/>
              <a:t>And as we go through the details, I encourage you to ask your self – </a:t>
            </a:r>
          </a:p>
          <a:p>
            <a:endParaRPr lang="en-GB" dirty="0"/>
          </a:p>
          <a:p>
            <a:r>
              <a:rPr lang="en-GB" dirty="0"/>
              <a:t>So really reflecting on how similar incidents could potentially be prevented, how we can enhance patient safety, and how we can better protect staff in the workplace.</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924D1-0D60-4EF8-9BEE-C1574AAA7D0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1573386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case illustrates the importance of appropriate observation, clear communication, and adequate staffing in managing potentially high-risk patients in acute settings. By learning from these gaps, we can prevent similar incidents in the future and ensure both patient and staff safety. </a:t>
            </a:r>
          </a:p>
          <a:p>
            <a:endParaRPr lang="en-GB" dirty="0"/>
          </a:p>
          <a:p>
            <a:r>
              <a:rPr lang="en-GB" dirty="0"/>
              <a:t>In 18% of the claims reviewed, inappropriate patient placement was cited as a contributory factor, e.g. the service user met psychiatric intensive care unit criteria but was not transferred to that clinical service</a:t>
            </a:r>
          </a:p>
          <a:p>
            <a:endParaRPr lang="en-GB" dirty="0"/>
          </a:p>
          <a:p>
            <a:r>
              <a:rPr lang="en-GB" dirty="0"/>
              <a:t>Situation: </a:t>
            </a:r>
          </a:p>
          <a:p>
            <a:r>
              <a:rPr lang="en-GB" sz="1200" dirty="0">
                <a:solidFill>
                  <a:srgbClr val="002060"/>
                </a:solidFill>
                <a:latin typeface="Arial" panose="020B0604020202020204" pitchFamily="34" charset="0"/>
                <a:cs typeface="Arial" panose="020B0604020202020204" pitchFamily="34" charset="0"/>
              </a:rPr>
              <a:t>Due to the acuity and staff completing final tasks handover started late.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solidFill>
                  <a:srgbClr val="002060"/>
                </a:solidFill>
                <a:latin typeface="Arial" panose="020B0604020202020204" pitchFamily="34" charset="0"/>
                <a:cs typeface="Arial" panose="020B0604020202020204" pitchFamily="34" charset="0"/>
              </a:rPr>
              <a:t>Background: </a:t>
            </a:r>
            <a:r>
              <a:rPr lang="en-GB" sz="1200" dirty="0" err="1">
                <a:solidFill>
                  <a:srgbClr val="002060"/>
                </a:solidFill>
                <a:latin typeface="Arial" panose="020B0604020202020204" pitchFamily="34" charset="0"/>
                <a:cs typeface="Arial" panose="020B0604020202020204" pitchFamily="34" charset="0"/>
              </a:rPr>
              <a:t>Adx</a:t>
            </a:r>
            <a:r>
              <a:rPr lang="en-GB" sz="1200" dirty="0">
                <a:solidFill>
                  <a:srgbClr val="002060"/>
                </a:solidFill>
                <a:latin typeface="Arial" panose="020B0604020202020204" pitchFamily="34" charset="0"/>
                <a:cs typeface="Arial" panose="020B0604020202020204" pitchFamily="34" charset="0"/>
              </a:rPr>
              <a:t> to Unit following noncompliance with medication resulting in a deteriorating patient state and increased risk. </a:t>
            </a:r>
            <a:endParaRPr lang="en-GB" dirty="0"/>
          </a:p>
          <a:p>
            <a:endParaRPr lang="en-GB" dirty="0"/>
          </a:p>
          <a:p>
            <a:r>
              <a:rPr lang="en-GB" dirty="0"/>
              <a:t>There was adequate staffing levels according to unit policy. However, ward was acute, and 2 nurses were administering a depot as this had not been completed on the day shift due to acuity. ??Handover started late – rushed. A lot of staff were on 12 hour days; wanted to get out. </a:t>
            </a:r>
          </a:p>
          <a:p>
            <a:r>
              <a:rPr lang="en-GB" dirty="0"/>
              <a:t>Night shift so already working on fewer staff members. Assaulted a HCA, felt targeted from the commencement of shift. Observations </a:t>
            </a:r>
          </a:p>
          <a:p>
            <a:r>
              <a:rPr lang="en-GB" dirty="0"/>
              <a:t>Handover was poor – didn’t feel as though an adequate handover of historical risk was provided. </a:t>
            </a:r>
          </a:p>
          <a:p>
            <a:r>
              <a:rPr lang="en-GB" dirty="0"/>
              <a:t>Has alarms been reset – does yours work? </a:t>
            </a:r>
          </a:p>
          <a:p>
            <a:endParaRPr lang="en-GB" dirty="0"/>
          </a:p>
          <a:p>
            <a:r>
              <a:rPr lang="en-GB" dirty="0"/>
              <a:t>Ciara: Historic risk is STATIC risk; understanding about that. </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5450F49-9210-46D0-A330-A53131809A98}"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517368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860E613-4E6B-4766-BB6F-FBC47C496F72}"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5979225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B9D161-29C1-FD45-892C-6D4C07715D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2C558B-ADB4-00DE-1CD2-55C18D0F20C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418CA0-3565-C5B5-1E6D-76DA3105A488}"/>
              </a:ext>
            </a:extLst>
          </p:cNvPr>
          <p:cNvSpPr>
            <a:spLocks noGrp="1"/>
          </p:cNvSpPr>
          <p:nvPr>
            <p:ph type="body" idx="1"/>
          </p:nvPr>
        </p:nvSpPr>
        <p:spPr/>
        <p:txBody>
          <a:bodyPr/>
          <a:lstStyle/>
          <a:p>
            <a:r>
              <a:rPr lang="en-GB" dirty="0"/>
              <a:t>This case story is really a skeleton of a clinical scenario, and as clinicians it may leave you wanting to know more about the situation </a:t>
            </a:r>
          </a:p>
          <a:p>
            <a:endParaRPr lang="en-GB" dirty="0"/>
          </a:p>
          <a:p>
            <a:r>
              <a:rPr lang="en-GB" dirty="0"/>
              <a:t>For the purpose of this activity, we ask you to think with a SEIPS hat on, considering how different areas of the system could influence the scenario…. </a:t>
            </a:r>
          </a:p>
        </p:txBody>
      </p:sp>
      <p:sp>
        <p:nvSpPr>
          <p:cNvPr id="4" name="Slide Number Placeholder 3">
            <a:extLst>
              <a:ext uri="{FF2B5EF4-FFF2-40B4-BE49-F238E27FC236}">
                <a16:creationId xmlns:a16="http://schemas.microsoft.com/office/drawing/2014/main" id="{1A6BBFA7-9E68-DB0E-58D6-DA545BB9DA89}"/>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A3924D1-0D60-4EF8-9BEE-C1574AAA7D06}"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066191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Key take aways </a:t>
            </a:r>
          </a:p>
          <a:p>
            <a:pPr marL="171450" indent="-171450">
              <a:buFontTx/>
              <a:buChar char="-"/>
            </a:pPr>
            <a:r>
              <a:rPr lang="en-GB" dirty="0"/>
              <a:t>Suitable and sufficient risk assessments</a:t>
            </a:r>
          </a:p>
          <a:p>
            <a:pPr marL="171450" indent="-171450">
              <a:buFontTx/>
              <a:buChar char="-"/>
            </a:pPr>
            <a:r>
              <a:rPr lang="en-GB" dirty="0"/>
              <a:t>Training – </a:t>
            </a:r>
          </a:p>
          <a:p>
            <a:pPr marL="171450" indent="-171450">
              <a:buFontTx/>
              <a:buChar char="-"/>
            </a:pPr>
            <a:r>
              <a:rPr lang="en-GB" dirty="0"/>
              <a:t>Leadership</a:t>
            </a:r>
          </a:p>
          <a:p>
            <a:pPr marL="171450" indent="-171450">
              <a:buFontTx/>
              <a:buChar char="-"/>
            </a:pPr>
            <a:r>
              <a:rPr lang="en-GB" dirty="0"/>
              <a:t>Staff support</a:t>
            </a: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4D2221-29DD-45A0-8C12-1F3F36D2F40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66183154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GB" sz="1200" b="0" i="0" u="none" strike="noStrike" kern="1200" cap="none" spc="0" normalizeH="0" baseline="0" noProof="0" dirty="0">
              <a:ln>
                <a:noFill/>
              </a:ln>
              <a:solidFill>
                <a:prstClr val="black"/>
              </a:solidFill>
              <a:effectLst/>
              <a:uLnTx/>
              <a:uFillTx/>
              <a:latin typeface="Aptos" panose="02110004020202020204"/>
              <a:ea typeface="+mn-ea"/>
              <a:cs typeface="Arial" panose="020B0604020202020204" pitchFamily="34" charset="0"/>
            </a:endParaRPr>
          </a:p>
        </p:txBody>
      </p:sp>
    </p:spTree>
    <p:extLst>
      <p:ext uri="{BB962C8B-B14F-4D97-AF65-F5344CB8AC3E}">
        <p14:creationId xmlns:p14="http://schemas.microsoft.com/office/powerpoint/2010/main" val="415421990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1DDC5-5593-C87C-DC0F-3D63FB81C42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4C8F4-0DB3-4071-DF83-48A0196E24F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3270E9C-7B68-9E7D-89B3-BE4DD0465CF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5F25351-FF8F-73CB-245E-B2BAA56D5A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21322020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57734339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6EDE9-9338-8A49-153E-79C695B8C02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BB23215-AC86-D93E-804C-5B9CB03D9A9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E2C2317-B935-DA24-CFF2-5FBE02307CF4}"/>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B1D6DBE5-12DA-1D7E-1189-17D4E972305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62866166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19E333-4874-8210-8FE5-7D0302E5216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100C3B8-F04D-D6BB-B711-7699A91173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AD477-EF47-D833-8523-B613B6118DFA}"/>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C7128CD5-9685-6D01-C609-42496F0236F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73392864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92E3FB-6C27-A589-FF22-4DCDC31E9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52CD63-3EE1-3C3D-7873-9658AD2738A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6CC0ACD-F977-54AA-1068-FC7729B2232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7AAB37D-9716-2444-5F7E-D3F81BA05E3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B882D4D-2803-456B-A062-7ECEE743B15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051626836"/>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dirty="0">
                <a:solidFill>
                  <a:srgbClr val="1F497D"/>
                </a:solidFill>
                <a:effectLst/>
                <a:latin typeface="Arial" panose="020B0604020202020204" pitchFamily="34" charset="0"/>
                <a:ea typeface="Aptos" panose="020B0004020202020204" pitchFamily="34" charset="0"/>
                <a:cs typeface="Aptos" panose="020B0004020202020204" pitchFamily="34" charset="0"/>
              </a:rPr>
              <a:t>QR code above. </a:t>
            </a:r>
            <a:r>
              <a:rPr lang="en-GB" sz="1800" u="sng">
                <a:solidFill>
                  <a:srgbClr val="1F497D"/>
                </a:solidFill>
                <a:effectLst/>
                <a:latin typeface="Arial" panose="020B0604020202020204" pitchFamily="34" charset="0"/>
                <a:ea typeface="Aptos" panose="020B0004020202020204" pitchFamily="34" charset="0"/>
                <a:cs typeface="Aptos" panose="020B0004020202020204" pitchFamily="34" charset="0"/>
                <a:hlinkClick r:id="rId3"/>
              </a:rPr>
              <a:t>https://www.smartsurvey.co.uk/s/QDXXA8/</a:t>
            </a:r>
            <a:r>
              <a:rPr lang="en-GB" sz="1800">
                <a:solidFill>
                  <a:srgbClr val="1F497D"/>
                </a:solidFill>
                <a:effectLst/>
                <a:latin typeface="Arial" panose="020B0604020202020204" pitchFamily="34" charset="0"/>
                <a:ea typeface="Aptos" panose="020B0004020202020204" pitchFamily="34" charset="0"/>
                <a:cs typeface="Aptos" panose="020B0004020202020204" pitchFamily="34" charset="0"/>
              </a:rPr>
              <a:t> </a:t>
            </a:r>
            <a:endParaRPr lang="en-GB" sz="1800">
              <a:effectLst/>
              <a:latin typeface="Aptos" panose="020B0004020202020204" pitchFamily="34" charset="0"/>
              <a:ea typeface="Aptos" panose="020B0004020202020204" pitchFamily="34" charset="0"/>
              <a:cs typeface="Aptos" panose="020B0004020202020204" pitchFamily="34" charset="0"/>
            </a:endParaRPr>
          </a:p>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5557360-FF49-4793-A54F-BC2EAC05D9FB}" type="slidenum">
              <a:rPr kumimoji="0" lang="en-GB"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GB" sz="12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6304416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Standard title slide</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757560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9732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2525666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Font typeface="Arial" panose="020B0604020202020204" pitchFamily="34" charset="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441510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Clr>
                <a:schemeClr val="dk1"/>
              </a:buClr>
              <a:buSzPts val="1100"/>
              <a:buNone/>
            </a:pPr>
            <a:endParaRPr lang="en-GB" sz="800" dirty="0">
              <a:solidFill>
                <a:srgbClr val="FF0000"/>
              </a:solidFill>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A4EC7EF-95E1-3D44-A982-BC7A3E9C617E}"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002313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a:cs typeface="Arial"/>
              </a:rPr>
              <a:t>Good morning/afternoon. My name is….Title…bit about key foci of work.</a:t>
            </a:r>
            <a:endParaRPr lang="en-GB" dirty="0"/>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dirty="0"/>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t>Today, I am going to give you an overview of our recently released thematic review on learning from workplace violence claims within the NHS. </a:t>
            </a:r>
          </a:p>
        </p:txBody>
      </p:sp>
      <p:sp>
        <p:nvSpPr>
          <p:cNvPr id="4" name="Slide Number Placeholder 3"/>
          <p:cNvSpPr>
            <a:spLocks noGrp="1"/>
          </p:cNvSpPr>
          <p:nvPr>
            <p:ph type="sldNum" sz="quarter" idx="5"/>
          </p:nvPr>
        </p:nvSpPr>
        <p:spPr/>
        <p:txBody>
          <a:bodyPr/>
          <a:lstStyle/>
          <a:p>
            <a:fld id="{BB882D4D-2803-456B-A062-7ECEE743B15B}" type="slidenum">
              <a:rPr lang="en-GB" smtClean="0"/>
              <a:pPr/>
              <a:t>11</a:t>
            </a:fld>
            <a:endParaRPr lang="en-GB" dirty="0"/>
          </a:p>
        </p:txBody>
      </p:sp>
    </p:spTree>
    <p:extLst>
      <p:ext uri="{BB962C8B-B14F-4D97-AF65-F5344CB8AC3E}">
        <p14:creationId xmlns:p14="http://schemas.microsoft.com/office/powerpoint/2010/main" val="10789724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07.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6.xml"/></Relationships>
</file>

<file path=ppt/slideLayouts/_rels/slideLayout10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6.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6.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7.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1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7.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7.xml"/></Relationships>
</file>

<file path=ppt/slideLayouts/_rels/slideLayout1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7.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7.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7.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6.jpe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3.jpeg"/><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jpeg"/><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8.jpeg"/><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9.jpeg"/><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0.jpeg"/><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1.jpeg"/><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2.jpeg"/><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3.jpeg"/><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4.jpeg"/><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35.jpeg"/><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Master" Target="../slideMasters/slideMaster5.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Master" Target="../slideMasters/slideMaster5.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Master" Target="../slideMasters/slideMaster5.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Master" Target="../slideMasters/slideMaster5.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Master" Target="../slideMasters/slideMaster5.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Master" Target="../slideMasters/slideMaster5.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46.png"/><Relationship Id="rId1" Type="http://schemas.openxmlformats.org/officeDocument/2006/relationships/slideMaster" Target="../slideMasters/slideMaster5.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94.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37.png"/><Relationship Id="rId7" Type="http://schemas.openxmlformats.org/officeDocument/2006/relationships/image" Target="../media/image51.svg"/><Relationship Id="rId2" Type="http://schemas.openxmlformats.org/officeDocument/2006/relationships/image" Target="../media/image47.png"/><Relationship Id="rId1" Type="http://schemas.openxmlformats.org/officeDocument/2006/relationships/slideMaster" Target="../slideMasters/slideMaster5.xml"/><Relationship Id="rId6" Type="http://schemas.openxmlformats.org/officeDocument/2006/relationships/image" Target="../media/image50.png"/><Relationship Id="rId5" Type="http://schemas.openxmlformats.org/officeDocument/2006/relationships/image" Target="../media/image49.svg"/><Relationship Id="rId4" Type="http://schemas.openxmlformats.org/officeDocument/2006/relationships/image" Target="../media/image48.png"/><Relationship Id="rId9" Type="http://schemas.openxmlformats.org/officeDocument/2006/relationships/image" Target="../media/image53.svg"/></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Master" Target="../slideMasters/slideMaster5.xml"/></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310008340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475628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03149103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3"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6" y="-179341"/>
            <a:ext cx="5502182" cy="5502182"/>
          </a:xfrm>
          <a:prstGeom prst="ellipse">
            <a:avLst/>
          </a:prstGeom>
        </p:spPr>
        <p:txBody>
          <a:bodyPr/>
          <a:lstStyle/>
          <a:p>
            <a:r>
              <a:rPr lang="en-US"/>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3" y="1597820"/>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sz="3200"/>
              <a:t>Click to edit Master title style</a:t>
            </a:r>
            <a:endParaRPr lang="en-GB" sz="3200"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4"/>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391097612"/>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7" y="-668610"/>
            <a:ext cx="4824536" cy="4824536"/>
          </a:xfrm>
          <a:prstGeom prst="ellipse">
            <a:avLst/>
          </a:prstGeom>
          <a:solidFill>
            <a:schemeClr val="bg1"/>
          </a:solidFill>
        </p:spPr>
        <p:txBody>
          <a:bodyPr/>
          <a:lstStyle/>
          <a:p>
            <a:r>
              <a:rPr lang="en-US"/>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7" y="1059583"/>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7"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Tree>
    <p:extLst>
      <p:ext uri="{BB962C8B-B14F-4D97-AF65-F5344CB8AC3E}">
        <p14:creationId xmlns:p14="http://schemas.microsoft.com/office/powerpoint/2010/main" val="54942153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1"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1" y="1091674"/>
            <a:ext cx="3453866" cy="3453866"/>
          </a:xfrm>
          <a:prstGeom prst="ellipse">
            <a:avLst/>
          </a:prstGeom>
        </p:spPr>
        <p:txBody>
          <a:bodyPr/>
          <a:lstStyle/>
          <a:p>
            <a:r>
              <a:rPr lang="en-US"/>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409626857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4"/>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2"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2" y="1091674"/>
            <a:ext cx="3453866" cy="3453866"/>
          </a:xfrm>
          <a:prstGeom prst="ellipse">
            <a:avLst/>
          </a:prstGeom>
        </p:spPr>
        <p:txBody>
          <a:bodyPr/>
          <a:lstStyle/>
          <a:p>
            <a:r>
              <a:rPr lang="en-US"/>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42154817"/>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66273903"/>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07961125"/>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9" y="980809"/>
            <a:ext cx="8496944" cy="3513906"/>
          </a:xfrm>
          <a:prstGeom prst="rect">
            <a:avLst/>
          </a:prstGeom>
        </p:spPr>
      </p:pic>
    </p:spTree>
    <p:extLst>
      <p:ext uri="{BB962C8B-B14F-4D97-AF65-F5344CB8AC3E}">
        <p14:creationId xmlns:p14="http://schemas.microsoft.com/office/powerpoint/2010/main" val="215254179"/>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spTree>
    <p:extLst>
      <p:ext uri="{BB962C8B-B14F-4D97-AF65-F5344CB8AC3E}">
        <p14:creationId xmlns:p14="http://schemas.microsoft.com/office/powerpoint/2010/main" val="102367461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4"/>
            <a:ext cx="8514128" cy="3520151"/>
          </a:xfrm>
          <a:prstGeom prst="rect">
            <a:avLst/>
          </a:prstGeom>
        </p:spPr>
      </p:pic>
    </p:spTree>
    <p:extLst>
      <p:ext uri="{BB962C8B-B14F-4D97-AF65-F5344CB8AC3E}">
        <p14:creationId xmlns:p14="http://schemas.microsoft.com/office/powerpoint/2010/main" val="42636065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497355732"/>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spTree>
    <p:extLst>
      <p:ext uri="{BB962C8B-B14F-4D97-AF65-F5344CB8AC3E}">
        <p14:creationId xmlns:p14="http://schemas.microsoft.com/office/powerpoint/2010/main" val="3414532493"/>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7"/>
            <a:ext cx="8514129" cy="3520150"/>
          </a:xfrm>
          <a:prstGeom prst="rect">
            <a:avLst/>
          </a:prstGeom>
        </p:spPr>
      </p:pic>
    </p:spTree>
    <p:extLst>
      <p:ext uri="{BB962C8B-B14F-4D97-AF65-F5344CB8AC3E}">
        <p14:creationId xmlns:p14="http://schemas.microsoft.com/office/powerpoint/2010/main" val="3673020011"/>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0"/>
          </a:xfrm>
          <a:prstGeom prst="rect">
            <a:avLst/>
          </a:prstGeom>
        </p:spPr>
      </p:pic>
    </p:spTree>
    <p:extLst>
      <p:ext uri="{BB962C8B-B14F-4D97-AF65-F5344CB8AC3E}">
        <p14:creationId xmlns:p14="http://schemas.microsoft.com/office/powerpoint/2010/main" val="3841806352"/>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415811579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5522572"/>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64361141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19343327"/>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345072835"/>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3"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6" y="-179341"/>
            <a:ext cx="5502182" cy="5502182"/>
          </a:xfrm>
          <a:prstGeom prst="ellipse">
            <a:avLst/>
          </a:prstGeom>
        </p:spPr>
        <p:txBody>
          <a:bodyPr/>
          <a:lstStyle/>
          <a:p>
            <a:r>
              <a:rPr lang="en-US"/>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3" y="1597820"/>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sz="3200"/>
              <a:t>Click to edit Master title style</a:t>
            </a:r>
            <a:endParaRPr lang="en-GB" sz="3200"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4"/>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9130611"/>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7" y="-668610"/>
            <a:ext cx="4824536" cy="4824536"/>
          </a:xfrm>
          <a:prstGeom prst="ellipse">
            <a:avLst/>
          </a:prstGeom>
          <a:solidFill>
            <a:schemeClr val="bg1"/>
          </a:solidFill>
        </p:spPr>
        <p:txBody>
          <a:bodyPr/>
          <a:lstStyle/>
          <a:p>
            <a:r>
              <a:rPr lang="en-US"/>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7" y="1059583"/>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7"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9" y="230404"/>
            <a:ext cx="1198325" cy="625855"/>
          </a:xfrm>
          <a:prstGeom prst="rect">
            <a:avLst/>
          </a:prstGeom>
        </p:spPr>
      </p:pic>
    </p:spTree>
    <p:extLst>
      <p:ext uri="{BB962C8B-B14F-4D97-AF65-F5344CB8AC3E}">
        <p14:creationId xmlns:p14="http://schemas.microsoft.com/office/powerpoint/2010/main" val="17476306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8" y="980809"/>
            <a:ext cx="8496944" cy="3513906"/>
          </a:xfrm>
          <a:prstGeom prst="rect">
            <a:avLst/>
          </a:prstGeom>
        </p:spPr>
      </p:pic>
    </p:spTree>
    <p:extLst>
      <p:ext uri="{BB962C8B-B14F-4D97-AF65-F5344CB8AC3E}">
        <p14:creationId xmlns:p14="http://schemas.microsoft.com/office/powerpoint/2010/main" val="1377330369"/>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1"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1" y="1091674"/>
            <a:ext cx="3453866" cy="3453866"/>
          </a:xfrm>
          <a:prstGeom prst="ellipse">
            <a:avLst/>
          </a:prstGeom>
        </p:spPr>
        <p:txBody>
          <a:bodyPr/>
          <a:lstStyle/>
          <a:p>
            <a:r>
              <a:rPr lang="en-US"/>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350366278"/>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4"/>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4"/>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2" y="1091674"/>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sz="1800"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2" y="1091674"/>
            <a:ext cx="3453866" cy="3453866"/>
          </a:xfrm>
          <a:prstGeom prst="ellipse">
            <a:avLst/>
          </a:prstGeom>
        </p:spPr>
        <p:txBody>
          <a:bodyPr/>
          <a:lstStyle/>
          <a:p>
            <a:r>
              <a:rPr lang="en-US"/>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499672067"/>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189" indent="0">
              <a:buNone/>
              <a:defRPr sz="1800">
                <a:solidFill>
                  <a:schemeClr val="tx1">
                    <a:tint val="75000"/>
                  </a:schemeClr>
                </a:solidFill>
              </a:defRPr>
            </a:lvl2pPr>
            <a:lvl3pPr marL="914378" indent="0">
              <a:buNone/>
              <a:defRPr sz="1600">
                <a:solidFill>
                  <a:schemeClr val="tx1">
                    <a:tint val="75000"/>
                  </a:schemeClr>
                </a:solidFill>
              </a:defRPr>
            </a:lvl3pPr>
            <a:lvl4pPr marL="1371566" indent="0">
              <a:buNone/>
              <a:defRPr sz="1400">
                <a:solidFill>
                  <a:schemeClr val="tx1">
                    <a:tint val="75000"/>
                  </a:schemeClr>
                </a:solidFill>
              </a:defRPr>
            </a:lvl4pPr>
            <a:lvl5pPr marL="1828754" indent="0">
              <a:buNone/>
              <a:defRPr sz="1400">
                <a:solidFill>
                  <a:schemeClr val="tx1">
                    <a:tint val="75000"/>
                  </a:schemeClr>
                </a:solidFill>
              </a:defRPr>
            </a:lvl5pPr>
            <a:lvl6pPr marL="2285943" indent="0">
              <a:buNone/>
              <a:defRPr sz="1400">
                <a:solidFill>
                  <a:schemeClr val="tx1">
                    <a:tint val="75000"/>
                  </a:schemeClr>
                </a:solidFill>
              </a:defRPr>
            </a:lvl6pPr>
            <a:lvl7pPr marL="2743132" indent="0">
              <a:buNone/>
              <a:defRPr sz="1400">
                <a:solidFill>
                  <a:schemeClr val="tx1">
                    <a:tint val="75000"/>
                  </a:schemeClr>
                </a:solidFill>
              </a:defRPr>
            </a:lvl7pPr>
            <a:lvl8pPr marL="3200320" indent="0">
              <a:buNone/>
              <a:defRPr sz="1400">
                <a:solidFill>
                  <a:schemeClr val="tx1">
                    <a:tint val="75000"/>
                  </a:schemeClr>
                </a:solidFill>
              </a:defRPr>
            </a:lvl8pPr>
            <a:lvl9pPr marL="3657509" indent="0">
              <a:buNone/>
              <a:defRPr sz="1400">
                <a:solidFill>
                  <a:schemeClr val="tx1">
                    <a:tint val="75000"/>
                  </a:schemeClr>
                </a:solidFill>
              </a:defRPr>
            </a:lvl9pPr>
          </a:lstStyle>
          <a:p>
            <a:pPr lvl="0"/>
            <a:r>
              <a:rPr lang="en-US"/>
              <a:t>Click to edit Master text styles</a:t>
            </a:r>
          </a:p>
        </p:txBody>
      </p:sp>
      <p:sp>
        <p:nvSpPr>
          <p:cNvPr id="4" name="Slide Number Placeholder 6">
            <a:extLst>
              <a:ext uri="{FF2B5EF4-FFF2-40B4-BE49-F238E27FC236}">
                <a16:creationId xmlns:a16="http://schemas.microsoft.com/office/drawing/2014/main" id="{492478FF-88C0-4FA8-91FD-0955CC3073D3}"/>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4747318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5089351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pic>
        <p:nvPicPr>
          <p:cNvPr id="4" name="Picture 3" descr="A doctor examining a pregnant person's belly&#10;&#10;Description automatically generated">
            <a:extLst>
              <a:ext uri="{FF2B5EF4-FFF2-40B4-BE49-F238E27FC236}">
                <a16:creationId xmlns:a16="http://schemas.microsoft.com/office/drawing/2014/main" id="{EC44D92D-2B37-9A65-BEBB-304FCA8821C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 r="11278" b="45228"/>
          <a:stretch/>
        </p:blipFill>
        <p:spPr>
          <a:xfrm>
            <a:off x="323529" y="980809"/>
            <a:ext cx="8496944" cy="3513906"/>
          </a:xfrm>
          <a:prstGeom prst="rect">
            <a:avLst/>
          </a:prstGeom>
        </p:spPr>
      </p:pic>
    </p:spTree>
    <p:extLst>
      <p:ext uri="{BB962C8B-B14F-4D97-AF65-F5344CB8AC3E}">
        <p14:creationId xmlns:p14="http://schemas.microsoft.com/office/powerpoint/2010/main" val="1223700400"/>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4"/>
            <a:ext cx="8514131" cy="3520151"/>
          </a:xfrm>
          <a:prstGeom prst="rect">
            <a:avLst/>
          </a:prstGeom>
        </p:spPr>
      </p:pic>
    </p:spTree>
    <p:extLst>
      <p:ext uri="{BB962C8B-B14F-4D97-AF65-F5344CB8AC3E}">
        <p14:creationId xmlns:p14="http://schemas.microsoft.com/office/powerpoint/2010/main" val="3366275062"/>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4"/>
            <a:ext cx="8514128" cy="3520151"/>
          </a:xfrm>
          <a:prstGeom prst="rect">
            <a:avLst/>
          </a:prstGeom>
        </p:spPr>
      </p:pic>
    </p:spTree>
    <p:extLst>
      <p:ext uri="{BB962C8B-B14F-4D97-AF65-F5344CB8AC3E}">
        <p14:creationId xmlns:p14="http://schemas.microsoft.com/office/powerpoint/2010/main" val="1128362770"/>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1"/>
          </a:xfrm>
          <a:prstGeom prst="rect">
            <a:avLst/>
          </a:prstGeom>
        </p:spPr>
      </p:pic>
    </p:spTree>
    <p:extLst>
      <p:ext uri="{BB962C8B-B14F-4D97-AF65-F5344CB8AC3E}">
        <p14:creationId xmlns:p14="http://schemas.microsoft.com/office/powerpoint/2010/main" val="1349558825"/>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7"/>
            <a:ext cx="8514129" cy="3520150"/>
          </a:xfrm>
          <a:prstGeom prst="rect">
            <a:avLst/>
          </a:prstGeom>
        </p:spPr>
      </p:pic>
    </p:spTree>
    <p:extLst>
      <p:ext uri="{BB962C8B-B14F-4D97-AF65-F5344CB8AC3E}">
        <p14:creationId xmlns:p14="http://schemas.microsoft.com/office/powerpoint/2010/main" val="591836543"/>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3" y="974564"/>
            <a:ext cx="8514129" cy="3520150"/>
          </a:xfrm>
          <a:prstGeom prst="rect">
            <a:avLst/>
          </a:prstGeom>
        </p:spPr>
      </p:pic>
    </p:spTree>
    <p:extLst>
      <p:ext uri="{BB962C8B-B14F-4D97-AF65-F5344CB8AC3E}">
        <p14:creationId xmlns:p14="http://schemas.microsoft.com/office/powerpoint/2010/main" val="32315318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1" y="974563"/>
            <a:ext cx="8514131" cy="3520151"/>
          </a:xfrm>
          <a:prstGeom prst="rect">
            <a:avLst/>
          </a:prstGeom>
        </p:spPr>
      </p:pic>
    </p:spTree>
    <p:extLst>
      <p:ext uri="{BB962C8B-B14F-4D97-AF65-F5344CB8AC3E}">
        <p14:creationId xmlns:p14="http://schemas.microsoft.com/office/powerpoint/2010/main" val="89997271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type="blank">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95E1499-483E-3C5B-7E10-3709BA4C06B8}"/>
              </a:ext>
            </a:extLst>
          </p:cNvPr>
          <p:cNvSpPr>
            <a:spLocks noGrp="1"/>
          </p:cNvSpPr>
          <p:nvPr>
            <p:ph type="dt" sz="half" idx="10"/>
          </p:nvPr>
        </p:nvSpPr>
        <p:spPr/>
        <p:txBody>
          <a:bodyPr/>
          <a:lstStyle/>
          <a:p>
            <a:fld id="{71E1FAAB-80E0-4A41-ADED-272203A52590}" type="datetimeFigureOut">
              <a:rPr lang="en-GB" smtClean="0"/>
              <a:t>18/12/2024</a:t>
            </a:fld>
            <a:endParaRPr lang="en-GB"/>
          </a:p>
        </p:txBody>
      </p:sp>
      <p:sp>
        <p:nvSpPr>
          <p:cNvPr id="3" name="Footer Placeholder 2">
            <a:extLst>
              <a:ext uri="{FF2B5EF4-FFF2-40B4-BE49-F238E27FC236}">
                <a16:creationId xmlns:a16="http://schemas.microsoft.com/office/drawing/2014/main" id="{DE838C18-01F4-7353-210B-4150AB144773}"/>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94709818-F45C-8556-80A8-75FAFC697450}"/>
              </a:ext>
            </a:extLst>
          </p:cNvPr>
          <p:cNvSpPr>
            <a:spLocks noGrp="1"/>
          </p:cNvSpPr>
          <p:nvPr>
            <p:ph type="sldNum" sz="quarter" idx="12"/>
          </p:nvPr>
        </p:nvSpPr>
        <p:spPr/>
        <p:txBody>
          <a:bodyPr/>
          <a:lstStyle/>
          <a:p>
            <a:fld id="{B7109304-C867-4932-A3BE-A2216376E34B}" type="slidenum">
              <a:rPr lang="en-GB" smtClean="0"/>
              <a:t>‹#›</a:t>
            </a:fld>
            <a:endParaRPr lang="en-GB"/>
          </a:p>
        </p:txBody>
      </p:sp>
    </p:spTree>
    <p:extLst>
      <p:ext uri="{BB962C8B-B14F-4D97-AF65-F5344CB8AC3E}">
        <p14:creationId xmlns:p14="http://schemas.microsoft.com/office/powerpoint/2010/main" val="262441614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Date Placeholder 2"/>
          <p:cNvSpPr>
            <a:spLocks noGrp="1"/>
          </p:cNvSpPr>
          <p:nvPr>
            <p:ph type="dt" sz="half" idx="10"/>
          </p:nvPr>
        </p:nvSpPr>
        <p:spPr>
          <a:xfrm>
            <a:off x="457200" y="4767267"/>
            <a:ext cx="2133600" cy="273844"/>
          </a:xfrm>
          <a:prstGeom prst="rect">
            <a:avLst/>
          </a:prstGeom>
        </p:spPr>
        <p:txBody>
          <a:bodyPr/>
          <a:lstStyle/>
          <a:p>
            <a:fld id="{B32604BE-60EE-4C94-86FC-82E9E5364A9A}" type="datetimeFigureOut">
              <a:rPr lang="en-GB" smtClean="0"/>
              <a:t>18/12/2024</a:t>
            </a:fld>
            <a:endParaRPr lang="en-GB"/>
          </a:p>
        </p:txBody>
      </p:sp>
      <p:sp>
        <p:nvSpPr>
          <p:cNvPr id="4" name="Footer Placeholder 3"/>
          <p:cNvSpPr>
            <a:spLocks noGrp="1"/>
          </p:cNvSpPr>
          <p:nvPr>
            <p:ph type="ftr" sz="quarter" idx="11"/>
          </p:nvPr>
        </p:nvSpPr>
        <p:spPr>
          <a:xfrm>
            <a:off x="3124200" y="4767267"/>
            <a:ext cx="2895600" cy="273844"/>
          </a:xfrm>
          <a:prstGeom prst="rect">
            <a:avLst/>
          </a:prstGeom>
        </p:spPr>
        <p:txBody>
          <a:bodyPr/>
          <a:lstStyle/>
          <a:p>
            <a:endParaRPr lang="en-GB"/>
          </a:p>
        </p:txBody>
      </p:sp>
      <p:sp>
        <p:nvSpPr>
          <p:cNvPr id="5" name="Slide Number Placeholder 4"/>
          <p:cNvSpPr>
            <a:spLocks noGrp="1"/>
          </p:cNvSpPr>
          <p:nvPr>
            <p:ph type="sldNum" sz="quarter" idx="12"/>
          </p:nvPr>
        </p:nvSpPr>
        <p:spPr>
          <a:xfrm>
            <a:off x="6553200" y="4767267"/>
            <a:ext cx="2133600" cy="273844"/>
          </a:xfrm>
          <a:prstGeom prst="rect">
            <a:avLst/>
          </a:prstGeom>
        </p:spPr>
        <p:txBody>
          <a:bodyPr/>
          <a:lstStyle/>
          <a:p>
            <a:fld id="{48C01933-47BD-4396-AFBF-31BEABCE9233}" type="slidenum">
              <a:rPr lang="en-GB" smtClean="0"/>
              <a:t>‹#›</a:t>
            </a:fld>
            <a:endParaRPr lang="en-GB"/>
          </a:p>
        </p:txBody>
      </p:sp>
      <p:sp>
        <p:nvSpPr>
          <p:cNvPr id="6" name="Text Placeholder 15"/>
          <p:cNvSpPr>
            <a:spLocks noGrp="1"/>
          </p:cNvSpPr>
          <p:nvPr>
            <p:ph type="body" sz="quarter" idx="14"/>
          </p:nvPr>
        </p:nvSpPr>
        <p:spPr>
          <a:xfrm>
            <a:off x="307038" y="1489548"/>
            <a:ext cx="7721351" cy="1028201"/>
          </a:xfrm>
          <a:prstGeom prst="rect">
            <a:avLst/>
          </a:prstGeom>
        </p:spPr>
        <p:txBody>
          <a:bodyPr>
            <a:noAutofit/>
          </a:bodyPr>
          <a:lstStyle>
            <a:lvl1pPr marL="0" indent="0">
              <a:buNone/>
              <a:defRPr sz="2400" b="0">
                <a:solidFill>
                  <a:schemeClr val="bg1"/>
                </a:solidFill>
                <a:latin typeface="Arial" panose="020B0604020202020204" pitchFamily="34" charset="0"/>
                <a:cs typeface="Arial" panose="020B0604020202020204" pitchFamily="34" charset="0"/>
              </a:defRPr>
            </a:lvl1pPr>
            <a:lvl2pPr marL="7144" indent="0">
              <a:buNone/>
              <a:tabLst/>
              <a:defRPr sz="21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835494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pic>
        <p:nvPicPr>
          <p:cNvPr id="4" name="Picture 3" descr="A person in a yellow and green jacket&#10;&#10;Description automatically generated">
            <a:extLst>
              <a:ext uri="{FF2B5EF4-FFF2-40B4-BE49-F238E27FC236}">
                <a16:creationId xmlns:a16="http://schemas.microsoft.com/office/drawing/2014/main" id="{89DEAAA7-3BE1-2D27-566D-A6A5365A125A}"/>
              </a:ext>
            </a:extLst>
          </p:cNvPr>
          <p:cNvPicPr>
            <a:picLocks noChangeAspect="1"/>
          </p:cNvPicPr>
          <p:nvPr userDrawn="1"/>
        </p:nvPicPr>
        <p:blipFill rotWithShape="1">
          <a:blip r:embed="rId3" cstate="print">
            <a:extLst>
              <a:ext uri="{28A0092B-C50C-407E-A947-70E740481C1C}">
                <a14:useLocalDpi xmlns:a14="http://schemas.microsoft.com/office/drawing/2010/main" val="0"/>
              </a:ext>
            </a:extLst>
          </a:blip>
          <a:srcRect t="1" b="37983"/>
          <a:stretch/>
        </p:blipFill>
        <p:spPr>
          <a:xfrm>
            <a:off x="306343" y="974563"/>
            <a:ext cx="8514128" cy="3520151"/>
          </a:xfrm>
          <a:prstGeom prst="rect">
            <a:avLst/>
          </a:prstGeom>
        </p:spPr>
      </p:pic>
    </p:spTree>
    <p:extLst>
      <p:ext uri="{BB962C8B-B14F-4D97-AF65-F5344CB8AC3E}">
        <p14:creationId xmlns:p14="http://schemas.microsoft.com/office/powerpoint/2010/main" val="328669778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8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306024768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descr="A group of people walking on a stone walkway&#10;&#10;Description automatically generated">
            <a:extLst>
              <a:ext uri="{FF2B5EF4-FFF2-40B4-BE49-F238E27FC236}">
                <a16:creationId xmlns:a16="http://schemas.microsoft.com/office/drawing/2014/main" id="{CD682E12-E47A-37B6-C23B-B90274442509}"/>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281114" y="915566"/>
            <a:ext cx="8514129" cy="3520150"/>
          </a:xfrm>
          <a:prstGeom prst="rect">
            <a:avLst/>
          </a:prstGeom>
        </p:spPr>
      </p:pic>
    </p:spTree>
    <p:extLst>
      <p:ext uri="{BB962C8B-B14F-4D97-AF65-F5344CB8AC3E}">
        <p14:creationId xmlns:p14="http://schemas.microsoft.com/office/powerpoint/2010/main" val="14881281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9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198068953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Title and Content">
    <p:spTree>
      <p:nvGrpSpPr>
        <p:cNvPr id="1" name=""/>
        <p:cNvGrpSpPr/>
        <p:nvPr/>
      </p:nvGrpSpPr>
      <p:grpSpPr>
        <a:xfrm>
          <a:off x="0" y="0"/>
          <a:ext cx="0" cy="0"/>
          <a:chOff x="0" y="0"/>
          <a:chExt cx="0" cy="0"/>
        </a:xfrm>
      </p:grpSpPr>
      <p:sp>
        <p:nvSpPr>
          <p:cNvPr id="18" name="Text Placeholder 16">
            <a:extLst>
              <a:ext uri="{FF2B5EF4-FFF2-40B4-BE49-F238E27FC236}">
                <a16:creationId xmlns:a16="http://schemas.microsoft.com/office/drawing/2014/main" id="{B8498729-8E0E-452C-9DE5-20C4280E6809}"/>
              </a:ext>
            </a:extLst>
          </p:cNvPr>
          <p:cNvSpPr>
            <a:spLocks noGrp="1"/>
          </p:cNvSpPr>
          <p:nvPr>
            <p:ph type="body" sz="quarter" idx="11" hasCustomPrompt="1"/>
          </p:nvPr>
        </p:nvSpPr>
        <p:spPr>
          <a:xfrm>
            <a:off x="2728754" y="3982500"/>
            <a:ext cx="3402000" cy="1161000"/>
          </a:xfrm>
          <a:solidFill>
            <a:schemeClr val="bg1">
              <a:lumMod val="85000"/>
              <a:alpha val="80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02</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sp>
        <p:nvSpPr>
          <p:cNvPr id="17" name="Text Placeholder 16">
            <a:extLst>
              <a:ext uri="{FF2B5EF4-FFF2-40B4-BE49-F238E27FC236}">
                <a16:creationId xmlns:a16="http://schemas.microsoft.com/office/drawing/2014/main" id="{6F6ED01E-03BA-4CB7-BDDB-4A7F0B0DA414}"/>
              </a:ext>
            </a:extLst>
          </p:cNvPr>
          <p:cNvSpPr>
            <a:spLocks noGrp="1"/>
          </p:cNvSpPr>
          <p:nvPr>
            <p:ph type="body" sz="quarter" idx="10" hasCustomPrompt="1"/>
          </p:nvPr>
        </p:nvSpPr>
        <p:spPr>
          <a:xfrm>
            <a:off x="590687" y="3982500"/>
            <a:ext cx="2083853" cy="1161000"/>
          </a:xfrm>
          <a:solidFill>
            <a:schemeClr val="bg1">
              <a:lumMod val="95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01</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sp>
        <p:nvSpPr>
          <p:cNvPr id="2" name="Title 1">
            <a:extLst>
              <a:ext uri="{FF2B5EF4-FFF2-40B4-BE49-F238E27FC236}">
                <a16:creationId xmlns:a16="http://schemas.microsoft.com/office/drawing/2014/main" id="{D3060639-BF2D-41F8-822B-DED03338D288}"/>
              </a:ext>
            </a:extLst>
          </p:cNvPr>
          <p:cNvSpPr>
            <a:spLocks noGrp="1"/>
          </p:cNvSpPr>
          <p:nvPr userDrawn="1">
            <p:ph type="title" hasCustomPrompt="1"/>
          </p:nvPr>
        </p:nvSpPr>
        <p:spPr>
          <a:xfrm>
            <a:off x="510266" y="147841"/>
            <a:ext cx="8033659" cy="994172"/>
          </a:xfrm>
        </p:spPr>
        <p:txBody>
          <a:bodyPr rtlCol="0">
            <a:normAutofit/>
          </a:bodyPr>
          <a:lstStyle>
            <a:lvl1pPr>
              <a:defRPr sz="2250"/>
            </a:lvl1pPr>
          </a:lstStyle>
          <a:p>
            <a:pPr rtl="0"/>
            <a:r>
              <a:rPr lang="en-GB" noProof="0" dirty="0"/>
              <a:t>Project timeline</a:t>
            </a:r>
          </a:p>
        </p:txBody>
      </p:sp>
      <p:sp>
        <p:nvSpPr>
          <p:cNvPr id="3" name="Content Placeholder 2">
            <a:extLst>
              <a:ext uri="{FF2B5EF4-FFF2-40B4-BE49-F238E27FC236}">
                <a16:creationId xmlns:a16="http://schemas.microsoft.com/office/drawing/2014/main" id="{0F474091-9EA2-47C8-AAA9-6DFE207852E4}"/>
              </a:ext>
            </a:extLst>
          </p:cNvPr>
          <p:cNvSpPr>
            <a:spLocks noGrp="1"/>
          </p:cNvSpPr>
          <p:nvPr userDrawn="1">
            <p:ph idx="1"/>
          </p:nvPr>
        </p:nvSpPr>
        <p:spPr>
          <a:xfrm>
            <a:off x="510266" y="1339827"/>
            <a:ext cx="8033659" cy="2479552"/>
          </a:xfrm>
        </p:spPr>
        <p:txBody>
          <a:bodyPr rtlCol="0"/>
          <a:lstStyle/>
          <a:p>
            <a:pPr lvl="0" rtl="0"/>
            <a:r>
              <a:rPr lang="en-US" noProof="0"/>
              <a:t>Click to edit Master text styles</a:t>
            </a:r>
          </a:p>
          <a:p>
            <a:pPr lvl="1" rtl="0"/>
            <a:r>
              <a:rPr lang="en-US" noProof="0"/>
              <a:t>Second level</a:t>
            </a:r>
          </a:p>
          <a:p>
            <a:pPr lvl="2" rtl="0"/>
            <a:r>
              <a:rPr lang="en-US" noProof="0"/>
              <a:t>Third level</a:t>
            </a:r>
          </a:p>
          <a:p>
            <a:pPr lvl="3" rtl="0"/>
            <a:r>
              <a:rPr lang="en-US" noProof="0"/>
              <a:t>Fourth level</a:t>
            </a:r>
          </a:p>
          <a:p>
            <a:pPr lvl="4" rtl="0"/>
            <a:r>
              <a:rPr lang="en-US" noProof="0"/>
              <a:t>Fifth level</a:t>
            </a:r>
            <a:endParaRPr lang="en-GB" noProof="0" dirty="0"/>
          </a:p>
        </p:txBody>
      </p:sp>
      <p:sp>
        <p:nvSpPr>
          <p:cNvPr id="19" name="Text Placeholder 16">
            <a:extLst>
              <a:ext uri="{FF2B5EF4-FFF2-40B4-BE49-F238E27FC236}">
                <a16:creationId xmlns:a16="http://schemas.microsoft.com/office/drawing/2014/main" id="{1C51713D-9A60-48EF-A25A-764AEDE9E672}"/>
              </a:ext>
            </a:extLst>
          </p:cNvPr>
          <p:cNvSpPr>
            <a:spLocks noGrp="1"/>
          </p:cNvSpPr>
          <p:nvPr>
            <p:ph type="body" sz="quarter" idx="12" hasCustomPrompt="1"/>
          </p:nvPr>
        </p:nvSpPr>
        <p:spPr>
          <a:xfrm>
            <a:off x="6184970" y="3982500"/>
            <a:ext cx="2327400" cy="1161000"/>
          </a:xfrm>
          <a:solidFill>
            <a:schemeClr val="bg1">
              <a:lumMod val="95000"/>
            </a:schemeClr>
          </a:solidFill>
        </p:spPr>
        <p:txBody>
          <a:bodyPr lIns="288000" tIns="252000" rtlCol="0"/>
          <a:lstStyle>
            <a:lvl1pPr marL="0" indent="0">
              <a:spcBef>
                <a:spcPts val="375"/>
              </a:spcBef>
              <a:buNone/>
              <a:defRPr sz="975" b="1">
                <a:solidFill>
                  <a:schemeClr val="tx2"/>
                </a:solidFill>
                <a:latin typeface="+mj-lt"/>
              </a:defRPr>
            </a:lvl1pPr>
            <a:lvl2pPr marL="0" indent="0">
              <a:spcBef>
                <a:spcPts val="375"/>
              </a:spcBef>
              <a:buNone/>
              <a:defRPr sz="750">
                <a:solidFill>
                  <a:schemeClr val="bg2"/>
                </a:solidFill>
              </a:defRPr>
            </a:lvl2pPr>
          </a:lstStyle>
          <a:p>
            <a:pPr lvl="0" rtl="0"/>
            <a:r>
              <a:rPr lang="en-GB" noProof="0" dirty="0"/>
              <a:t>Additional Stage Title 3</a:t>
            </a:r>
          </a:p>
          <a:p>
            <a:pPr lvl="1" rtl="0"/>
            <a:r>
              <a:rPr lang="en-GB" noProof="0" dirty="0"/>
              <a:t>Lorem ipsum </a:t>
            </a:r>
            <a:r>
              <a:rPr lang="en-GB" noProof="0" dirty="0" err="1"/>
              <a:t>dolor</a:t>
            </a:r>
            <a:r>
              <a:rPr lang="en-GB" noProof="0" dirty="0"/>
              <a:t> sit </a:t>
            </a:r>
            <a:r>
              <a:rPr lang="en-GB" noProof="0" dirty="0" err="1"/>
              <a:t>amet</a:t>
            </a:r>
            <a:r>
              <a:rPr lang="en-GB" noProof="0" dirty="0"/>
              <a:t>, </a:t>
            </a:r>
            <a:r>
              <a:rPr lang="en-GB" noProof="0" dirty="0" err="1"/>
              <a:t>consectetuer</a:t>
            </a:r>
            <a:r>
              <a:rPr lang="en-GB" noProof="0" dirty="0"/>
              <a:t> </a:t>
            </a:r>
            <a:r>
              <a:rPr lang="en-GB" noProof="0" dirty="0" err="1"/>
              <a:t>adipiscing</a:t>
            </a:r>
            <a:r>
              <a:rPr lang="en-GB" noProof="0" dirty="0"/>
              <a:t> </a:t>
            </a:r>
            <a:r>
              <a:rPr lang="en-GB" noProof="0" dirty="0" err="1"/>
              <a:t>elit</a:t>
            </a:r>
            <a:r>
              <a:rPr lang="en-GB" noProof="0" dirty="0"/>
              <a:t>, </a:t>
            </a:r>
            <a:r>
              <a:rPr lang="en-GB" noProof="0" dirty="0" err="1"/>
              <a:t>sed</a:t>
            </a:r>
            <a:r>
              <a:rPr lang="en-GB" noProof="0" dirty="0"/>
              <a:t> </a:t>
            </a:r>
            <a:r>
              <a:rPr lang="en-GB" noProof="0" dirty="0" err="1"/>
              <a:t>diam</a:t>
            </a:r>
            <a:r>
              <a:rPr lang="en-GB" noProof="0" dirty="0"/>
              <a:t> </a:t>
            </a:r>
            <a:r>
              <a:rPr lang="en-GB" noProof="0" dirty="0" err="1"/>
              <a:t>nonummy</a:t>
            </a:r>
            <a:endParaRPr lang="en-GB" noProof="0" dirty="0"/>
          </a:p>
        </p:txBody>
      </p:sp>
      <p:cxnSp>
        <p:nvCxnSpPr>
          <p:cNvPr id="21" name="Straight Connector 20">
            <a:extLst>
              <a:ext uri="{FF2B5EF4-FFF2-40B4-BE49-F238E27FC236}">
                <a16:creationId xmlns:a16="http://schemas.microsoft.com/office/drawing/2014/main" id="{303706AB-7768-4239-93C0-28F2AC35B71A}"/>
              </a:ext>
            </a:extLst>
          </p:cNvPr>
          <p:cNvCxnSpPr/>
          <p:nvPr userDrawn="1"/>
        </p:nvCxnSpPr>
        <p:spPr>
          <a:xfrm>
            <a:off x="590687" y="885825"/>
            <a:ext cx="2160000" cy="0"/>
          </a:xfrm>
          <a:prstGeom prst="line">
            <a:avLst/>
          </a:prstGeom>
          <a:ln w="381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25018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725492">
            <a:off x="5436096"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618409" y="-179341"/>
            <a:ext cx="5502182" cy="5502182"/>
          </a:xfrm>
          <a:prstGeom prst="ellipse">
            <a:avLst/>
          </a:prstGeom>
        </p:spPr>
        <p:txBody>
          <a:bodyPr/>
          <a:lstStyle/>
          <a:p>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GB" dirty="0"/>
          </a:p>
        </p:txBody>
      </p:sp>
      <p:sp>
        <p:nvSpPr>
          <p:cNvPr id="11" name="Subtitle 2">
            <a:extLst>
              <a:ext uri="{FF2B5EF4-FFF2-40B4-BE49-F238E27FC236}">
                <a16:creationId xmlns:a16="http://schemas.microsoft.com/office/drawing/2014/main" id="{9E453AC7-E0F1-5C9F-56D0-D9D52BEDC496}"/>
              </a:ext>
            </a:extLst>
          </p:cNvPr>
          <p:cNvSpPr>
            <a:spLocks noGrp="1"/>
          </p:cNvSpPr>
          <p:nvPr>
            <p:ph type="subTitle" idx="1"/>
          </p:nvPr>
        </p:nvSpPr>
        <p:spPr>
          <a:xfrm>
            <a:off x="313252" y="2914650"/>
            <a:ext cx="3746051"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2" name="Picture 1" descr="A blue and black logo&#10;&#10;Description automatically generated">
            <a:extLst>
              <a:ext uri="{FF2B5EF4-FFF2-40B4-BE49-F238E27FC236}">
                <a16:creationId xmlns:a16="http://schemas.microsoft.com/office/drawing/2014/main" id="{9E828249-4F67-D894-70B4-188FFE048769}"/>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12892" y="220886"/>
            <a:ext cx="1033606" cy="543600"/>
          </a:xfrm>
          <a:prstGeom prst="rect">
            <a:avLst/>
          </a:prstGeom>
        </p:spPr>
      </p:pic>
      <p:sp>
        <p:nvSpPr>
          <p:cNvPr id="3" name="Slide Number Placeholder 6">
            <a:extLst>
              <a:ext uri="{FF2B5EF4-FFF2-40B4-BE49-F238E27FC236}">
                <a16:creationId xmlns:a16="http://schemas.microsoft.com/office/drawing/2014/main" id="{E5A4E9A7-276C-5BC0-E67D-1DF03F2682F1}"/>
              </a:ext>
            </a:extLst>
          </p:cNvPr>
          <p:cNvSpPr txBox="1">
            <a:spLocks/>
          </p:cNvSpPr>
          <p:nvPr userDrawn="1"/>
        </p:nvSpPr>
        <p:spPr>
          <a:xfrm>
            <a:off x="3505200" y="4767263"/>
            <a:ext cx="2133600" cy="273844"/>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dirty="0">
                <a:solidFill>
                  <a:schemeClr val="bg1"/>
                </a:solidFill>
              </a:rPr>
              <a:t>‹#›</a:t>
            </a:r>
          </a:p>
        </p:txBody>
      </p:sp>
    </p:spTree>
    <p:extLst>
      <p:ext uri="{BB962C8B-B14F-4D97-AF65-F5344CB8AC3E}">
        <p14:creationId xmlns:p14="http://schemas.microsoft.com/office/powerpoint/2010/main" val="21524417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5501335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3" name="Content Placeholder 2"/>
          <p:cNvSpPr>
            <a:spLocks noGrp="1"/>
          </p:cNvSpPr>
          <p:nvPr>
            <p:ph idx="1"/>
          </p:nvPr>
        </p:nvSpPr>
        <p:spPr/>
        <p:txBody>
          <a:bodyPr/>
          <a:lstStyle>
            <a:lvl1pPr>
              <a:defRPr sz="2400"/>
            </a:lvl1pPr>
            <a:lvl2pPr>
              <a:defRPr sz="2000"/>
            </a:lvl2pPr>
            <a:lvl3pPr>
              <a:defRPr sz="2000"/>
            </a:lvl3pPr>
            <a:lvl4pPr>
              <a:defRPr sz="2000"/>
            </a:lvl4pPr>
            <a:lvl5pPr>
              <a:defRPr sz="20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253129708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13252" y="1597819"/>
            <a:ext cx="8507220" cy="1102519"/>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13252" y="2914650"/>
            <a:ext cx="6400800" cy="1314450"/>
          </a:xfrm>
        </p:spPr>
        <p:txBody>
          <a:bodyPr/>
          <a:lstStyle>
            <a:lvl1pPr marL="0" indent="0" algn="l">
              <a:buNone/>
              <a:defRPr>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054402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5137720"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5252163"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5252163" y="1091673"/>
            <a:ext cx="3453866" cy="3453866"/>
          </a:xfrm>
          <a:prstGeom prst="ellipse">
            <a:avLst/>
          </a:prstGeom>
        </p:spPr>
        <p:txBody>
          <a:bodyPr/>
          <a:lstStyle/>
          <a:p>
            <a:endParaRPr lang="en-GB" dirty="0"/>
          </a:p>
        </p:txBody>
      </p:sp>
      <p:sp>
        <p:nvSpPr>
          <p:cNvPr id="9" name="Content Placeholder 2">
            <a:extLst>
              <a:ext uri="{FF2B5EF4-FFF2-40B4-BE49-F238E27FC236}">
                <a16:creationId xmlns:a16="http://schemas.microsoft.com/office/drawing/2014/main" id="{B8764CFA-8D40-3129-2709-0D056CAD3D78}"/>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2097832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Text Placeholder 15"/>
          <p:cNvSpPr>
            <a:spLocks noGrp="1"/>
          </p:cNvSpPr>
          <p:nvPr>
            <p:ph type="body" sz="quarter" idx="14"/>
          </p:nvPr>
        </p:nvSpPr>
        <p:spPr>
          <a:xfrm>
            <a:off x="307033" y="1489543"/>
            <a:ext cx="7721351" cy="1028201"/>
          </a:xfrm>
          <a:prstGeom prst="rect">
            <a:avLst/>
          </a:prstGeom>
        </p:spPr>
        <p:txBody>
          <a:bodyPr>
            <a:noAutofit/>
          </a:bodyPr>
          <a:lstStyle>
            <a:lvl1pPr marL="0" indent="0">
              <a:buNone/>
              <a:defRPr sz="3200" b="0">
                <a:solidFill>
                  <a:schemeClr val="bg1"/>
                </a:solidFill>
                <a:latin typeface="Arial" panose="020B0604020202020204" pitchFamily="34" charset="0"/>
                <a:cs typeface="Arial" panose="020B0604020202020204" pitchFamily="34" charset="0"/>
              </a:defRPr>
            </a:lvl1pPr>
            <a:lvl2pPr marL="9525" indent="0">
              <a:buNone/>
              <a:tabLst/>
              <a:defRPr sz="28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367113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005A83-4265-F690-B7BC-057D45A52A9B}"/>
              </a:ext>
            </a:extLst>
          </p:cNvPr>
          <p:cNvSpPr>
            <a:spLocks noGrp="1"/>
          </p:cNvSpPr>
          <p:nvPr>
            <p:ph type="title"/>
          </p:nvPr>
        </p:nvSpPr>
        <p:spPr/>
        <p:txBody>
          <a:bodyPr/>
          <a:lstStyle/>
          <a:p>
            <a:r>
              <a:rPr lang="en-US"/>
              <a:t>Click to edit Master title style</a:t>
            </a:r>
            <a:endParaRPr lang="en-GB"/>
          </a:p>
        </p:txBody>
      </p:sp>
      <p:sp>
        <p:nvSpPr>
          <p:cNvPr id="5" name="Slide Number Placeholder 4">
            <a:extLst>
              <a:ext uri="{FF2B5EF4-FFF2-40B4-BE49-F238E27FC236}">
                <a16:creationId xmlns:a16="http://schemas.microsoft.com/office/drawing/2014/main" id="{67945952-FA2F-0BC0-3503-64D722C12AE4}"/>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95704F45-FED4-8D61-1E93-ABBBECDFA632}"/>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76DE7FD8-B49E-8232-4482-4C8D74DEB10F}"/>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Picture Placeholder 10">
            <a:extLst>
              <a:ext uri="{FF2B5EF4-FFF2-40B4-BE49-F238E27FC236}">
                <a16:creationId xmlns:a16="http://schemas.microsoft.com/office/drawing/2014/main" id="{01768F57-8A89-B4E8-C729-76D473BD9492}"/>
              </a:ext>
            </a:extLst>
          </p:cNvPr>
          <p:cNvSpPr>
            <a:spLocks noGrp="1"/>
          </p:cNvSpPr>
          <p:nvPr>
            <p:ph type="pic" sz="quarter" idx="15"/>
          </p:nvPr>
        </p:nvSpPr>
        <p:spPr>
          <a:xfrm>
            <a:off x="457200" y="1091673"/>
            <a:ext cx="3453866" cy="3453866"/>
          </a:xfrm>
          <a:prstGeom prst="ellipse">
            <a:avLst/>
          </a:prstGeom>
        </p:spPr>
        <p:txBody>
          <a:bodyPr/>
          <a:lstStyle/>
          <a:p>
            <a:endParaRPr lang="en-GB" dirty="0"/>
          </a:p>
        </p:txBody>
      </p:sp>
      <p:sp>
        <p:nvSpPr>
          <p:cNvPr id="11" name="Content Placeholder 3">
            <a:extLst>
              <a:ext uri="{FF2B5EF4-FFF2-40B4-BE49-F238E27FC236}">
                <a16:creationId xmlns:a16="http://schemas.microsoft.com/office/drawing/2014/main" id="{C3451098-EE25-0FBB-2ADD-5DB0E8E7EBB3}"/>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7306595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C3C0D-6D3F-842B-F0F4-42F66E650A22}"/>
              </a:ext>
            </a:extLst>
          </p:cNvPr>
          <p:cNvSpPr>
            <a:spLocks noGrp="1"/>
          </p:cNvSpPr>
          <p:nvPr>
            <p:ph type="title"/>
          </p:nvPr>
        </p:nvSpPr>
        <p:spPr/>
        <p:txBody>
          <a:bodyPr/>
          <a:lstStyle/>
          <a:p>
            <a:r>
              <a:rPr lang="en-US" dirty="0"/>
              <a:t>Click to edit Master title style</a:t>
            </a:r>
            <a:endParaRPr lang="en-GB" dirty="0"/>
          </a:p>
        </p:txBody>
      </p:sp>
      <p:sp>
        <p:nvSpPr>
          <p:cNvPr id="4" name="Slide Number Placeholder 4">
            <a:extLst>
              <a:ext uri="{FF2B5EF4-FFF2-40B4-BE49-F238E27FC236}">
                <a16:creationId xmlns:a16="http://schemas.microsoft.com/office/drawing/2014/main" id="{F16E6DA4-7421-779D-5B25-F8D6F5F4C645}"/>
              </a:ext>
            </a:extLst>
          </p:cNvPr>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07339591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0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doctor examining a pregnant person's belly&#10;&#10;Description automatically generated">
            <a:extLst>
              <a:ext uri="{FF2B5EF4-FFF2-40B4-BE49-F238E27FC236}">
                <a16:creationId xmlns:a16="http://schemas.microsoft.com/office/drawing/2014/main" id="{BEE8B81F-1D0D-2E22-4760-9C757316E5B1}"/>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1" r="11278" b="45228"/>
          <a:stretch/>
        </p:blipFill>
        <p:spPr>
          <a:xfrm>
            <a:off x="306341" y="987574"/>
            <a:ext cx="8496944" cy="3513906"/>
          </a:xfrm>
          <a:prstGeom prst="rect">
            <a:avLst/>
          </a:prstGeom>
        </p:spPr>
      </p:pic>
    </p:spTree>
    <p:extLst>
      <p:ext uri="{BB962C8B-B14F-4D97-AF65-F5344CB8AC3E}">
        <p14:creationId xmlns:p14="http://schemas.microsoft.com/office/powerpoint/2010/main" val="106755270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06341" y="987574"/>
            <a:ext cx="8514131" cy="3507140"/>
          </a:xfrm>
          <a:prstGeom prst="rect">
            <a:avLst/>
          </a:prstGeom>
        </p:spPr>
      </p:pic>
    </p:spTree>
    <p:extLst>
      <p:ext uri="{BB962C8B-B14F-4D97-AF65-F5344CB8AC3E}">
        <p14:creationId xmlns:p14="http://schemas.microsoft.com/office/powerpoint/2010/main" val="291245813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1"/>
          </a:xfrm>
          <a:prstGeom prst="rect">
            <a:avLst/>
          </a:prstGeom>
        </p:spPr>
      </p:pic>
    </p:spTree>
    <p:extLst>
      <p:ext uri="{BB962C8B-B14F-4D97-AF65-F5344CB8AC3E}">
        <p14:creationId xmlns:p14="http://schemas.microsoft.com/office/powerpoint/2010/main" val="23781815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3" name="Picture 2" descr="A person in a yellow and green jacket&#10;&#10;Description automatically generated">
            <a:extLst>
              <a:ext uri="{FF2B5EF4-FFF2-40B4-BE49-F238E27FC236}">
                <a16:creationId xmlns:a16="http://schemas.microsoft.com/office/drawing/2014/main" id="{EB4CA79C-3168-3921-527F-52B09230A74F}"/>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 b="37983"/>
          <a:stretch/>
        </p:blipFill>
        <p:spPr>
          <a:xfrm>
            <a:off x="291623" y="987574"/>
            <a:ext cx="8514128" cy="3520151"/>
          </a:xfrm>
          <a:prstGeom prst="rect">
            <a:avLst/>
          </a:prstGeom>
        </p:spPr>
      </p:pic>
    </p:spTree>
    <p:extLst>
      <p:ext uri="{BB962C8B-B14F-4D97-AF65-F5344CB8AC3E}">
        <p14:creationId xmlns:p14="http://schemas.microsoft.com/office/powerpoint/2010/main" val="12535754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420053420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1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4" name="Picture 3" descr="A group of people walking on a stone walkway&#10;&#10;Description automatically generated">
            <a:extLst>
              <a:ext uri="{FF2B5EF4-FFF2-40B4-BE49-F238E27FC236}">
                <a16:creationId xmlns:a16="http://schemas.microsoft.com/office/drawing/2014/main" id="{9104B77A-905B-F5FE-52CA-5D6FD3BB7E33}"/>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b="41658"/>
          <a:stretch/>
        </p:blipFill>
        <p:spPr>
          <a:xfrm>
            <a:off x="306341" y="1028754"/>
            <a:ext cx="8514129" cy="3520150"/>
          </a:xfrm>
          <a:prstGeom prst="rect">
            <a:avLst/>
          </a:prstGeom>
        </p:spPr>
      </p:pic>
    </p:spTree>
    <p:extLst>
      <p:ext uri="{BB962C8B-B14F-4D97-AF65-F5344CB8AC3E}">
        <p14:creationId xmlns:p14="http://schemas.microsoft.com/office/powerpoint/2010/main" val="1737022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6" name="Slide Number Placeholder 5"/>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306342" y="974563"/>
            <a:ext cx="8514129" cy="3520150"/>
          </a:xfrm>
          <a:prstGeom prst="rect">
            <a:avLst/>
          </a:prstGeom>
        </p:spPr>
      </p:pic>
    </p:spTree>
    <p:extLst>
      <p:ext uri="{BB962C8B-B14F-4D97-AF65-F5344CB8AC3E}">
        <p14:creationId xmlns:p14="http://schemas.microsoft.com/office/powerpoint/2010/main" val="211143856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4767263"/>
            <a:ext cx="2133600" cy="273844"/>
          </a:xfrm>
          <a:prstGeom prst="rect">
            <a:avLst/>
          </a:prstGeo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67527676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obj" preserve="1">
  <p:cSld name="7_Title and Content">
    <p:bg>
      <p:bgPr>
        <a:solidFill>
          <a:srgbClr val="E8EDEE"/>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701E53CB-CA16-EFD7-5DF6-D8DFD7CBC5D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1"/>
          <p:cNvSpPr>
            <a:spLocks noGrp="1"/>
          </p:cNvSpPr>
          <p:nvPr>
            <p:ph type="title"/>
          </p:nvPr>
        </p:nvSpPr>
        <p:spPr/>
        <p:txBody>
          <a:bodyPr/>
          <a:lstStyle>
            <a:lvl1pPr>
              <a:defRPr>
                <a:solidFill>
                  <a:srgbClr val="000000"/>
                </a:solidFill>
              </a:defRPr>
            </a:lvl1pPr>
          </a:lstStyle>
          <a:p>
            <a:r>
              <a:rPr lang="en-US" dirty="0"/>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rgbClr val="000000"/>
                </a:solidFill>
                <a:latin typeface="Arial" panose="020B0604020202020204" pitchFamily="34" charset="0"/>
                <a:cs typeface="Arial" panose="020B0604020202020204" pitchFamily="34" charset="0"/>
              </a:defRPr>
            </a:lvl1pPr>
            <a:lvl2pPr>
              <a:buClr>
                <a:srgbClr val="003087"/>
              </a:buClr>
              <a:defRPr sz="2000">
                <a:solidFill>
                  <a:srgbClr val="000000"/>
                </a:solidFill>
                <a:latin typeface="Arial" panose="020B0604020202020204" pitchFamily="34" charset="0"/>
                <a:cs typeface="Arial" panose="020B0604020202020204" pitchFamily="34" charset="0"/>
              </a:defRPr>
            </a:lvl2pPr>
            <a:lvl3pPr>
              <a:buClr>
                <a:srgbClr val="003087"/>
              </a:buClr>
              <a:defRPr sz="2000">
                <a:solidFill>
                  <a:srgbClr val="000000"/>
                </a:solidFill>
                <a:latin typeface="Arial" panose="020B0604020202020204" pitchFamily="34" charset="0"/>
                <a:cs typeface="Arial" panose="020B0604020202020204" pitchFamily="34" charset="0"/>
              </a:defRPr>
            </a:lvl3pPr>
            <a:lvl4pPr>
              <a:buClr>
                <a:srgbClr val="003087"/>
              </a:buClr>
              <a:defRPr sz="2000">
                <a:solidFill>
                  <a:srgbClr val="000000"/>
                </a:solidFill>
                <a:latin typeface="Arial" panose="020B0604020202020204" pitchFamily="34" charset="0"/>
                <a:cs typeface="Arial" panose="020B0604020202020204" pitchFamily="34" charset="0"/>
              </a:defRPr>
            </a:lvl4pPr>
            <a:lvl5pPr>
              <a:buClr>
                <a:srgbClr val="003087"/>
              </a:buClr>
              <a:defRPr sz="2000">
                <a:solidFill>
                  <a:srgbClr val="000000"/>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tx1"/>
                </a:solidFill>
              </a:defRPr>
            </a:lvl1pPr>
          </a:lstStyle>
          <a:p>
            <a:fld id="{48C01933-47BD-4396-AFBF-31BEABCE9233}" type="slidenum">
              <a:rPr lang="en-GB" smtClean="0"/>
              <a:pPr/>
              <a:t>‹#›</a:t>
            </a:fld>
            <a:endParaRPr lang="en-GB" dirty="0"/>
          </a:p>
        </p:txBody>
      </p:sp>
      <p:pic>
        <p:nvPicPr>
          <p:cNvPr id="10" name="Picture 9" descr="A blue and white logo&#10;&#10;Description automatically generated">
            <a:extLst>
              <a:ext uri="{FF2B5EF4-FFF2-40B4-BE49-F238E27FC236}">
                <a16:creationId xmlns:a16="http://schemas.microsoft.com/office/drawing/2014/main" id="{E28F27B4-8A6B-A2A8-5456-2A9C7F16BF0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75219" y="159701"/>
            <a:ext cx="1223533" cy="676982"/>
          </a:xfrm>
          <a:prstGeom prst="rect">
            <a:avLst/>
          </a:prstGeom>
        </p:spPr>
      </p:pic>
      <p:sp>
        <p:nvSpPr>
          <p:cNvPr id="13" name="TextBox 12">
            <a:extLst>
              <a:ext uri="{FF2B5EF4-FFF2-40B4-BE49-F238E27FC236}">
                <a16:creationId xmlns:a16="http://schemas.microsoft.com/office/drawing/2014/main" id="{D908BA4E-3D22-2D90-ECE2-A310EFA2D3DB}"/>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223637534"/>
      </p:ext>
    </p:extLst>
  </p:cSld>
  <p:clrMapOvr>
    <a:overrideClrMapping bg1="lt1" tx1="dk1" bg2="lt2" tx2="dk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obj" preserve="1">
  <p:cSld name="1_Title and Content">
    <p:bg>
      <p:bgPr>
        <a:solidFill>
          <a:srgbClr val="005EB8"/>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solidFill>
                  <a:schemeClr val="bg1"/>
                </a:solidFill>
                <a:latin typeface="Arial" panose="020B0604020202020204" pitchFamily="34" charset="0"/>
                <a:cs typeface="Arial" panose="020B0604020202020204" pitchFamily="34" charset="0"/>
              </a:defRPr>
            </a:lvl1pPr>
            <a:lvl2pPr>
              <a:buClr>
                <a:srgbClr val="003087"/>
              </a:buClr>
              <a:defRPr sz="2000">
                <a:solidFill>
                  <a:schemeClr val="bg1"/>
                </a:solidFill>
                <a:latin typeface="Arial" panose="020B0604020202020204" pitchFamily="34" charset="0"/>
                <a:cs typeface="Arial" panose="020B0604020202020204" pitchFamily="34" charset="0"/>
              </a:defRPr>
            </a:lvl2pPr>
            <a:lvl3pPr>
              <a:buClr>
                <a:srgbClr val="003087"/>
              </a:buClr>
              <a:defRPr sz="2000">
                <a:solidFill>
                  <a:schemeClr val="bg1"/>
                </a:solidFill>
                <a:latin typeface="Arial" panose="020B0604020202020204" pitchFamily="34" charset="0"/>
                <a:cs typeface="Arial" panose="020B0604020202020204" pitchFamily="34" charset="0"/>
              </a:defRPr>
            </a:lvl3pPr>
            <a:lvl4pPr>
              <a:buClr>
                <a:srgbClr val="003087"/>
              </a:buClr>
              <a:defRPr sz="2000">
                <a:solidFill>
                  <a:schemeClr val="bg1"/>
                </a:solidFill>
                <a:latin typeface="Arial" panose="020B0604020202020204" pitchFamily="34" charset="0"/>
                <a:cs typeface="Arial" panose="020B0604020202020204" pitchFamily="34" charset="0"/>
              </a:defRPr>
            </a:lvl4pPr>
            <a:lvl5pPr>
              <a:buClr>
                <a:srgbClr val="003087"/>
              </a:buClr>
              <a:defRPr sz="2000">
                <a:solidFill>
                  <a:schemeClr val="bg1"/>
                </a:solidFill>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3"/>
            <a:ext cx="2133600" cy="273844"/>
          </a:xfrm>
          <a:prstGeom prst="rect">
            <a:avLst/>
          </a:prstGeom>
        </p:spPr>
        <p:txBody>
          <a:bodyPr/>
          <a:lstStyle>
            <a:lvl1pPr>
              <a:defRPr>
                <a:solidFill>
                  <a:schemeClr val="bg1"/>
                </a:solidFill>
              </a:defRPr>
            </a:lvl1pPr>
          </a:lstStyle>
          <a:p>
            <a:fld id="{48C01933-47BD-4396-AFBF-31BEABCE9233}" type="slidenum">
              <a:rPr lang="en-GB" smtClean="0"/>
              <a:pPr/>
              <a:t>‹#›</a:t>
            </a:fld>
            <a:endParaRPr lang="en-GB" dirty="0"/>
          </a:p>
        </p:txBody>
      </p:sp>
      <p:pic>
        <p:nvPicPr>
          <p:cNvPr id="4" name="Picture 3">
            <a:extLst>
              <a:ext uri="{FF2B5EF4-FFF2-40B4-BE49-F238E27FC236}">
                <a16:creationId xmlns:a16="http://schemas.microsoft.com/office/drawing/2014/main" id="{A96410FA-6C03-8AD7-262E-80358F4C02A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9" name="TextBox 8">
            <a:extLst>
              <a:ext uri="{FF2B5EF4-FFF2-40B4-BE49-F238E27FC236}">
                <a16:creationId xmlns:a16="http://schemas.microsoft.com/office/drawing/2014/main" id="{6D83284E-4E57-C1D1-343A-8AA4AD5734DC}"/>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pic>
        <p:nvPicPr>
          <p:cNvPr id="7" name="Picture 6">
            <a:extLst>
              <a:ext uri="{FF2B5EF4-FFF2-40B4-BE49-F238E27FC236}">
                <a16:creationId xmlns:a16="http://schemas.microsoft.com/office/drawing/2014/main" id="{B3ED3BC7-E4AB-AB27-CB77-5420E61F6606}"/>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Tree>
    <p:extLst>
      <p:ext uri="{BB962C8B-B14F-4D97-AF65-F5344CB8AC3E}">
        <p14:creationId xmlns:p14="http://schemas.microsoft.com/office/powerpoint/2010/main" val="2994080295"/>
      </p:ext>
    </p:extLst>
  </p:cSld>
  <p:clrMapOvr>
    <a:overrideClrMapping bg1="lt1" tx1="dk1" bg2="lt2" tx2="dk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065212"/>
            <a:ext cx="3886200" cy="735013"/>
          </a:xfrm>
        </p:spPr>
        <p:txBody>
          <a:bodyPr/>
          <a:lstStyle/>
          <a:p>
            <a:r>
              <a:rPr lang="en-US"/>
              <a:t>Click to edit Master title style</a:t>
            </a:r>
          </a:p>
        </p:txBody>
      </p:sp>
      <p:sp>
        <p:nvSpPr>
          <p:cNvPr id="3" name="Subtitle 2"/>
          <p:cNvSpPr>
            <a:spLocks noGrp="1"/>
          </p:cNvSpPr>
          <p:nvPr>
            <p:ph type="subTitle" idx="1"/>
          </p:nvPr>
        </p:nvSpPr>
        <p:spPr>
          <a:xfrm>
            <a:off x="685800" y="1943100"/>
            <a:ext cx="3200400" cy="876300"/>
          </a:xfrm>
        </p:spPr>
        <p:txBody>
          <a:bodyPr/>
          <a:lstStyle>
            <a:lvl1pPr marL="0" indent="0" algn="ctr">
              <a:buNone/>
              <a:defRPr>
                <a:solidFill>
                  <a:schemeClr val="tx1">
                    <a:tint val="75000"/>
                  </a:schemeClr>
                </a:solidFill>
              </a:defRPr>
            </a:lvl1pPr>
            <a:lvl2pPr marL="228611" indent="0" algn="ctr">
              <a:buNone/>
              <a:defRPr>
                <a:solidFill>
                  <a:schemeClr val="tx1">
                    <a:tint val="75000"/>
                  </a:schemeClr>
                </a:solidFill>
              </a:defRPr>
            </a:lvl2pPr>
            <a:lvl3pPr marL="457223" indent="0" algn="ctr">
              <a:buNone/>
              <a:defRPr>
                <a:solidFill>
                  <a:schemeClr val="tx1">
                    <a:tint val="75000"/>
                  </a:schemeClr>
                </a:solidFill>
              </a:defRPr>
            </a:lvl3pPr>
            <a:lvl4pPr marL="685835" indent="0" algn="ctr">
              <a:buNone/>
              <a:defRPr>
                <a:solidFill>
                  <a:schemeClr val="tx1">
                    <a:tint val="75000"/>
                  </a:schemeClr>
                </a:solidFill>
              </a:defRPr>
            </a:lvl4pPr>
            <a:lvl5pPr marL="914446" indent="0" algn="ctr">
              <a:buNone/>
              <a:defRPr>
                <a:solidFill>
                  <a:schemeClr val="tx1">
                    <a:tint val="75000"/>
                  </a:schemeClr>
                </a:solidFill>
              </a:defRPr>
            </a:lvl5pPr>
            <a:lvl6pPr marL="1143057" indent="0" algn="ctr">
              <a:buNone/>
              <a:defRPr>
                <a:solidFill>
                  <a:schemeClr val="tx1">
                    <a:tint val="75000"/>
                  </a:schemeClr>
                </a:solidFill>
              </a:defRPr>
            </a:lvl6pPr>
            <a:lvl7pPr marL="1371668" indent="0" algn="ctr">
              <a:buNone/>
              <a:defRPr>
                <a:solidFill>
                  <a:schemeClr val="tx1">
                    <a:tint val="75000"/>
                  </a:schemeClr>
                </a:solidFill>
              </a:defRPr>
            </a:lvl7pPr>
            <a:lvl8pPr marL="1600280" indent="0" algn="ctr">
              <a:buNone/>
              <a:defRPr>
                <a:solidFill>
                  <a:schemeClr val="tx1">
                    <a:tint val="75000"/>
                  </a:schemeClr>
                </a:solidFill>
              </a:defRPr>
            </a:lvl8pPr>
            <a:lvl9pPr marL="182889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55626842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789840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61157" y="2203450"/>
            <a:ext cx="3886200" cy="681038"/>
          </a:xfrm>
        </p:spPr>
        <p:txBody>
          <a:bodyPr anchor="t"/>
          <a:lstStyle>
            <a:lvl1pPr algn="l">
              <a:defRPr sz="2000" b="1" cap="all"/>
            </a:lvl1pPr>
          </a:lstStyle>
          <a:p>
            <a:r>
              <a:rPr lang="en-US"/>
              <a:t>Click to edit Master title style</a:t>
            </a:r>
          </a:p>
        </p:txBody>
      </p:sp>
      <p:sp>
        <p:nvSpPr>
          <p:cNvPr id="3" name="Text Placeholder 2"/>
          <p:cNvSpPr>
            <a:spLocks noGrp="1"/>
          </p:cNvSpPr>
          <p:nvPr>
            <p:ph type="body" idx="1"/>
          </p:nvPr>
        </p:nvSpPr>
        <p:spPr>
          <a:xfrm>
            <a:off x="361157" y="1453357"/>
            <a:ext cx="3886200" cy="750094"/>
          </a:xfrm>
        </p:spPr>
        <p:txBody>
          <a:bodyPr anchor="b"/>
          <a:lstStyle>
            <a:lvl1pPr marL="0" indent="0">
              <a:buNone/>
              <a:defRPr sz="1000">
                <a:solidFill>
                  <a:schemeClr val="tx1">
                    <a:tint val="75000"/>
                  </a:schemeClr>
                </a:solidFill>
              </a:defRPr>
            </a:lvl1pPr>
            <a:lvl2pPr marL="228611" indent="0">
              <a:buNone/>
              <a:defRPr sz="900">
                <a:solidFill>
                  <a:schemeClr val="tx1">
                    <a:tint val="75000"/>
                  </a:schemeClr>
                </a:solidFill>
              </a:defRPr>
            </a:lvl2pPr>
            <a:lvl3pPr marL="457223" indent="0">
              <a:buNone/>
              <a:defRPr sz="800">
                <a:solidFill>
                  <a:schemeClr val="tx1">
                    <a:tint val="75000"/>
                  </a:schemeClr>
                </a:solidFill>
              </a:defRPr>
            </a:lvl3pPr>
            <a:lvl4pPr marL="685835" indent="0">
              <a:buNone/>
              <a:defRPr sz="700">
                <a:solidFill>
                  <a:schemeClr val="tx1">
                    <a:tint val="75000"/>
                  </a:schemeClr>
                </a:solidFill>
              </a:defRPr>
            </a:lvl4pPr>
            <a:lvl5pPr marL="914446" indent="0">
              <a:buNone/>
              <a:defRPr sz="700">
                <a:solidFill>
                  <a:schemeClr val="tx1">
                    <a:tint val="75000"/>
                  </a:schemeClr>
                </a:solidFill>
              </a:defRPr>
            </a:lvl5pPr>
            <a:lvl6pPr marL="1143057" indent="0">
              <a:buNone/>
              <a:defRPr sz="700">
                <a:solidFill>
                  <a:schemeClr val="tx1">
                    <a:tint val="75000"/>
                  </a:schemeClr>
                </a:solidFill>
              </a:defRPr>
            </a:lvl6pPr>
            <a:lvl7pPr marL="1371668" indent="0">
              <a:buNone/>
              <a:defRPr sz="700">
                <a:solidFill>
                  <a:schemeClr val="tx1">
                    <a:tint val="75000"/>
                  </a:schemeClr>
                </a:solidFill>
              </a:defRPr>
            </a:lvl7pPr>
            <a:lvl8pPr marL="1600280" indent="0">
              <a:buNone/>
              <a:defRPr sz="700">
                <a:solidFill>
                  <a:schemeClr val="tx1">
                    <a:tint val="75000"/>
                  </a:schemeClr>
                </a:solidFill>
              </a:defRPr>
            </a:lvl8pPr>
            <a:lvl9pPr marL="1828892" indent="0">
              <a:buNone/>
              <a:defRPr sz="7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49639516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2286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2324100" y="800100"/>
            <a:ext cx="2019300" cy="2262982"/>
          </a:xfrm>
        </p:spPr>
        <p:txBody>
          <a:bodyPr/>
          <a:lstStyle>
            <a:lvl1pPr>
              <a:defRPr sz="1400"/>
            </a:lvl1pPr>
            <a:lvl2pPr>
              <a:defRPr sz="1200"/>
            </a:lvl2pPr>
            <a:lvl3pPr>
              <a:defRPr sz="1000"/>
            </a:lvl3pPr>
            <a:lvl4pPr>
              <a:defRPr sz="900"/>
            </a:lvl4pPr>
            <a:lvl5pPr>
              <a:defRPr sz="900"/>
            </a:lvl5pPr>
            <a:lvl6pPr>
              <a:defRPr sz="900"/>
            </a:lvl6pPr>
            <a:lvl7pPr>
              <a:defRPr sz="900"/>
            </a:lvl7pPr>
            <a:lvl8pPr>
              <a:defRPr sz="900"/>
            </a:lvl8pPr>
            <a:lvl9pPr>
              <a:defRPr sz="9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47980766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228601" y="767557"/>
            <a:ext cx="2020094"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4" name="Content Placeholder 3"/>
          <p:cNvSpPr>
            <a:spLocks noGrp="1"/>
          </p:cNvSpPr>
          <p:nvPr>
            <p:ph sz="half" idx="2"/>
          </p:nvPr>
        </p:nvSpPr>
        <p:spPr>
          <a:xfrm>
            <a:off x="228601" y="1087438"/>
            <a:ext cx="2020094"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2322513" y="767557"/>
            <a:ext cx="2020888" cy="319881"/>
          </a:xfrm>
        </p:spPr>
        <p:txBody>
          <a:bodyPr anchor="b"/>
          <a:lstStyle>
            <a:lvl1pPr marL="0" indent="0">
              <a:buNone/>
              <a:defRPr sz="1200" b="1"/>
            </a:lvl1pPr>
            <a:lvl2pPr marL="228611" indent="0">
              <a:buNone/>
              <a:defRPr sz="1000" b="1"/>
            </a:lvl2pPr>
            <a:lvl3pPr marL="457223" indent="0">
              <a:buNone/>
              <a:defRPr sz="900" b="1"/>
            </a:lvl3pPr>
            <a:lvl4pPr marL="685835" indent="0">
              <a:buNone/>
              <a:defRPr sz="800" b="1"/>
            </a:lvl4pPr>
            <a:lvl5pPr marL="914446" indent="0">
              <a:buNone/>
              <a:defRPr sz="800" b="1"/>
            </a:lvl5pPr>
            <a:lvl6pPr marL="1143057" indent="0">
              <a:buNone/>
              <a:defRPr sz="800" b="1"/>
            </a:lvl6pPr>
            <a:lvl7pPr marL="1371668" indent="0">
              <a:buNone/>
              <a:defRPr sz="800" b="1"/>
            </a:lvl7pPr>
            <a:lvl8pPr marL="1600280" indent="0">
              <a:buNone/>
              <a:defRPr sz="800" b="1"/>
            </a:lvl8pPr>
            <a:lvl9pPr marL="1828892" indent="0">
              <a:buNone/>
              <a:defRPr sz="800" b="1"/>
            </a:lvl9pPr>
          </a:lstStyle>
          <a:p>
            <a:pPr lvl="0"/>
            <a:r>
              <a:rPr lang="en-US"/>
              <a:t>Click to edit Master text styles</a:t>
            </a:r>
          </a:p>
        </p:txBody>
      </p:sp>
      <p:sp>
        <p:nvSpPr>
          <p:cNvPr id="6" name="Content Placeholder 5"/>
          <p:cNvSpPr>
            <a:spLocks noGrp="1"/>
          </p:cNvSpPr>
          <p:nvPr>
            <p:ph sz="quarter" idx="4"/>
          </p:nvPr>
        </p:nvSpPr>
        <p:spPr>
          <a:xfrm>
            <a:off x="2322513" y="1087438"/>
            <a:ext cx="2020888" cy="1975644"/>
          </a:xfrm>
        </p:spPr>
        <p:txBody>
          <a:bodyPr/>
          <a:lstStyle>
            <a:lvl1pPr>
              <a:defRPr sz="1200"/>
            </a:lvl1pPr>
            <a:lvl2pPr>
              <a:defRPr sz="1000"/>
            </a:lvl2pPr>
            <a:lvl3pPr>
              <a:defRPr sz="900"/>
            </a:lvl3pPr>
            <a:lvl4pPr>
              <a:defRPr sz="800"/>
            </a:lvl4pPr>
            <a:lvl5pPr>
              <a:defRPr sz="800"/>
            </a:lvl5pPr>
            <a:lvl6pPr>
              <a:defRPr sz="800"/>
            </a:lvl6pPr>
            <a:lvl7pPr>
              <a:defRPr sz="800"/>
            </a:lvl7pPr>
            <a:lvl8pPr>
              <a:defRPr sz="800"/>
            </a:lvl8pPr>
            <a:lvl9pPr>
              <a:defRPr sz="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36701531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8576863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20269954"/>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824089143"/>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8600" y="136525"/>
            <a:ext cx="1504157" cy="581025"/>
          </a:xfrm>
        </p:spPr>
        <p:txBody>
          <a:bodyPr anchor="b"/>
          <a:lstStyle>
            <a:lvl1pPr algn="l">
              <a:defRPr sz="1000" b="1"/>
            </a:lvl1pPr>
          </a:lstStyle>
          <a:p>
            <a:r>
              <a:rPr lang="en-US"/>
              <a:t>Click to edit Master title style</a:t>
            </a:r>
          </a:p>
        </p:txBody>
      </p:sp>
      <p:sp>
        <p:nvSpPr>
          <p:cNvPr id="3" name="Content Placeholder 2"/>
          <p:cNvSpPr>
            <a:spLocks noGrp="1"/>
          </p:cNvSpPr>
          <p:nvPr>
            <p:ph idx="1"/>
          </p:nvPr>
        </p:nvSpPr>
        <p:spPr>
          <a:xfrm>
            <a:off x="1787526" y="136526"/>
            <a:ext cx="2555875" cy="2926556"/>
          </a:xfrm>
        </p:spPr>
        <p:txBody>
          <a:bodyPr/>
          <a:lstStyle>
            <a:lvl1pPr>
              <a:defRPr sz="1600"/>
            </a:lvl1pPr>
            <a:lvl2pPr>
              <a:defRPr sz="1400"/>
            </a:lvl2pPr>
            <a:lvl3pPr>
              <a:defRPr sz="1200"/>
            </a:lvl3pPr>
            <a:lvl4pPr>
              <a:defRPr sz="1000"/>
            </a:lvl4pPr>
            <a:lvl5pPr>
              <a:defRPr sz="1000"/>
            </a:lvl5pPr>
            <a:lvl6pPr>
              <a:defRPr sz="1000"/>
            </a:lvl6pPr>
            <a:lvl7pPr>
              <a:defRPr sz="1000"/>
            </a:lvl7pPr>
            <a:lvl8pPr>
              <a:defRPr sz="1000"/>
            </a:lvl8pPr>
            <a:lvl9pPr>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228600" y="717551"/>
            <a:ext cx="1504157" cy="23455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7822297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96144" y="2400300"/>
            <a:ext cx="2743200" cy="283369"/>
          </a:xfrm>
        </p:spPr>
        <p:txBody>
          <a:bodyPr anchor="b"/>
          <a:lstStyle>
            <a:lvl1pPr algn="l">
              <a:defRPr sz="1000" b="1"/>
            </a:lvl1pPr>
          </a:lstStyle>
          <a:p>
            <a:r>
              <a:rPr lang="en-US"/>
              <a:t>Click to edit Master title style</a:t>
            </a:r>
          </a:p>
        </p:txBody>
      </p:sp>
      <p:sp>
        <p:nvSpPr>
          <p:cNvPr id="3" name="Picture Placeholder 2"/>
          <p:cNvSpPr>
            <a:spLocks noGrp="1"/>
          </p:cNvSpPr>
          <p:nvPr>
            <p:ph type="pic" idx="1"/>
          </p:nvPr>
        </p:nvSpPr>
        <p:spPr>
          <a:xfrm>
            <a:off x="896144" y="306388"/>
            <a:ext cx="2743200" cy="2057400"/>
          </a:xfrm>
        </p:spPr>
        <p:txBody>
          <a:bodyPr/>
          <a:lstStyle>
            <a:lvl1pPr marL="0" indent="0">
              <a:buNone/>
              <a:defRPr sz="1600"/>
            </a:lvl1pPr>
            <a:lvl2pPr marL="228611" indent="0">
              <a:buNone/>
              <a:defRPr sz="1400"/>
            </a:lvl2pPr>
            <a:lvl3pPr marL="457223" indent="0">
              <a:buNone/>
              <a:defRPr sz="1200"/>
            </a:lvl3pPr>
            <a:lvl4pPr marL="685835" indent="0">
              <a:buNone/>
              <a:defRPr sz="1000"/>
            </a:lvl4pPr>
            <a:lvl5pPr marL="914446" indent="0">
              <a:buNone/>
              <a:defRPr sz="1000"/>
            </a:lvl5pPr>
            <a:lvl6pPr marL="1143057" indent="0">
              <a:buNone/>
              <a:defRPr sz="1000"/>
            </a:lvl6pPr>
            <a:lvl7pPr marL="1371668" indent="0">
              <a:buNone/>
              <a:defRPr sz="1000"/>
            </a:lvl7pPr>
            <a:lvl8pPr marL="1600280" indent="0">
              <a:buNone/>
              <a:defRPr sz="1000"/>
            </a:lvl8pPr>
            <a:lvl9pPr marL="1828892" indent="0">
              <a:buNone/>
              <a:defRPr sz="1000"/>
            </a:lvl9pPr>
          </a:lstStyle>
          <a:p>
            <a:endParaRPr lang="en-US"/>
          </a:p>
        </p:txBody>
      </p:sp>
      <p:sp>
        <p:nvSpPr>
          <p:cNvPr id="4" name="Text Placeholder 3"/>
          <p:cNvSpPr>
            <a:spLocks noGrp="1"/>
          </p:cNvSpPr>
          <p:nvPr>
            <p:ph type="body" sz="half" idx="2"/>
          </p:nvPr>
        </p:nvSpPr>
        <p:spPr>
          <a:xfrm>
            <a:off x="896144" y="2683669"/>
            <a:ext cx="2743200" cy="402431"/>
          </a:xfrm>
        </p:spPr>
        <p:txBody>
          <a:bodyPr/>
          <a:lstStyle>
            <a:lvl1pPr marL="0" indent="0">
              <a:buNone/>
              <a:defRPr sz="700"/>
            </a:lvl1pPr>
            <a:lvl2pPr marL="228611" indent="0">
              <a:buNone/>
              <a:defRPr sz="600"/>
            </a:lvl2pPr>
            <a:lvl3pPr marL="457223" indent="0">
              <a:buNone/>
              <a:defRPr sz="500"/>
            </a:lvl3pPr>
            <a:lvl4pPr marL="685835" indent="0">
              <a:buNone/>
              <a:defRPr sz="450"/>
            </a:lvl4pPr>
            <a:lvl5pPr marL="914446" indent="0">
              <a:buNone/>
              <a:defRPr sz="450"/>
            </a:lvl5pPr>
            <a:lvl6pPr marL="1143057" indent="0">
              <a:buNone/>
              <a:defRPr sz="450"/>
            </a:lvl6pPr>
            <a:lvl7pPr marL="1371668" indent="0">
              <a:buNone/>
              <a:defRPr sz="450"/>
            </a:lvl7pPr>
            <a:lvl8pPr marL="1600280" indent="0">
              <a:buNone/>
              <a:defRPr sz="450"/>
            </a:lvl8pPr>
            <a:lvl9pPr marL="1828892" indent="0">
              <a:buNone/>
              <a:defRPr sz="45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3427184341"/>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2876215218"/>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3314700" y="137319"/>
            <a:ext cx="1028700" cy="29257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228600" y="137319"/>
            <a:ext cx="3009900" cy="29257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12/18/2024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extLst>
      <p:ext uri="{BB962C8B-B14F-4D97-AF65-F5344CB8AC3E}">
        <p14:creationId xmlns:p14="http://schemas.microsoft.com/office/powerpoint/2010/main" val="1929621349"/>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A blue background with a globe&#10;&#10;Description automatically generated">
            <a:extLst>
              <a:ext uri="{FF2B5EF4-FFF2-40B4-BE49-F238E27FC236}">
                <a16:creationId xmlns:a16="http://schemas.microsoft.com/office/drawing/2014/main" id="{AD8B3F5B-71D5-C3F0-A354-70F355682B6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2"/>
            <a:ext cx="5105910" cy="1102519"/>
          </a:xfrm>
        </p:spPr>
        <p:txBody>
          <a:bodyPr/>
          <a:lstStyle>
            <a:lvl1pPr>
              <a:defRPr>
                <a:solidFill>
                  <a:schemeClr val="bg1"/>
                </a:solidFill>
              </a:defRPr>
            </a:lvl1pPr>
          </a:lstStyle>
          <a:p>
            <a:r>
              <a:rPr lang="en-US" dirty="0"/>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bg1"/>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pic>
        <p:nvPicPr>
          <p:cNvPr id="10" name="Picture 9">
            <a:extLst>
              <a:ext uri="{FF2B5EF4-FFF2-40B4-BE49-F238E27FC236}">
                <a16:creationId xmlns:a16="http://schemas.microsoft.com/office/drawing/2014/main" id="{11AF82BE-494A-EE01-AD5D-C421E0CAE74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192606259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1_Custom Layout">
    <p:spTree>
      <p:nvGrpSpPr>
        <p:cNvPr id="1" name=""/>
        <p:cNvGrpSpPr/>
        <p:nvPr/>
      </p:nvGrpSpPr>
      <p:grpSpPr>
        <a:xfrm>
          <a:off x="0" y="0"/>
          <a:ext cx="0" cy="0"/>
          <a:chOff x="0" y="0"/>
          <a:chExt cx="0" cy="0"/>
        </a:xfrm>
      </p:grpSpPr>
      <p:pic>
        <p:nvPicPr>
          <p:cNvPr id="5" name="Picture 4" descr="A close-up of a network&#10;&#10;Description automatically generated">
            <a:extLst>
              <a:ext uri="{FF2B5EF4-FFF2-40B4-BE49-F238E27FC236}">
                <a16:creationId xmlns:a16="http://schemas.microsoft.com/office/drawing/2014/main" id="{2B7DDBAB-B492-96EB-7F0B-4152D36EC611}"/>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9201"/>
          <a:stretch/>
        </p:blipFill>
        <p:spPr>
          <a:xfrm>
            <a:off x="0" y="987574"/>
            <a:ext cx="9144000" cy="4155926"/>
          </a:xfrm>
          <a:prstGeom prst="rect">
            <a:avLst/>
          </a:prstGeom>
        </p:spPr>
      </p:pic>
      <p:sp>
        <p:nvSpPr>
          <p:cNvPr id="2" name="Title 1">
            <a:extLst>
              <a:ext uri="{FF2B5EF4-FFF2-40B4-BE49-F238E27FC236}">
                <a16:creationId xmlns:a16="http://schemas.microsoft.com/office/drawing/2014/main" id="{C3FF56BC-1BA2-FE1C-2262-354FCA0202D9}"/>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ED06CB3C-5AC4-4C13-91EB-02DA92C12040}"/>
              </a:ext>
            </a:extLst>
          </p:cNvPr>
          <p:cNvSpPr>
            <a:spLocks noGrp="1"/>
          </p:cNvSpPr>
          <p:nvPr>
            <p:ph type="sldNum" sz="quarter" idx="10"/>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33049083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4" name="Date Placeholder 3"/>
          <p:cNvSpPr>
            <a:spLocks noGrp="1"/>
          </p:cNvSpPr>
          <p:nvPr>
            <p:ph type="dt" sz="half" idx="10"/>
          </p:nvPr>
        </p:nvSpPr>
        <p:spPr>
          <a:xfrm>
            <a:off x="1547664" y="4767263"/>
            <a:ext cx="1043136" cy="273844"/>
          </a:xfrm>
          <a:prstGeom prst="rect">
            <a:avLst/>
          </a:prstGeom>
        </p:spPr>
        <p:txBody>
          <a:bodyPr/>
          <a:lstStyle>
            <a:lvl1pPr>
              <a:defRPr sz="1200">
                <a:latin typeface="Arial" panose="020B0604020202020204" pitchFamily="34" charset="0"/>
                <a:cs typeface="Arial" panose="020B0604020202020204" pitchFamily="34" charset="0"/>
              </a:defRPr>
            </a:lvl1pPr>
          </a:lstStyle>
          <a:p>
            <a:fld id="{B32604BE-60EE-4C94-86FC-82E9E5364A9A}" type="datetimeFigureOut">
              <a:rPr lang="en-GB" smtClean="0"/>
              <a:pPr/>
              <a:t>18/12/2024</a:t>
            </a:fld>
            <a:endParaRPr lang="en-GB"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lvl1pPr>
              <a:defRPr sz="1200">
                <a:latin typeface="Arial" panose="020B0604020202020204" pitchFamily="34" charset="0"/>
                <a:cs typeface="Arial" panose="020B0604020202020204" pitchFamily="34" charset="0"/>
              </a:defRPr>
            </a:lvl1pPr>
          </a:lstStyle>
          <a:p>
            <a:endParaRPr lang="en-GB" dirty="0"/>
          </a:p>
        </p:txBody>
      </p:sp>
    </p:spTree>
    <p:extLst>
      <p:ext uri="{BB962C8B-B14F-4D97-AF65-F5344CB8AC3E}">
        <p14:creationId xmlns:p14="http://schemas.microsoft.com/office/powerpoint/2010/main" val="217507719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endParaRPr lang="en-GB" dirty="0"/>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solidFill>
                <a:latin typeface="Arial" panose="020B0604020202020204" pitchFamily="34" charset="0"/>
                <a:cs typeface="Arial" panose="020B0604020202020204" pitchFamily="34" charset="0"/>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Tree>
    <p:extLst>
      <p:ext uri="{BB962C8B-B14F-4D97-AF65-F5344CB8AC3E}">
        <p14:creationId xmlns:p14="http://schemas.microsoft.com/office/powerpoint/2010/main" val="3024530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25606456"/>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Date Placeholder 4"/>
          <p:cNvSpPr>
            <a:spLocks noGrp="1"/>
          </p:cNvSpPr>
          <p:nvPr>
            <p:ph type="dt" sz="half" idx="10"/>
          </p:nvPr>
        </p:nvSpPr>
        <p:spPr>
          <a:xfrm>
            <a:off x="1547664" y="4767263"/>
            <a:ext cx="1043136" cy="273844"/>
          </a:xfrm>
          <a:prstGeom prst="rect">
            <a:avLst/>
          </a:prstGeom>
        </p:spPr>
        <p:txBody>
          <a:bodyPr/>
          <a:lstStyle/>
          <a:p>
            <a:fld id="{B32604BE-60EE-4C94-86FC-82E9E5364A9A}" type="datetimeFigureOut">
              <a:rPr lang="en-GB" smtClean="0"/>
              <a:t>18/12/2024</a:t>
            </a:fld>
            <a:endParaRPr lang="en-GB" dirty="0"/>
          </a:p>
        </p:txBody>
      </p:sp>
      <p:sp>
        <p:nvSpPr>
          <p:cNvPr id="6" name="Footer Placeholder 5"/>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92487494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6"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Date Placeholder 6"/>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8" name="Footer Placeholder 7"/>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834624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9009214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7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a:extLst>
              <a:ext uri="{FF2B5EF4-FFF2-40B4-BE49-F238E27FC236}">
                <a16:creationId xmlns:a16="http://schemas.microsoft.com/office/drawing/2014/main" id="{4C10E4C3-8FFA-ADA9-B9D8-5A6CEAEEBD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8279" y="267494"/>
            <a:ext cx="1033606" cy="543600"/>
          </a:xfrm>
          <a:prstGeom prst="rect">
            <a:avLst/>
          </a:prstGeom>
        </p:spPr>
      </p:pic>
      <p:pic>
        <p:nvPicPr>
          <p:cNvPr id="12" name="Picture 11">
            <a:extLst>
              <a:ext uri="{FF2B5EF4-FFF2-40B4-BE49-F238E27FC236}">
                <a16:creationId xmlns:a16="http://schemas.microsoft.com/office/drawing/2014/main" id="{45FD8D83-678E-C96C-32BE-10FCEEE6EB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8279" y="267494"/>
            <a:ext cx="1033606" cy="543600"/>
          </a:xfrm>
          <a:prstGeom prst="rect">
            <a:avLst/>
          </a:prstGeom>
        </p:spPr>
      </p:pic>
    </p:spTree>
    <p:extLst>
      <p:ext uri="{BB962C8B-B14F-4D97-AF65-F5344CB8AC3E}">
        <p14:creationId xmlns:p14="http://schemas.microsoft.com/office/powerpoint/2010/main" val="2394528489"/>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0" y="1091673"/>
            <a:ext cx="3453866" cy="3453866"/>
          </a:xfrm>
          <a:prstGeom prst="ellipse">
            <a:avLst/>
          </a:prstGeom>
        </p:spPr>
        <p:txBody>
          <a:bodyPr/>
          <a:lstStyle/>
          <a:p>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50711229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1"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1" y="1091673"/>
            <a:ext cx="3453866" cy="3453866"/>
          </a:xfrm>
          <a:prstGeom prst="ellipse">
            <a:avLst/>
          </a:prstGeom>
        </p:spPr>
        <p:txBody>
          <a:bodyPr/>
          <a:lstStyle/>
          <a:p>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58144453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8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pic>
        <p:nvPicPr>
          <p:cNvPr id="7" name="Picture 6">
            <a:extLst>
              <a:ext uri="{FF2B5EF4-FFF2-40B4-BE49-F238E27FC236}">
                <a16:creationId xmlns:a16="http://schemas.microsoft.com/office/drawing/2014/main" id="{4C10E4C3-8FFA-ADA9-B9D8-5A6CEAEEBDF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8279" y="267494"/>
            <a:ext cx="1033606" cy="543600"/>
          </a:xfrm>
          <a:prstGeom prst="rect">
            <a:avLst/>
          </a:prstGeom>
        </p:spPr>
      </p:pic>
      <p:pic>
        <p:nvPicPr>
          <p:cNvPr id="12" name="Picture 11">
            <a:extLst>
              <a:ext uri="{FF2B5EF4-FFF2-40B4-BE49-F238E27FC236}">
                <a16:creationId xmlns:a16="http://schemas.microsoft.com/office/drawing/2014/main" id="{45FD8D83-678E-C96C-32BE-10FCEEE6EB58}"/>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7778279" y="267494"/>
            <a:ext cx="1033606" cy="543600"/>
          </a:xfrm>
          <a:prstGeom prst="rect">
            <a:avLst/>
          </a:prstGeom>
        </p:spPr>
      </p:pic>
      <p:pic>
        <p:nvPicPr>
          <p:cNvPr id="8" name="Picture 7" descr="A black circle with blue border&#10;&#10;Description automatically generated">
            <a:extLst>
              <a:ext uri="{FF2B5EF4-FFF2-40B4-BE49-F238E27FC236}">
                <a16:creationId xmlns:a16="http://schemas.microsoft.com/office/drawing/2014/main" id="{3EF5D850-2DC0-3520-76EC-B68E00DB9CFE}"/>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11" name="Picture Placeholder 10">
            <a:extLst>
              <a:ext uri="{FF2B5EF4-FFF2-40B4-BE49-F238E27FC236}">
                <a16:creationId xmlns:a16="http://schemas.microsoft.com/office/drawing/2014/main" id="{B48A9D4B-D5F9-EA6C-3A03-24DCBE506169}"/>
              </a:ext>
            </a:extLst>
          </p:cNvPr>
          <p:cNvSpPr>
            <a:spLocks noGrp="1"/>
          </p:cNvSpPr>
          <p:nvPr>
            <p:ph type="pic" sz="quarter" idx="15"/>
          </p:nvPr>
        </p:nvSpPr>
        <p:spPr>
          <a:xfrm>
            <a:off x="5076056" y="-668610"/>
            <a:ext cx="4824536" cy="4824536"/>
          </a:xfrm>
          <a:prstGeom prst="ellipse">
            <a:avLst/>
          </a:prstGeom>
        </p:spPr>
        <p:txBody>
          <a:bodyPr/>
          <a:lstStyle/>
          <a:p>
            <a:endParaRPr lang="en-GB" dirty="0"/>
          </a:p>
        </p:txBody>
      </p:sp>
      <p:sp>
        <p:nvSpPr>
          <p:cNvPr id="17" name="Title 1">
            <a:extLst>
              <a:ext uri="{FF2B5EF4-FFF2-40B4-BE49-F238E27FC236}">
                <a16:creationId xmlns:a16="http://schemas.microsoft.com/office/drawing/2014/main" id="{6DEF5BFD-ABC3-6A12-F56F-4CDADA2D8C33}"/>
              </a:ext>
            </a:extLst>
          </p:cNvPr>
          <p:cNvSpPr>
            <a:spLocks noGrp="1"/>
          </p:cNvSpPr>
          <p:nvPr>
            <p:ph type="ctrTitle"/>
          </p:nvPr>
        </p:nvSpPr>
        <p:spPr>
          <a:xfrm>
            <a:off x="330186" y="1059582"/>
            <a:ext cx="5105910" cy="1102519"/>
          </a:xfrm>
        </p:spPr>
        <p:txBody>
          <a:bodyPr/>
          <a:lstStyle>
            <a:lvl1pPr>
              <a:defRPr>
                <a:solidFill>
                  <a:srgbClr val="000000"/>
                </a:solidFill>
              </a:defRPr>
            </a:lvl1pPr>
          </a:lstStyle>
          <a:p>
            <a:r>
              <a:rPr lang="en-US" dirty="0"/>
              <a:t>Click to edit Master title style</a:t>
            </a:r>
            <a:endParaRPr lang="en-GB" dirty="0"/>
          </a:p>
        </p:txBody>
      </p:sp>
      <p:sp>
        <p:nvSpPr>
          <p:cNvPr id="18" name="Subtitle 2">
            <a:extLst>
              <a:ext uri="{FF2B5EF4-FFF2-40B4-BE49-F238E27FC236}">
                <a16:creationId xmlns:a16="http://schemas.microsoft.com/office/drawing/2014/main" id="{9BD93C7F-9749-9C81-D2D5-0A848E14CD32}"/>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rgbClr val="000000"/>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n-GB" dirty="0"/>
          </a:p>
        </p:txBody>
      </p:sp>
    </p:spTree>
    <p:extLst>
      <p:ext uri="{BB962C8B-B14F-4D97-AF65-F5344CB8AC3E}">
        <p14:creationId xmlns:p14="http://schemas.microsoft.com/office/powerpoint/2010/main" val="2081353677"/>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3_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3" name="Footer Placeholder 2"/>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4" name="Slide Number Placeholder 3"/>
          <p:cNvSpPr>
            <a:spLocks noGrp="1"/>
          </p:cNvSpPr>
          <p:nvPr>
            <p:ph type="sldNum" sz="quarter" idx="12"/>
          </p:nvPr>
        </p:nvSpPr>
        <p:spPr/>
        <p:txBody>
          <a:bodyPr/>
          <a:lstStyle/>
          <a:p>
            <a:fld id="{48C01933-47BD-4396-AFBF-31BEABCE9233}" type="slidenum">
              <a:rPr lang="en-GB" smtClean="0"/>
              <a:t>‹#›</a:t>
            </a:fld>
            <a:endParaRPr lang="en-GB" dirty="0"/>
          </a:p>
        </p:txBody>
      </p:sp>
      <p:sp>
        <p:nvSpPr>
          <p:cNvPr id="10" name="Text Placeholder 15">
            <a:extLst>
              <a:ext uri="{FF2B5EF4-FFF2-40B4-BE49-F238E27FC236}">
                <a16:creationId xmlns:a16="http://schemas.microsoft.com/office/drawing/2014/main" id="{C754BD48-2C43-7317-435E-C46F55E5EE4E}"/>
              </a:ext>
            </a:extLst>
          </p:cNvPr>
          <p:cNvSpPr>
            <a:spLocks noGrp="1"/>
          </p:cNvSpPr>
          <p:nvPr>
            <p:ph type="body" sz="quarter" idx="14"/>
          </p:nvPr>
        </p:nvSpPr>
        <p:spPr>
          <a:xfrm>
            <a:off x="307033" y="1489543"/>
            <a:ext cx="4552999" cy="1028201"/>
          </a:xfrm>
          <a:prstGeom prst="rect">
            <a:avLst/>
          </a:prstGeom>
        </p:spPr>
        <p:txBody>
          <a:bodyPr>
            <a:noAutofit/>
          </a:bodyPr>
          <a:lstStyle>
            <a:lvl1pPr marL="0" indent="0">
              <a:buNone/>
              <a:defRPr sz="3200" b="0">
                <a:solidFill>
                  <a:schemeClr val="bg1"/>
                </a:solidFill>
                <a:latin typeface="Arial" panose="020B0604020202020204" pitchFamily="34" charset="0"/>
                <a:cs typeface="Arial" panose="020B0604020202020204" pitchFamily="34" charset="0"/>
              </a:defRPr>
            </a:lvl1pPr>
            <a:lvl2pPr marL="9525" indent="0">
              <a:buNone/>
              <a:tabLst/>
              <a:defRPr sz="2800" b="0">
                <a:solidFill>
                  <a:schemeClr val="bg1"/>
                </a:solidFill>
                <a:latin typeface="Arial" panose="020B0604020202020204" pitchFamily="34" charset="0"/>
                <a:cs typeface="Arial" panose="020B0604020202020204" pitchFamily="34" charset="0"/>
              </a:defRPr>
            </a:lvl2pPr>
          </a:lstStyle>
          <a:p>
            <a:pPr lvl="0"/>
            <a:r>
              <a:rPr lang="en-US" dirty="0"/>
              <a:t>Click to edit Master text styles</a:t>
            </a:r>
          </a:p>
          <a:p>
            <a:pPr lvl="1"/>
            <a:r>
              <a:rPr lang="en-US" dirty="0"/>
              <a:t>Second level</a:t>
            </a:r>
          </a:p>
        </p:txBody>
      </p:sp>
      <p:pic>
        <p:nvPicPr>
          <p:cNvPr id="6" name="Picture 5" descr="A blue and black circle">
            <a:extLst>
              <a:ext uri="{FF2B5EF4-FFF2-40B4-BE49-F238E27FC236}">
                <a16:creationId xmlns:a16="http://schemas.microsoft.com/office/drawing/2014/main" id="{786E1367-081F-6F41-5EF7-19587920048F}"/>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0"/>
            <a:ext cx="8028383" cy="5143500"/>
          </a:xfrm>
          <a:prstGeom prst="rect">
            <a:avLst/>
          </a:prstGeom>
        </p:spPr>
      </p:pic>
      <p:sp>
        <p:nvSpPr>
          <p:cNvPr id="8" name="Picture Placeholder 10">
            <a:extLst>
              <a:ext uri="{FF2B5EF4-FFF2-40B4-BE49-F238E27FC236}">
                <a16:creationId xmlns:a16="http://schemas.microsoft.com/office/drawing/2014/main" id="{55713EA5-59A3-44B7-5CCD-12B54E0FA705}"/>
              </a:ext>
            </a:extLst>
          </p:cNvPr>
          <p:cNvSpPr>
            <a:spLocks noGrp="1"/>
          </p:cNvSpPr>
          <p:nvPr>
            <p:ph type="pic" sz="quarter" idx="15"/>
          </p:nvPr>
        </p:nvSpPr>
        <p:spPr>
          <a:xfrm>
            <a:off x="4932040" y="-308570"/>
            <a:ext cx="5495453" cy="5760639"/>
          </a:xfrm>
          <a:prstGeom prst="ellipse">
            <a:avLst/>
          </a:prstGeom>
        </p:spPr>
        <p:txBody>
          <a:bodyPr/>
          <a:lstStyle/>
          <a:p>
            <a:endParaRPr lang="en-GB" dirty="0"/>
          </a:p>
        </p:txBody>
      </p:sp>
    </p:spTree>
    <p:extLst>
      <p:ext uri="{BB962C8B-B14F-4D97-AF65-F5344CB8AC3E}">
        <p14:creationId xmlns:p14="http://schemas.microsoft.com/office/powerpoint/2010/main" val="374230925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descr="A group of people sitting around a table&#10;&#10;Description automatically generated">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23528" y="906788"/>
            <a:ext cx="8640960" cy="3753194"/>
          </a:xfrm>
          <a:prstGeom prst="rect">
            <a:avLst/>
          </a:prstGeom>
        </p:spPr>
      </p:pic>
    </p:spTree>
    <p:extLst>
      <p:ext uri="{BB962C8B-B14F-4D97-AF65-F5344CB8AC3E}">
        <p14:creationId xmlns:p14="http://schemas.microsoft.com/office/powerpoint/2010/main" val="53311504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33E507-A941-23A3-7F86-972F75B976CC}"/>
              </a:ext>
            </a:extLst>
          </p:cNvPr>
          <p:cNvSpPr>
            <a:spLocks noGrp="1"/>
          </p:cNvSpPr>
          <p:nvPr>
            <p:ph type="title"/>
          </p:nvPr>
        </p:nvSpPr>
        <p:spPr/>
        <p:txBody>
          <a:bodyPr/>
          <a:lstStyle/>
          <a:p>
            <a:r>
              <a:rPr lang="en-US"/>
              <a:t>Click to edit Master title style</a:t>
            </a:r>
            <a:endParaRPr lang="en-GB"/>
          </a:p>
        </p:txBody>
      </p:sp>
      <p:sp>
        <p:nvSpPr>
          <p:cNvPr id="3" name="Slide Number Placeholder 2">
            <a:extLst>
              <a:ext uri="{FF2B5EF4-FFF2-40B4-BE49-F238E27FC236}">
                <a16:creationId xmlns:a16="http://schemas.microsoft.com/office/drawing/2014/main" id="{9382E0A6-8990-D416-85FE-02D08D8B1CDD}"/>
              </a:ext>
            </a:extLst>
          </p:cNvPr>
          <p:cNvSpPr>
            <a:spLocks noGrp="1"/>
          </p:cNvSpPr>
          <p:nvPr>
            <p:ph type="sldNum" sz="quarter" idx="10"/>
          </p:nvPr>
        </p:nvSpPr>
        <p:spPr/>
        <p:txBody>
          <a:bodyPr/>
          <a:lstStyle/>
          <a:p>
            <a:fld id="{48C01933-47BD-4396-AFBF-31BEABCE9233}" type="slidenum">
              <a:rPr lang="en-GB" smtClean="0"/>
              <a:t>‹#›</a:t>
            </a:fld>
            <a:endParaRPr lang="en-GB" dirty="0"/>
          </a:p>
        </p:txBody>
      </p:sp>
      <p:pic>
        <p:nvPicPr>
          <p:cNvPr id="5" name="Picture 4" descr="A person typing on a computer&#10;&#10;Description automatically generated">
            <a:extLst>
              <a:ext uri="{FF2B5EF4-FFF2-40B4-BE49-F238E27FC236}">
                <a16:creationId xmlns:a16="http://schemas.microsoft.com/office/drawing/2014/main" id="{5A57ECAF-68EA-09A8-ED02-5525DD290907}"/>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30625" y="906788"/>
            <a:ext cx="8640961" cy="3753194"/>
          </a:xfrm>
          <a:prstGeom prst="rect">
            <a:avLst/>
          </a:prstGeom>
        </p:spPr>
      </p:pic>
    </p:spTree>
    <p:extLst>
      <p:ext uri="{BB962C8B-B14F-4D97-AF65-F5344CB8AC3E}">
        <p14:creationId xmlns:p14="http://schemas.microsoft.com/office/powerpoint/2010/main" val="33807717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E9801BB2-8228-EFEE-C5A8-05662A07CAD7}"/>
              </a:ext>
            </a:extLst>
          </p:cNvPr>
          <p:cNvGrpSpPr/>
          <p:nvPr userDrawn="1"/>
        </p:nvGrpSpPr>
        <p:grpSpPr>
          <a:xfrm rot="2827846">
            <a:off x="5545952" y="-361654"/>
            <a:ext cx="5866808" cy="5866808"/>
            <a:chOff x="5136442" y="-429524"/>
            <a:chExt cx="5866808" cy="5866808"/>
          </a:xfrm>
        </p:grpSpPr>
        <p:sp>
          <p:nvSpPr>
            <p:cNvPr id="5" name="Oval 4">
              <a:extLst>
                <a:ext uri="{FF2B5EF4-FFF2-40B4-BE49-F238E27FC236}">
                  <a16:creationId xmlns:a16="http://schemas.microsoft.com/office/drawing/2014/main" id="{230B0D09-854B-B497-4ED3-7B989F74CC88}"/>
                </a:ext>
              </a:extLst>
            </p:cNvPr>
            <p:cNvSpPr/>
            <p:nvPr userDrawn="1"/>
          </p:nvSpPr>
          <p:spPr>
            <a:xfrm>
              <a:off x="5136442" y="-429524"/>
              <a:ext cx="5866808" cy="5866808"/>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Oval 6">
              <a:extLst>
                <a:ext uri="{FF2B5EF4-FFF2-40B4-BE49-F238E27FC236}">
                  <a16:creationId xmlns:a16="http://schemas.microsoft.com/office/drawing/2014/main" id="{2A2A2A00-F5F9-BB0A-4824-8237161FB881}"/>
                </a:ext>
              </a:extLst>
            </p:cNvPr>
            <p:cNvSpPr/>
            <p:nvPr userDrawn="1"/>
          </p:nvSpPr>
          <p:spPr>
            <a:xfrm>
              <a:off x="5318755" y="-247211"/>
              <a:ext cx="5502182" cy="5502182"/>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6" name="Picture Placeholder 10">
            <a:extLst>
              <a:ext uri="{FF2B5EF4-FFF2-40B4-BE49-F238E27FC236}">
                <a16:creationId xmlns:a16="http://schemas.microsoft.com/office/drawing/2014/main" id="{CD507B16-2A55-044A-B97D-DE3303CE2D59}"/>
              </a:ext>
            </a:extLst>
          </p:cNvPr>
          <p:cNvSpPr>
            <a:spLocks noGrp="1"/>
          </p:cNvSpPr>
          <p:nvPr>
            <p:ph type="pic" sz="quarter" idx="15"/>
          </p:nvPr>
        </p:nvSpPr>
        <p:spPr>
          <a:xfrm>
            <a:off x="5728265" y="-179341"/>
            <a:ext cx="5502182" cy="5502182"/>
          </a:xfrm>
          <a:prstGeom prst="ellipse">
            <a:avLst/>
          </a:prstGeom>
        </p:spPr>
        <p:txBody>
          <a:bodyPr/>
          <a:lstStyle/>
          <a:p>
            <a:r>
              <a:rPr lang="en-US" dirty="0"/>
              <a:t>Click icon to add picture</a:t>
            </a:r>
            <a:endParaRPr lang="en-GB" dirty="0"/>
          </a:p>
        </p:txBody>
      </p:sp>
      <p:sp>
        <p:nvSpPr>
          <p:cNvPr id="10" name="Title 1">
            <a:extLst>
              <a:ext uri="{FF2B5EF4-FFF2-40B4-BE49-F238E27FC236}">
                <a16:creationId xmlns:a16="http://schemas.microsoft.com/office/drawing/2014/main" id="{0509A22B-4456-7A5D-D5B1-A70E1459114A}"/>
              </a:ext>
            </a:extLst>
          </p:cNvPr>
          <p:cNvSpPr txBox="1">
            <a:spLocks/>
          </p:cNvSpPr>
          <p:nvPr userDrawn="1"/>
        </p:nvSpPr>
        <p:spPr>
          <a:xfrm>
            <a:off x="313252" y="1597819"/>
            <a:ext cx="4978828" cy="1102519"/>
          </a:xfrm>
          <a:prstGeom prst="rect">
            <a:avLst/>
          </a:prstGeom>
        </p:spPr>
        <p:txBody>
          <a:bodyPr vert="horz" lIns="91440" tIns="45720" rIns="91440" bIns="45720" rtlCol="0" anchor="ctr">
            <a:noAutofit/>
          </a:bodyPr>
          <a:lst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a:lstStyle>
          <a:p>
            <a:r>
              <a:rPr lang="en-US" dirty="0"/>
              <a:t>Click to edit Master title style</a:t>
            </a:r>
            <a:endParaRPr lang="en-GB" dirty="0"/>
          </a:p>
        </p:txBody>
      </p:sp>
      <p:sp>
        <p:nvSpPr>
          <p:cNvPr id="12" name="Title 1">
            <a:extLst>
              <a:ext uri="{FF2B5EF4-FFF2-40B4-BE49-F238E27FC236}">
                <a16:creationId xmlns:a16="http://schemas.microsoft.com/office/drawing/2014/main" id="{35F7E2F6-54A9-8572-C59A-50B3711EDEBC}"/>
              </a:ext>
            </a:extLst>
          </p:cNvPr>
          <p:cNvSpPr>
            <a:spLocks noGrp="1"/>
          </p:cNvSpPr>
          <p:nvPr>
            <p:ph type="ctrTitle"/>
          </p:nvPr>
        </p:nvSpPr>
        <p:spPr>
          <a:xfrm>
            <a:off x="330186" y="1059582"/>
            <a:ext cx="5105910" cy="1102519"/>
          </a:xfrm>
        </p:spPr>
        <p:txBody>
          <a:bodyPr/>
          <a:lstStyle>
            <a:lvl1pPr>
              <a:defRPr>
                <a:solidFill>
                  <a:schemeClr val="tx2"/>
                </a:solidFill>
              </a:defRPr>
            </a:lvl1pPr>
          </a:lstStyle>
          <a:p>
            <a:r>
              <a:rPr lang="en-US"/>
              <a:t>Click to edit Master title style</a:t>
            </a:r>
            <a:endParaRPr lang="en-GB" dirty="0"/>
          </a:p>
        </p:txBody>
      </p:sp>
      <p:sp>
        <p:nvSpPr>
          <p:cNvPr id="13" name="Subtitle 2">
            <a:extLst>
              <a:ext uri="{FF2B5EF4-FFF2-40B4-BE49-F238E27FC236}">
                <a16:creationId xmlns:a16="http://schemas.microsoft.com/office/drawing/2014/main" id="{E7075B51-8FA0-B329-E409-FC17F4E09D7F}"/>
              </a:ext>
            </a:extLst>
          </p:cNvPr>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9" name="Picture 8" descr="A blue and white logo&#10;&#10;Description automatically generated">
            <a:extLst>
              <a:ext uri="{FF2B5EF4-FFF2-40B4-BE49-F238E27FC236}">
                <a16:creationId xmlns:a16="http://schemas.microsoft.com/office/drawing/2014/main" id="{235B960E-6383-621A-E088-E213B7318F34}"/>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
        <p:nvSpPr>
          <p:cNvPr id="2" name="Slide Number Placeholder 6">
            <a:extLst>
              <a:ext uri="{FF2B5EF4-FFF2-40B4-BE49-F238E27FC236}">
                <a16:creationId xmlns:a16="http://schemas.microsoft.com/office/drawing/2014/main" id="{AB59300C-AB42-B5EF-21E8-5A6A569C29D6}"/>
              </a:ext>
            </a:extLst>
          </p:cNvPr>
          <p:cNvSpPr>
            <a:spLocks noGrp="1"/>
          </p:cNvSpPr>
          <p:nvPr>
            <p:ph type="sldNum" sz="quarter" idx="12"/>
          </p:nvPr>
        </p:nvSpPr>
        <p:spPr>
          <a:xfrm>
            <a:off x="3505200" y="4767263"/>
            <a:ext cx="2133600" cy="273844"/>
          </a:xfrm>
        </p:spPr>
        <p:txBody>
          <a:bodyPr/>
          <a:lstStyle>
            <a:lvl1pPr algn="ctr">
              <a:defRPr/>
            </a:lvl1pPr>
          </a:lstStyle>
          <a:p>
            <a:fld id="{48C01933-47BD-4396-AFBF-31BEABCE9233}" type="slidenum">
              <a:rPr lang="en-GB" smtClean="0"/>
              <a:pPr/>
              <a:t>‹#›</a:t>
            </a:fld>
            <a:endParaRPr lang="en-GB" dirty="0"/>
          </a:p>
        </p:txBody>
      </p:sp>
    </p:spTree>
    <p:extLst>
      <p:ext uri="{BB962C8B-B14F-4D97-AF65-F5344CB8AC3E}">
        <p14:creationId xmlns:p14="http://schemas.microsoft.com/office/powerpoint/2010/main" val="368911289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0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pic>
        <p:nvPicPr>
          <p:cNvPr id="6" name="Picture 5" descr="A person typing on a computer&#10;&#10;Description automatically generated">
            <a:extLst>
              <a:ext uri="{FF2B5EF4-FFF2-40B4-BE49-F238E27FC236}">
                <a16:creationId xmlns:a16="http://schemas.microsoft.com/office/drawing/2014/main" id="{CE9021C3-9FB6-C3E7-B74C-648C00AEC3C5}"/>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106883189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306341" y="895529"/>
            <a:ext cx="8658830" cy="3760654"/>
          </a:xfrm>
          <a:prstGeom prst="rect">
            <a:avLst/>
          </a:prstGeom>
        </p:spPr>
      </p:pic>
    </p:spTree>
    <p:extLst>
      <p:ext uri="{BB962C8B-B14F-4D97-AF65-F5344CB8AC3E}">
        <p14:creationId xmlns:p14="http://schemas.microsoft.com/office/powerpoint/2010/main" val="56690130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9_Custom Layout">
    <p:spTree>
      <p:nvGrpSpPr>
        <p:cNvPr id="1" name=""/>
        <p:cNvGrpSpPr/>
        <p:nvPr/>
      </p:nvGrpSpPr>
      <p:grpSpPr>
        <a:xfrm>
          <a:off x="0" y="0"/>
          <a:ext cx="0" cy="0"/>
          <a:chOff x="0" y="0"/>
          <a:chExt cx="0" cy="0"/>
        </a:xfrm>
      </p:grpSpPr>
      <p:pic>
        <p:nvPicPr>
          <p:cNvPr id="2" name="All staff briefing ppts-14.jpg" descr="All staff briefing ppts-14.jpg">
            <a:extLst>
              <a:ext uri="{FF2B5EF4-FFF2-40B4-BE49-F238E27FC236}">
                <a16:creationId xmlns:a16="http://schemas.microsoft.com/office/drawing/2014/main" id="{16E18F7E-FDED-73F5-BA8A-5D4ED317BA65}"/>
              </a:ext>
            </a:extLst>
          </p:cNvPr>
          <p:cNvPicPr>
            <a:picLocks noChangeAspect="1"/>
          </p:cNvPicPr>
          <p:nvPr userDrawn="1"/>
        </p:nvPicPr>
        <p:blipFill>
          <a:blip r:embed="rId2"/>
          <a:stretch>
            <a:fillRect/>
          </a:stretch>
        </p:blipFill>
        <p:spPr>
          <a:xfrm>
            <a:off x="0" y="0"/>
            <a:ext cx="9144000" cy="5143500"/>
          </a:xfrm>
          <a:prstGeom prst="rect">
            <a:avLst/>
          </a:prstGeom>
          <a:ln w="12700">
            <a:miter lim="400000"/>
          </a:ln>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3748233104"/>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270944" y="884516"/>
            <a:ext cx="8693543" cy="3774422"/>
          </a:xfrm>
          <a:prstGeom prst="rect">
            <a:avLst/>
          </a:prstGeom>
        </p:spPr>
      </p:pic>
    </p:spTree>
    <p:extLst>
      <p:ext uri="{BB962C8B-B14F-4D97-AF65-F5344CB8AC3E}">
        <p14:creationId xmlns:p14="http://schemas.microsoft.com/office/powerpoint/2010/main" val="45038917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endParaRPr lang="en-GB" dirty="0"/>
          </a:p>
        </p:txBody>
      </p:sp>
      <p:sp>
        <p:nvSpPr>
          <p:cNvPr id="4" name="Date Placeholder 3"/>
          <p:cNvSpPr>
            <a:spLocks noGrp="1"/>
          </p:cNvSpPr>
          <p:nvPr>
            <p:ph type="dt" sz="half" idx="10"/>
          </p:nvPr>
        </p:nvSpPr>
        <p:spPr>
          <a:xfrm>
            <a:off x="457200" y="4767263"/>
            <a:ext cx="2133600" cy="273844"/>
          </a:xfrm>
          <a:prstGeom prst="rect">
            <a:avLst/>
          </a:prstGeom>
        </p:spPr>
        <p:txBody>
          <a:bodyPr/>
          <a:lstStyle/>
          <a:p>
            <a:fld id="{B32604BE-60EE-4C94-86FC-82E9E5364A9A}" type="datetimeFigureOut">
              <a:rPr lang="en-GB" smtClean="0"/>
              <a:t>18/12/2024</a:t>
            </a:fld>
            <a:endParaRPr lang="en-GB" dirty="0"/>
          </a:p>
        </p:txBody>
      </p:sp>
      <p:sp>
        <p:nvSpPr>
          <p:cNvPr id="5" name="Footer Placeholder 4"/>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6" name="Slide Number Placeholder 5"/>
          <p:cNvSpPr>
            <a:spLocks noGrp="1"/>
          </p:cNvSpPr>
          <p:nvPr>
            <p:ph type="sldNum" sz="quarter" idx="12"/>
          </p:nvPr>
        </p:nvSpPr>
        <p:spPr/>
        <p:txBody>
          <a:bodyPr/>
          <a:lstStyle/>
          <a:p>
            <a:fld id="{48C01933-47BD-4396-AFBF-31BEABCE9233}" type="slidenum">
              <a:rPr lang="en-GB" smtClean="0"/>
              <a:t>‹#›</a:t>
            </a:fld>
            <a:endParaRPr lang="en-GB" dirty="0"/>
          </a:p>
        </p:txBody>
      </p:sp>
      <p:pic>
        <p:nvPicPr>
          <p:cNvPr id="9" name="Picture 8">
            <a:extLst>
              <a:ext uri="{FF2B5EF4-FFF2-40B4-BE49-F238E27FC236}">
                <a16:creationId xmlns:a16="http://schemas.microsoft.com/office/drawing/2014/main" id="{88E2F1FD-C9E0-56D4-695F-110DF9C76B62}"/>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2"/>
          <a:stretch/>
        </p:blipFill>
        <p:spPr>
          <a:xfrm>
            <a:off x="234000" y="887737"/>
            <a:ext cx="8676000" cy="3777578"/>
          </a:xfrm>
          <a:prstGeom prst="rect">
            <a:avLst/>
          </a:prstGeom>
        </p:spPr>
      </p:pic>
    </p:spTree>
    <p:extLst>
      <p:ext uri="{BB962C8B-B14F-4D97-AF65-F5344CB8AC3E}">
        <p14:creationId xmlns:p14="http://schemas.microsoft.com/office/powerpoint/2010/main" val="224625319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pic>
        <p:nvPicPr>
          <p:cNvPr id="6" name="Picture 5" descr="A group of people clapping&#10;&#10;Description automatically generated">
            <a:extLst>
              <a:ext uri="{FF2B5EF4-FFF2-40B4-BE49-F238E27FC236}">
                <a16:creationId xmlns:a16="http://schemas.microsoft.com/office/drawing/2014/main" id="{B6473FF9-AD60-4266-85E3-8FCD5FE83086}"/>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rgbClr val="000000"/>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36480574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BE402644-E738-9FFC-0CB9-F626E7B0642C}"/>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2126802885"/>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222E66B-D34A-AB49-30F6-AF317C252967}"/>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3613322095"/>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3BD3B31-3F9D-5C79-9147-42A9FEDF4BC2}"/>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rgbClr val="000000"/>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692988683"/>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1DE1F25-7F71-F41B-2430-A5D29649B484}"/>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573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9647451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pic>
        <p:nvPicPr>
          <p:cNvPr id="4" name="Picture 3" descr="A black circle with blue border&#10;&#10;Description automatically generated">
            <a:extLst>
              <a:ext uri="{FF2B5EF4-FFF2-40B4-BE49-F238E27FC236}">
                <a16:creationId xmlns:a16="http://schemas.microsoft.com/office/drawing/2014/main" id="{36AF2519-C3B8-A636-BED4-EA7B65241DCA}"/>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a:stretch/>
        </p:blipFill>
        <p:spPr>
          <a:xfrm>
            <a:off x="0" y="0"/>
            <a:ext cx="9144000" cy="4464496"/>
          </a:xfrm>
          <a:prstGeom prst="rect">
            <a:avLst/>
          </a:prstGeom>
        </p:spPr>
      </p:pic>
      <p:sp>
        <p:nvSpPr>
          <p:cNvPr id="3" name="Slide Number Placeholder 2">
            <a:extLst>
              <a:ext uri="{FF2B5EF4-FFF2-40B4-BE49-F238E27FC236}">
                <a16:creationId xmlns:a16="http://schemas.microsoft.com/office/drawing/2014/main" id="{680CD758-22F5-D2A7-3D5E-08C1576204F7}"/>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7" name="Picture Placeholder 10">
            <a:extLst>
              <a:ext uri="{FF2B5EF4-FFF2-40B4-BE49-F238E27FC236}">
                <a16:creationId xmlns:a16="http://schemas.microsoft.com/office/drawing/2014/main" id="{CBD02FE4-E539-8300-FBA6-087434D1AA86}"/>
              </a:ext>
            </a:extLst>
          </p:cNvPr>
          <p:cNvSpPr>
            <a:spLocks noGrp="1"/>
          </p:cNvSpPr>
          <p:nvPr>
            <p:ph type="pic" sz="quarter" idx="15"/>
          </p:nvPr>
        </p:nvSpPr>
        <p:spPr>
          <a:xfrm>
            <a:off x="5076056" y="-668610"/>
            <a:ext cx="4824536" cy="4824536"/>
          </a:xfrm>
          <a:prstGeom prst="ellipse">
            <a:avLst/>
          </a:prstGeom>
          <a:solidFill>
            <a:schemeClr val="bg1"/>
          </a:solidFill>
        </p:spPr>
        <p:txBody>
          <a:bodyPr/>
          <a:lstStyle/>
          <a:p>
            <a:r>
              <a:rPr lang="en-US" dirty="0"/>
              <a:t>Click icon to add picture</a:t>
            </a:r>
            <a:endParaRPr lang="en-GB" dirty="0"/>
          </a:p>
        </p:txBody>
      </p:sp>
      <p:sp>
        <p:nvSpPr>
          <p:cNvPr id="9" name="Title 1">
            <a:extLst>
              <a:ext uri="{FF2B5EF4-FFF2-40B4-BE49-F238E27FC236}">
                <a16:creationId xmlns:a16="http://schemas.microsoft.com/office/drawing/2014/main" id="{E8910599-AC2A-002B-3621-52DF727ED9F0}"/>
              </a:ext>
            </a:extLst>
          </p:cNvPr>
          <p:cNvSpPr>
            <a:spLocks noGrp="1"/>
          </p:cNvSpPr>
          <p:nvPr>
            <p:ph type="ctrTitle"/>
          </p:nvPr>
        </p:nvSpPr>
        <p:spPr>
          <a:xfrm>
            <a:off x="330186" y="1059582"/>
            <a:ext cx="4529846" cy="1102519"/>
          </a:xfrm>
        </p:spPr>
        <p:txBody>
          <a:bodyPr/>
          <a:lstStyle>
            <a:lvl1pPr>
              <a:defRPr>
                <a:solidFill>
                  <a:schemeClr val="tx2"/>
                </a:solidFill>
              </a:defRPr>
            </a:lvl1pPr>
          </a:lstStyle>
          <a:p>
            <a:r>
              <a:rPr lang="en-US"/>
              <a:t>Click to edit Master title style</a:t>
            </a:r>
            <a:endParaRPr lang="en-GB" dirty="0"/>
          </a:p>
        </p:txBody>
      </p:sp>
      <p:sp>
        <p:nvSpPr>
          <p:cNvPr id="10" name="Subtitle 2">
            <a:extLst>
              <a:ext uri="{FF2B5EF4-FFF2-40B4-BE49-F238E27FC236}">
                <a16:creationId xmlns:a16="http://schemas.microsoft.com/office/drawing/2014/main" id="{E3C1C7B8-C06A-F58F-1027-278160F2588C}"/>
              </a:ext>
            </a:extLst>
          </p:cNvPr>
          <p:cNvSpPr>
            <a:spLocks noGrp="1"/>
          </p:cNvSpPr>
          <p:nvPr>
            <p:ph type="subTitle" idx="1"/>
          </p:nvPr>
        </p:nvSpPr>
        <p:spPr>
          <a:xfrm>
            <a:off x="330186" y="2283718"/>
            <a:ext cx="4529846"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dirty="0"/>
          </a:p>
        </p:txBody>
      </p:sp>
      <p:pic>
        <p:nvPicPr>
          <p:cNvPr id="2" name="Picture 1" descr="A blue and white logo&#10;&#10;Description automatically generated">
            <a:extLst>
              <a:ext uri="{FF2B5EF4-FFF2-40B4-BE49-F238E27FC236}">
                <a16:creationId xmlns:a16="http://schemas.microsoft.com/office/drawing/2014/main" id="{E964EF58-8274-98D6-F089-0EA4BA8F465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29878" y="230403"/>
            <a:ext cx="1198325" cy="625855"/>
          </a:xfrm>
          <a:prstGeom prst="rect">
            <a:avLst/>
          </a:prstGeom>
        </p:spPr>
      </p:pic>
    </p:spTree>
    <p:extLst>
      <p:ext uri="{BB962C8B-B14F-4D97-AF65-F5344CB8AC3E}">
        <p14:creationId xmlns:p14="http://schemas.microsoft.com/office/powerpoint/2010/main" val="372515271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8_Custom Layout">
    <p:spTree>
      <p:nvGrpSpPr>
        <p:cNvPr id="1" name=""/>
        <p:cNvGrpSpPr/>
        <p:nvPr/>
      </p:nvGrpSpPr>
      <p:grpSpPr>
        <a:xfrm>
          <a:off x="0" y="0"/>
          <a:ext cx="0" cy="0"/>
          <a:chOff x="0" y="0"/>
          <a:chExt cx="0" cy="0"/>
        </a:xfrm>
      </p:grpSpPr>
      <p:pic>
        <p:nvPicPr>
          <p:cNvPr id="2" name="All staff briefing ppts-15.jpg" descr="All staff briefing ppts-15.jpg">
            <a:extLst>
              <a:ext uri="{FF2B5EF4-FFF2-40B4-BE49-F238E27FC236}">
                <a16:creationId xmlns:a16="http://schemas.microsoft.com/office/drawing/2014/main" id="{E76DC778-D08B-78F4-1792-489D99C100B1}"/>
              </a:ext>
            </a:extLst>
          </p:cNvPr>
          <p:cNvPicPr>
            <a:picLocks noChangeAspect="1"/>
          </p:cNvPicPr>
          <p:nvPr userDrawn="1"/>
        </p:nvPicPr>
        <p:blipFill>
          <a:blip r:embed="rId2"/>
          <a:stretch>
            <a:fillRect/>
          </a:stretch>
        </p:blipFill>
        <p:spPr>
          <a:xfrm>
            <a:off x="0" y="0"/>
            <a:ext cx="9144000" cy="5143500"/>
          </a:xfrm>
          <a:prstGeom prst="rect">
            <a:avLst/>
          </a:prstGeom>
          <a:ln w="12700">
            <a:miter lim="400000"/>
          </a:ln>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212907411"/>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32701AE1-F033-BACA-34E8-95BB29D48620}"/>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rgbClr val="000000"/>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3799100344"/>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7_Custom Layout">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BDD8CDDF-2CB6-C5E3-D8D3-0CEFE6666F2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0" y="0"/>
            <a:ext cx="9144000" cy="5143500"/>
          </a:xfrm>
          <a:prstGeom prst="rect">
            <a:avLst/>
          </a:prstGeom>
        </p:spPr>
      </p:pic>
      <p:sp>
        <p:nvSpPr>
          <p:cNvPr id="3" name="Slide Number Placeholder 2">
            <a:extLst>
              <a:ext uri="{FF2B5EF4-FFF2-40B4-BE49-F238E27FC236}">
                <a16:creationId xmlns:a16="http://schemas.microsoft.com/office/drawing/2014/main" id="{0C3B0973-9439-DA3B-B88F-FB8A4F39027B}"/>
              </a:ext>
            </a:extLst>
          </p:cNvPr>
          <p:cNvSpPr>
            <a:spLocks noGrp="1"/>
          </p:cNvSpPr>
          <p:nvPr>
            <p:ph type="sldNum" sz="quarter" idx="10"/>
          </p:nvPr>
        </p:nvSpPr>
        <p:spPr/>
        <p:txBody>
          <a:bodyPr/>
          <a:lstStyle/>
          <a:p>
            <a:fld id="{48C01933-47BD-4396-AFBF-31BEABCE9233}" type="slidenum">
              <a:rPr lang="en-GB" smtClean="0"/>
              <a:t>‹#›</a:t>
            </a:fld>
            <a:endParaRPr lang="en-GB" dirty="0"/>
          </a:p>
        </p:txBody>
      </p:sp>
      <p:sp>
        <p:nvSpPr>
          <p:cNvPr id="5" name="Text Placeholder 4">
            <a:extLst>
              <a:ext uri="{FF2B5EF4-FFF2-40B4-BE49-F238E27FC236}">
                <a16:creationId xmlns:a16="http://schemas.microsoft.com/office/drawing/2014/main" id="{30A996DF-288D-CE17-A43C-05E1DF12C013}"/>
              </a:ext>
            </a:extLst>
          </p:cNvPr>
          <p:cNvSpPr>
            <a:spLocks noGrp="1"/>
          </p:cNvSpPr>
          <p:nvPr>
            <p:ph type="body" sz="quarter" idx="11"/>
          </p:nvPr>
        </p:nvSpPr>
        <p:spPr>
          <a:xfrm>
            <a:off x="306366" y="4083918"/>
            <a:ext cx="6923087" cy="506412"/>
          </a:xfrm>
        </p:spPr>
        <p:txBody>
          <a:bodyPr/>
          <a:lstStyle>
            <a:lvl1pPr marL="0" indent="0">
              <a:buNone/>
              <a:defRPr>
                <a:solidFill>
                  <a:schemeClr val="bg1"/>
                </a:solidFill>
              </a:defRPr>
            </a:lvl1pPr>
          </a:lstStyle>
          <a:p>
            <a:pPr lvl="0"/>
            <a:r>
              <a:rPr lang="en-US" dirty="0"/>
              <a:t>Click to edit Master text styles</a:t>
            </a:r>
          </a:p>
        </p:txBody>
      </p:sp>
      <p:pic>
        <p:nvPicPr>
          <p:cNvPr id="7" name="Picture 6">
            <a:extLst>
              <a:ext uri="{FF2B5EF4-FFF2-40B4-BE49-F238E27FC236}">
                <a16:creationId xmlns:a16="http://schemas.microsoft.com/office/drawing/2014/main" id="{90B1EC6C-6E31-52FD-8D91-D3241AA9282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786866" y="267494"/>
            <a:ext cx="1033606" cy="543600"/>
          </a:xfrm>
          <a:prstGeom prst="rect">
            <a:avLst/>
          </a:prstGeom>
        </p:spPr>
      </p:pic>
    </p:spTree>
    <p:extLst>
      <p:ext uri="{BB962C8B-B14F-4D97-AF65-F5344CB8AC3E}">
        <p14:creationId xmlns:p14="http://schemas.microsoft.com/office/powerpoint/2010/main" val="4075037803"/>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userDrawn="1">
  <p:cSld name="Front title slide">
    <p:bg>
      <p:bgPr>
        <a:solidFill>
          <a:srgbClr val="F6F8F8"/>
        </a:solidFill>
        <a:effectLst/>
      </p:bgPr>
    </p:bg>
    <p:spTree>
      <p:nvGrpSpPr>
        <p:cNvPr id="1" name=""/>
        <p:cNvGrpSpPr/>
        <p:nvPr/>
      </p:nvGrpSpPr>
      <p:grpSpPr>
        <a:xfrm>
          <a:off x="0" y="0"/>
          <a:ext cx="0" cy="0"/>
          <a:chOff x="0" y="0"/>
          <a:chExt cx="0" cy="0"/>
        </a:xfrm>
      </p:grpSpPr>
      <p:pic>
        <p:nvPicPr>
          <p:cNvPr id="31" name="Picture 30">
            <a:extLst>
              <a:ext uri="{FF2B5EF4-FFF2-40B4-BE49-F238E27FC236}">
                <a16:creationId xmlns:a16="http://schemas.microsoft.com/office/drawing/2014/main" id="{598E9D71-498A-0294-DB92-FA8A45963CA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748040" y="-381388"/>
            <a:ext cx="8489684" cy="6004249"/>
          </a:xfrm>
          <a:prstGeom prst="rect">
            <a:avLst/>
          </a:prstGeom>
        </p:spPr>
      </p:pic>
      <p:sp>
        <p:nvSpPr>
          <p:cNvPr id="2" name="Title 1">
            <a:extLst>
              <a:ext uri="{FF2B5EF4-FFF2-40B4-BE49-F238E27FC236}">
                <a16:creationId xmlns:a16="http://schemas.microsoft.com/office/drawing/2014/main" id="{7CD054BE-B63C-B248-A010-D04767679CD8}"/>
              </a:ext>
            </a:extLst>
          </p:cNvPr>
          <p:cNvSpPr>
            <a:spLocks noGrp="1"/>
          </p:cNvSpPr>
          <p:nvPr>
            <p:ph type="ctrTitle" hasCustomPrompt="1"/>
          </p:nvPr>
        </p:nvSpPr>
        <p:spPr>
          <a:xfrm>
            <a:off x="324000" y="751702"/>
            <a:ext cx="3482890" cy="1880771"/>
          </a:xfrm>
          <a:prstGeom prst="rect">
            <a:avLst/>
          </a:prstGeom>
        </p:spPr>
        <p:txBody>
          <a:bodyPr lIns="0" tIns="0" rIns="0" bIns="0" anchor="b">
            <a:noAutofit/>
          </a:bodyPr>
          <a:lstStyle>
            <a:lvl1pPr algn="l">
              <a:defRPr sz="4050" b="1" spc="-23" baseline="0">
                <a:solidFill>
                  <a:schemeClr val="tx1"/>
                </a:solidFill>
              </a:defRPr>
            </a:lvl1pPr>
          </a:lstStyle>
          <a:p>
            <a:r>
              <a:rPr lang="en-GB" dirty="0"/>
              <a:t>Presentation title</a:t>
            </a:r>
          </a:p>
        </p:txBody>
      </p:sp>
      <p:sp>
        <p:nvSpPr>
          <p:cNvPr id="3" name="Subtitle 2">
            <a:extLst>
              <a:ext uri="{FF2B5EF4-FFF2-40B4-BE49-F238E27FC236}">
                <a16:creationId xmlns:a16="http://schemas.microsoft.com/office/drawing/2014/main" id="{AEB3AB80-4EA2-FC4A-9654-92EF4DFF45D6}"/>
              </a:ext>
            </a:extLst>
          </p:cNvPr>
          <p:cNvSpPr>
            <a:spLocks noGrp="1"/>
          </p:cNvSpPr>
          <p:nvPr>
            <p:ph type="subTitle" idx="1"/>
          </p:nvPr>
        </p:nvSpPr>
        <p:spPr>
          <a:xfrm>
            <a:off x="324001" y="2700001"/>
            <a:ext cx="5979788" cy="768725"/>
          </a:xfrm>
          <a:prstGeom prst="rect">
            <a:avLst/>
          </a:prstGeom>
        </p:spPr>
        <p:txBody>
          <a:bodyPr lIns="0" tIns="0" rIns="0" bIns="0">
            <a:normAutofit/>
          </a:bodyPr>
          <a:lstStyle>
            <a:lvl1pPr marL="0" indent="0" algn="l">
              <a:buNone/>
              <a:defRPr sz="2100">
                <a:solidFill>
                  <a:schemeClr val="accent6"/>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GB" dirty="0"/>
              <a:t>Click to edit Master subtitle style</a:t>
            </a:r>
          </a:p>
        </p:txBody>
      </p:sp>
      <p:sp>
        <p:nvSpPr>
          <p:cNvPr id="6" name="Slide Number Placeholder 5">
            <a:extLst>
              <a:ext uri="{FF2B5EF4-FFF2-40B4-BE49-F238E27FC236}">
                <a16:creationId xmlns:a16="http://schemas.microsoft.com/office/drawing/2014/main" id="{DA80857E-40D1-074A-8CBC-E3E38E695791}"/>
              </a:ext>
            </a:extLst>
          </p:cNvPr>
          <p:cNvSpPr>
            <a:spLocks noGrp="1"/>
          </p:cNvSpPr>
          <p:nvPr>
            <p:ph type="sldNum" sz="quarter" idx="12"/>
          </p:nvPr>
        </p:nvSpPr>
        <p:spPr>
          <a:xfrm>
            <a:off x="6457950" y="4767263"/>
            <a:ext cx="2251710" cy="273844"/>
          </a:xfrm>
          <a:prstGeom prst="rect">
            <a:avLst/>
          </a:prstGeom>
        </p:spPr>
        <p:txBody>
          <a:bodyPr/>
          <a:lstStyle/>
          <a:p>
            <a:fld id="{B8B67EA4-DCE3-FB49-A794-A4595EF638BC}" type="slidenum">
              <a:rPr lang="en-GB" smtClean="0"/>
              <a:t>‹#›</a:t>
            </a:fld>
            <a:endParaRPr lang="en-GB" dirty="0"/>
          </a:p>
        </p:txBody>
      </p:sp>
      <p:sp>
        <p:nvSpPr>
          <p:cNvPr id="12" name="TextBox 11">
            <a:extLst>
              <a:ext uri="{FF2B5EF4-FFF2-40B4-BE49-F238E27FC236}">
                <a16:creationId xmlns:a16="http://schemas.microsoft.com/office/drawing/2014/main" id="{391DEB39-6B31-D948-AF21-75D8DF423B1B}"/>
              </a:ext>
            </a:extLst>
          </p:cNvPr>
          <p:cNvSpPr txBox="1"/>
          <p:nvPr userDrawn="1"/>
        </p:nvSpPr>
        <p:spPr>
          <a:xfrm>
            <a:off x="2418836" y="4513306"/>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1" name="Text Placeholder 10">
            <a:extLst>
              <a:ext uri="{FF2B5EF4-FFF2-40B4-BE49-F238E27FC236}">
                <a16:creationId xmlns:a16="http://schemas.microsoft.com/office/drawing/2014/main" id="{78E63D1E-5669-124C-90CA-03B13A7D7AE0}"/>
              </a:ext>
            </a:extLst>
          </p:cNvPr>
          <p:cNvSpPr>
            <a:spLocks noGrp="1"/>
          </p:cNvSpPr>
          <p:nvPr>
            <p:ph type="body" sz="quarter" idx="13"/>
          </p:nvPr>
        </p:nvSpPr>
        <p:spPr>
          <a:xfrm>
            <a:off x="324000" y="4320000"/>
            <a:ext cx="4694635" cy="366713"/>
          </a:xfrm>
          <a:prstGeom prst="rect">
            <a:avLst/>
          </a:prstGeom>
        </p:spPr>
        <p:txBody>
          <a:bodyPr lIns="0" tIns="0" rIns="0" bIns="0">
            <a:normAutofit/>
          </a:bodyPr>
          <a:lstStyle>
            <a:lvl1pPr marL="0" indent="0">
              <a:lnSpc>
                <a:spcPct val="100000"/>
              </a:lnSpc>
              <a:spcBef>
                <a:spcPts val="0"/>
              </a:spcBef>
              <a:buNone/>
              <a:defRPr sz="1800">
                <a:solidFill>
                  <a:schemeClr val="accent6"/>
                </a:solidFill>
              </a:defRPr>
            </a:lvl1pPr>
            <a:lvl2pPr marL="267891" indent="0">
              <a:buNone/>
              <a:defRPr>
                <a:solidFill>
                  <a:schemeClr val="accent2"/>
                </a:solidFill>
              </a:defRPr>
            </a:lvl2pPr>
            <a:lvl3pPr marL="535781" indent="0">
              <a:buNone/>
              <a:defRPr>
                <a:solidFill>
                  <a:schemeClr val="accent2"/>
                </a:solidFill>
              </a:defRPr>
            </a:lvl3pPr>
            <a:lvl4pPr marL="810815" indent="0">
              <a:buNone/>
              <a:defRPr>
                <a:solidFill>
                  <a:schemeClr val="accent2"/>
                </a:solidFill>
              </a:defRPr>
            </a:lvl4pPr>
            <a:lvl5pPr marL="1078706" indent="0">
              <a:buNone/>
              <a:defRPr>
                <a:solidFill>
                  <a:schemeClr val="accent2"/>
                </a:solidFill>
              </a:defRPr>
            </a:lvl5pPr>
          </a:lstStyle>
          <a:p>
            <a:pPr lvl="0"/>
            <a:r>
              <a:rPr lang="en-GB" dirty="0"/>
              <a:t>Click to edit Master text styles</a:t>
            </a:r>
          </a:p>
        </p:txBody>
      </p:sp>
      <p:sp>
        <p:nvSpPr>
          <p:cNvPr id="4" name="TextBox 3">
            <a:extLst>
              <a:ext uri="{FF2B5EF4-FFF2-40B4-BE49-F238E27FC236}">
                <a16:creationId xmlns:a16="http://schemas.microsoft.com/office/drawing/2014/main" id="{4DF2A1D7-0D87-D844-942F-FEAD20579184}"/>
              </a:ext>
            </a:extLst>
          </p:cNvPr>
          <p:cNvSpPr txBox="1"/>
          <p:nvPr userDrawn="1"/>
        </p:nvSpPr>
        <p:spPr>
          <a:xfrm>
            <a:off x="6925090" y="4114800"/>
            <a:ext cx="184731" cy="300082"/>
          </a:xfrm>
          <a:prstGeom prst="rect">
            <a:avLst/>
          </a:prstGeom>
          <a:noFill/>
        </p:spPr>
        <p:txBody>
          <a:bodyPr wrap="none" rtlCol="0">
            <a:spAutoFit/>
          </a:bodyPr>
          <a:lstStyle/>
          <a:p>
            <a:endParaRPr lang="en-US" sz="1350" dirty="0"/>
          </a:p>
        </p:txBody>
      </p:sp>
      <p:pic>
        <p:nvPicPr>
          <p:cNvPr id="9" name="Picture 8" descr="Logo&#10;&#10;Description automatically generated">
            <a:extLst>
              <a:ext uri="{FF2B5EF4-FFF2-40B4-BE49-F238E27FC236}">
                <a16:creationId xmlns:a16="http://schemas.microsoft.com/office/drawing/2014/main" id="{28D04FEF-6120-D9DF-6018-2393FD137B8B}"/>
              </a:ext>
            </a:extLst>
          </p:cNvPr>
          <p:cNvPicPr>
            <a:picLocks noChangeAspect="1"/>
          </p:cNvPicPr>
          <p:nvPr userDrawn="1"/>
        </p:nvPicPr>
        <p:blipFill>
          <a:blip r:embed="rId3"/>
          <a:stretch>
            <a:fillRect/>
          </a:stretch>
        </p:blipFill>
        <p:spPr>
          <a:xfrm>
            <a:off x="7913284" y="273319"/>
            <a:ext cx="906716" cy="734842"/>
          </a:xfrm>
          <a:prstGeom prst="rect">
            <a:avLst/>
          </a:prstGeom>
        </p:spPr>
      </p:pic>
    </p:spTree>
    <p:extLst>
      <p:ext uri="{BB962C8B-B14F-4D97-AF65-F5344CB8AC3E}">
        <p14:creationId xmlns:p14="http://schemas.microsoft.com/office/powerpoint/2010/main" val="1283518781"/>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userDrawn="1">
  <p:cSld name="Heading, content, basic text one col">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81353" y="31105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sp>
        <p:nvSpPr>
          <p:cNvPr id="3" name="Content Placeholder 2"/>
          <p:cNvSpPr>
            <a:spLocks noGrp="1"/>
          </p:cNvSpPr>
          <p:nvPr>
            <p:ph idx="1" hasCustomPrompt="1"/>
          </p:nvPr>
        </p:nvSpPr>
        <p:spPr>
          <a:xfrm>
            <a:off x="281354" y="1061834"/>
            <a:ext cx="5724000" cy="3019832"/>
          </a:xfrm>
          <a:prstGeom prst="rect">
            <a:avLst/>
          </a:prstGeom>
        </p:spPr>
        <p:txBody>
          <a:bodyPr lIns="0" tIns="0" rIns="0" bIns="0">
            <a:normAutofit/>
          </a:bodyPr>
          <a:lstStyle>
            <a:lvl1pPr marL="0" indent="0">
              <a:lnSpc>
                <a:spcPct val="100000"/>
              </a:lnSpc>
              <a:spcBef>
                <a:spcPts val="0"/>
              </a:spcBef>
              <a:spcAft>
                <a:spcPts val="450"/>
              </a:spcAft>
              <a:buClr>
                <a:schemeClr val="tx1"/>
              </a:buClr>
              <a:buFont typeface="Arial" panose="020B0604020202020204" pitchFamily="34" charset="0"/>
              <a:buNone/>
              <a:defRPr sz="16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add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92851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ample-Icons-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4000" y="32400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287294"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4" name="Rectangle 13">
            <a:extLst>
              <a:ext uri="{FF2B5EF4-FFF2-40B4-BE49-F238E27FC236}">
                <a16:creationId xmlns:a16="http://schemas.microsoft.com/office/drawing/2014/main" id="{3568E66E-4300-C34D-B490-E2E6A73E585A}"/>
              </a:ext>
              <a:ext uri="{C183D7F6-B498-43B3-948B-1728B52AA6E4}">
                <adec:decorative xmlns:adec="http://schemas.microsoft.com/office/drawing/2017/decorative" val="1"/>
              </a:ext>
            </a:extLst>
          </p:cNvPr>
          <p:cNvSpPr/>
          <p:nvPr userDrawn="1"/>
        </p:nvSpPr>
        <p:spPr>
          <a:xfrm>
            <a:off x="287294"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5" name="Rectangle 14">
            <a:extLst>
              <a:ext uri="{FF2B5EF4-FFF2-40B4-BE49-F238E27FC236}">
                <a16:creationId xmlns:a16="http://schemas.microsoft.com/office/drawing/2014/main" id="{F337980B-A75B-014B-A7A8-965882204640}"/>
              </a:ext>
              <a:ext uri="{C183D7F6-B498-43B3-948B-1728B52AA6E4}">
                <adec:decorative xmlns:adec="http://schemas.microsoft.com/office/drawing/2017/decorative" val="1"/>
              </a:ext>
            </a:extLst>
          </p:cNvPr>
          <p:cNvSpPr/>
          <p:nvPr userDrawn="1"/>
        </p:nvSpPr>
        <p:spPr>
          <a:xfrm>
            <a:off x="1150894"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6" name="Rectangle 15">
            <a:extLst>
              <a:ext uri="{FF2B5EF4-FFF2-40B4-BE49-F238E27FC236}">
                <a16:creationId xmlns:a16="http://schemas.microsoft.com/office/drawing/2014/main" id="{E8B5FF7D-C2EF-9E4C-A4CF-A835052E5DF8}"/>
              </a:ext>
              <a:ext uri="{C183D7F6-B498-43B3-948B-1728B52AA6E4}">
                <adec:decorative xmlns:adec="http://schemas.microsoft.com/office/drawing/2017/decorative" val="1"/>
              </a:ext>
            </a:extLst>
          </p:cNvPr>
          <p:cNvSpPr/>
          <p:nvPr userDrawn="1"/>
        </p:nvSpPr>
        <p:spPr>
          <a:xfrm>
            <a:off x="2014494"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7" name="Rectangle 16">
            <a:extLst>
              <a:ext uri="{FF2B5EF4-FFF2-40B4-BE49-F238E27FC236}">
                <a16:creationId xmlns:a16="http://schemas.microsoft.com/office/drawing/2014/main" id="{177481C1-F4F0-BE4E-B991-152BB9620270}"/>
              </a:ext>
              <a:ext uri="{C183D7F6-B498-43B3-948B-1728B52AA6E4}">
                <adec:decorative xmlns:adec="http://schemas.microsoft.com/office/drawing/2017/decorative" val="1"/>
              </a:ext>
            </a:extLst>
          </p:cNvPr>
          <p:cNvSpPr/>
          <p:nvPr userDrawn="1"/>
        </p:nvSpPr>
        <p:spPr>
          <a:xfrm>
            <a:off x="2878095"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8" name="Rectangle 17">
            <a:extLst>
              <a:ext uri="{FF2B5EF4-FFF2-40B4-BE49-F238E27FC236}">
                <a16:creationId xmlns:a16="http://schemas.microsoft.com/office/drawing/2014/main" id="{2FBC860F-BE8A-634D-9A96-33CE6D96B9F0}"/>
              </a:ext>
              <a:ext uri="{C183D7F6-B498-43B3-948B-1728B52AA6E4}">
                <adec:decorative xmlns:adec="http://schemas.microsoft.com/office/drawing/2017/decorative" val="1"/>
              </a:ext>
            </a:extLst>
          </p:cNvPr>
          <p:cNvSpPr/>
          <p:nvPr userDrawn="1"/>
        </p:nvSpPr>
        <p:spPr>
          <a:xfrm>
            <a:off x="3741695"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9" name="Rectangle 18">
            <a:extLst>
              <a:ext uri="{FF2B5EF4-FFF2-40B4-BE49-F238E27FC236}">
                <a16:creationId xmlns:a16="http://schemas.microsoft.com/office/drawing/2014/main" id="{5FA913FF-786C-1944-BF18-E9AB064B3444}"/>
              </a:ext>
              <a:ext uri="{C183D7F6-B498-43B3-948B-1728B52AA6E4}">
                <adec:decorative xmlns:adec="http://schemas.microsoft.com/office/drawing/2017/decorative" val="1"/>
              </a:ext>
            </a:extLst>
          </p:cNvPr>
          <p:cNvSpPr/>
          <p:nvPr userDrawn="1"/>
        </p:nvSpPr>
        <p:spPr>
          <a:xfrm>
            <a:off x="4605295"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0" name="Rectangle 19">
            <a:extLst>
              <a:ext uri="{FF2B5EF4-FFF2-40B4-BE49-F238E27FC236}">
                <a16:creationId xmlns:a16="http://schemas.microsoft.com/office/drawing/2014/main" id="{6C22D839-E390-8340-B649-B4FC5A6CFD70}"/>
              </a:ext>
              <a:ext uri="{C183D7F6-B498-43B3-948B-1728B52AA6E4}">
                <adec:decorative xmlns:adec="http://schemas.microsoft.com/office/drawing/2017/decorative" val="1"/>
              </a:ext>
            </a:extLst>
          </p:cNvPr>
          <p:cNvSpPr/>
          <p:nvPr userDrawn="1"/>
        </p:nvSpPr>
        <p:spPr>
          <a:xfrm>
            <a:off x="5468895"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Rectangle 20">
            <a:extLst>
              <a:ext uri="{FF2B5EF4-FFF2-40B4-BE49-F238E27FC236}">
                <a16:creationId xmlns:a16="http://schemas.microsoft.com/office/drawing/2014/main" id="{4640EE3D-EEFC-874A-A65B-DDDE03FC3221}"/>
              </a:ext>
              <a:ext uri="{C183D7F6-B498-43B3-948B-1728B52AA6E4}">
                <adec:decorative xmlns:adec="http://schemas.microsoft.com/office/drawing/2017/decorative" val="1"/>
              </a:ext>
            </a:extLst>
          </p:cNvPr>
          <p:cNvSpPr/>
          <p:nvPr userDrawn="1"/>
        </p:nvSpPr>
        <p:spPr>
          <a:xfrm>
            <a:off x="6332496"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2" name="Rectangle 21">
            <a:extLst>
              <a:ext uri="{FF2B5EF4-FFF2-40B4-BE49-F238E27FC236}">
                <a16:creationId xmlns:a16="http://schemas.microsoft.com/office/drawing/2014/main" id="{2A667BF2-B8EF-D949-9F15-FC3B3099AD58}"/>
              </a:ext>
              <a:ext uri="{C183D7F6-B498-43B3-948B-1728B52AA6E4}">
                <adec:decorative xmlns:adec="http://schemas.microsoft.com/office/drawing/2017/decorative" val="1"/>
              </a:ext>
            </a:extLst>
          </p:cNvPr>
          <p:cNvSpPr/>
          <p:nvPr userDrawn="1"/>
        </p:nvSpPr>
        <p:spPr>
          <a:xfrm>
            <a:off x="7196096"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Rectangle 22">
            <a:extLst>
              <a:ext uri="{FF2B5EF4-FFF2-40B4-BE49-F238E27FC236}">
                <a16:creationId xmlns:a16="http://schemas.microsoft.com/office/drawing/2014/main" id="{47201170-3375-514F-99C2-E37C6903968A}"/>
              </a:ext>
              <a:ext uri="{C183D7F6-B498-43B3-948B-1728B52AA6E4}">
                <adec:decorative xmlns:adec="http://schemas.microsoft.com/office/drawing/2017/decorative" val="1"/>
              </a:ext>
            </a:extLst>
          </p:cNvPr>
          <p:cNvSpPr/>
          <p:nvPr userDrawn="1"/>
        </p:nvSpPr>
        <p:spPr>
          <a:xfrm>
            <a:off x="8059694" y="1358412"/>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150894"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014494"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2878095"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7" name="Rectangle 26">
            <a:extLst>
              <a:ext uri="{FF2B5EF4-FFF2-40B4-BE49-F238E27FC236}">
                <a16:creationId xmlns:a16="http://schemas.microsoft.com/office/drawing/2014/main" id="{5E67BC68-4FB2-EE4A-A33E-6A7AF0CF413F}"/>
              </a:ext>
              <a:ext uri="{C183D7F6-B498-43B3-948B-1728B52AA6E4}">
                <adec:decorative xmlns:adec="http://schemas.microsoft.com/office/drawing/2017/decorative" val="1"/>
              </a:ext>
            </a:extLst>
          </p:cNvPr>
          <p:cNvSpPr/>
          <p:nvPr userDrawn="1"/>
        </p:nvSpPr>
        <p:spPr>
          <a:xfrm>
            <a:off x="3741695"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8" name="Rectangle 27">
            <a:extLst>
              <a:ext uri="{FF2B5EF4-FFF2-40B4-BE49-F238E27FC236}">
                <a16:creationId xmlns:a16="http://schemas.microsoft.com/office/drawing/2014/main" id="{0277C142-7A53-7A4A-A8FB-FBF33048E364}"/>
              </a:ext>
              <a:ext uri="{C183D7F6-B498-43B3-948B-1728B52AA6E4}">
                <adec:decorative xmlns:adec="http://schemas.microsoft.com/office/drawing/2017/decorative" val="1"/>
              </a:ext>
            </a:extLst>
          </p:cNvPr>
          <p:cNvSpPr/>
          <p:nvPr userDrawn="1"/>
        </p:nvSpPr>
        <p:spPr>
          <a:xfrm>
            <a:off x="4605295"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9" name="Rectangle 28">
            <a:extLst>
              <a:ext uri="{FF2B5EF4-FFF2-40B4-BE49-F238E27FC236}">
                <a16:creationId xmlns:a16="http://schemas.microsoft.com/office/drawing/2014/main" id="{6ADC5831-BE66-5045-87AF-18EBDF02747B}"/>
              </a:ext>
              <a:ext uri="{C183D7F6-B498-43B3-948B-1728B52AA6E4}">
                <adec:decorative xmlns:adec="http://schemas.microsoft.com/office/drawing/2017/decorative" val="1"/>
              </a:ext>
            </a:extLst>
          </p:cNvPr>
          <p:cNvSpPr/>
          <p:nvPr userDrawn="1"/>
        </p:nvSpPr>
        <p:spPr>
          <a:xfrm>
            <a:off x="5468895"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0" name="Rectangle 29">
            <a:extLst>
              <a:ext uri="{FF2B5EF4-FFF2-40B4-BE49-F238E27FC236}">
                <a16:creationId xmlns:a16="http://schemas.microsoft.com/office/drawing/2014/main" id="{2CB65DE4-B016-474E-A1C1-495957C7CA04}"/>
              </a:ext>
              <a:ext uri="{C183D7F6-B498-43B3-948B-1728B52AA6E4}">
                <adec:decorative xmlns:adec="http://schemas.microsoft.com/office/drawing/2017/decorative" val="1"/>
              </a:ext>
            </a:extLst>
          </p:cNvPr>
          <p:cNvSpPr/>
          <p:nvPr userDrawn="1"/>
        </p:nvSpPr>
        <p:spPr>
          <a:xfrm>
            <a:off x="6332496"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1" name="Rectangle 30">
            <a:extLst>
              <a:ext uri="{FF2B5EF4-FFF2-40B4-BE49-F238E27FC236}">
                <a16:creationId xmlns:a16="http://schemas.microsoft.com/office/drawing/2014/main" id="{58B3AA15-3E6B-C347-B0BE-F416C5684A23}"/>
              </a:ext>
              <a:ext uri="{C183D7F6-B498-43B3-948B-1728B52AA6E4}">
                <adec:decorative xmlns:adec="http://schemas.microsoft.com/office/drawing/2017/decorative" val="1"/>
              </a:ext>
            </a:extLst>
          </p:cNvPr>
          <p:cNvSpPr/>
          <p:nvPr userDrawn="1"/>
        </p:nvSpPr>
        <p:spPr>
          <a:xfrm>
            <a:off x="7196096"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2" name="Rectangle 31">
            <a:extLst>
              <a:ext uri="{FF2B5EF4-FFF2-40B4-BE49-F238E27FC236}">
                <a16:creationId xmlns:a16="http://schemas.microsoft.com/office/drawing/2014/main" id="{7AC0924D-A95B-1E43-84A3-825886C48DD3}"/>
              </a:ext>
              <a:ext uri="{C183D7F6-B498-43B3-948B-1728B52AA6E4}">
                <adec:decorative xmlns:adec="http://schemas.microsoft.com/office/drawing/2017/decorative" val="1"/>
              </a:ext>
            </a:extLst>
          </p:cNvPr>
          <p:cNvSpPr/>
          <p:nvPr userDrawn="1"/>
        </p:nvSpPr>
        <p:spPr>
          <a:xfrm>
            <a:off x="8059694" y="2381370"/>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287294"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150894"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014494"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2878095"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7" name="Rectangle 36">
            <a:extLst>
              <a:ext uri="{FF2B5EF4-FFF2-40B4-BE49-F238E27FC236}">
                <a16:creationId xmlns:a16="http://schemas.microsoft.com/office/drawing/2014/main" id="{FF522785-C8F3-734E-AF20-487FED2CEBCA}"/>
              </a:ext>
              <a:ext uri="{C183D7F6-B498-43B3-948B-1728B52AA6E4}">
                <adec:decorative xmlns:adec="http://schemas.microsoft.com/office/drawing/2017/decorative" val="1"/>
              </a:ext>
            </a:extLst>
          </p:cNvPr>
          <p:cNvSpPr/>
          <p:nvPr userDrawn="1"/>
        </p:nvSpPr>
        <p:spPr>
          <a:xfrm>
            <a:off x="3741695"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8" name="Rectangle 37">
            <a:extLst>
              <a:ext uri="{FF2B5EF4-FFF2-40B4-BE49-F238E27FC236}">
                <a16:creationId xmlns:a16="http://schemas.microsoft.com/office/drawing/2014/main" id="{798AD1D6-A541-1941-8B56-2FF0936767C6}"/>
              </a:ext>
              <a:ext uri="{C183D7F6-B498-43B3-948B-1728B52AA6E4}">
                <adec:decorative xmlns:adec="http://schemas.microsoft.com/office/drawing/2017/decorative" val="1"/>
              </a:ext>
            </a:extLst>
          </p:cNvPr>
          <p:cNvSpPr/>
          <p:nvPr userDrawn="1"/>
        </p:nvSpPr>
        <p:spPr>
          <a:xfrm>
            <a:off x="4605295"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9" name="Rectangle 38">
            <a:extLst>
              <a:ext uri="{FF2B5EF4-FFF2-40B4-BE49-F238E27FC236}">
                <a16:creationId xmlns:a16="http://schemas.microsoft.com/office/drawing/2014/main" id="{A844F750-124C-F246-BCDD-67595B93DC88}"/>
              </a:ext>
              <a:ext uri="{C183D7F6-B498-43B3-948B-1728B52AA6E4}">
                <adec:decorative xmlns:adec="http://schemas.microsoft.com/office/drawing/2017/decorative" val="1"/>
              </a:ext>
            </a:extLst>
          </p:cNvPr>
          <p:cNvSpPr/>
          <p:nvPr userDrawn="1"/>
        </p:nvSpPr>
        <p:spPr>
          <a:xfrm>
            <a:off x="5468895"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0" name="Rectangle 39">
            <a:extLst>
              <a:ext uri="{FF2B5EF4-FFF2-40B4-BE49-F238E27FC236}">
                <a16:creationId xmlns:a16="http://schemas.microsoft.com/office/drawing/2014/main" id="{15499656-96AE-C649-B3C1-81D5C6F60DA6}"/>
              </a:ext>
              <a:ext uri="{C183D7F6-B498-43B3-948B-1728B52AA6E4}">
                <adec:decorative xmlns:adec="http://schemas.microsoft.com/office/drawing/2017/decorative" val="1"/>
              </a:ext>
            </a:extLst>
          </p:cNvPr>
          <p:cNvSpPr/>
          <p:nvPr userDrawn="1"/>
        </p:nvSpPr>
        <p:spPr>
          <a:xfrm>
            <a:off x="6332496"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1" name="Rectangle 40">
            <a:extLst>
              <a:ext uri="{FF2B5EF4-FFF2-40B4-BE49-F238E27FC236}">
                <a16:creationId xmlns:a16="http://schemas.microsoft.com/office/drawing/2014/main" id="{B3150134-3C23-2A41-8EC0-2D0F308CD2FE}"/>
              </a:ext>
              <a:ext uri="{C183D7F6-B498-43B3-948B-1728B52AA6E4}">
                <adec:decorative xmlns:adec="http://schemas.microsoft.com/office/drawing/2017/decorative" val="1"/>
              </a:ext>
            </a:extLst>
          </p:cNvPr>
          <p:cNvSpPr/>
          <p:nvPr userDrawn="1"/>
        </p:nvSpPr>
        <p:spPr>
          <a:xfrm>
            <a:off x="7196096"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2" name="Rectangle 41">
            <a:extLst>
              <a:ext uri="{FF2B5EF4-FFF2-40B4-BE49-F238E27FC236}">
                <a16:creationId xmlns:a16="http://schemas.microsoft.com/office/drawing/2014/main" id="{4A542EAC-EEE9-2748-9DAC-6986FFF6348A}"/>
              </a:ext>
              <a:ext uri="{C183D7F6-B498-43B3-948B-1728B52AA6E4}">
                <adec:decorative xmlns:adec="http://schemas.microsoft.com/office/drawing/2017/decorative" val="1"/>
              </a:ext>
            </a:extLst>
          </p:cNvPr>
          <p:cNvSpPr/>
          <p:nvPr userDrawn="1"/>
        </p:nvSpPr>
        <p:spPr>
          <a:xfrm>
            <a:off x="8059694" y="3404328"/>
            <a:ext cx="785368" cy="768490"/>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3" name="Picture 2">
            <a:extLst>
              <a:ext uri="{FF2B5EF4-FFF2-40B4-BE49-F238E27FC236}">
                <a16:creationId xmlns:a16="http://schemas.microsoft.com/office/drawing/2014/main" id="{2D1CDB1A-8B42-520A-323D-5D120AA42E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Tree>
    <p:extLst>
      <p:ext uri="{BB962C8B-B14F-4D97-AF65-F5344CB8AC3E}">
        <p14:creationId xmlns:p14="http://schemas.microsoft.com/office/powerpoint/2010/main" val="1260696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userDrawn="1">
  <p:cSld name="1_Sample-Icons-Layout">
    <p:bg>
      <p:bgPr>
        <a:solidFill>
          <a:srgbClr val="F6F8F8"/>
        </a:solidFill>
        <a:effectLst/>
      </p:bgPr>
    </p:bg>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cxnSp>
        <p:nvCxnSpPr>
          <p:cNvPr id="11" name="Straight Connector 10">
            <a:extLst>
              <a:ext uri="{FF2B5EF4-FFF2-40B4-BE49-F238E27FC236}">
                <a16:creationId xmlns:a16="http://schemas.microsoft.com/office/drawing/2014/main" id="{5591C7AB-7F8B-2041-80C3-EE781F24EB94}"/>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4741F68A-44AA-5742-B124-91614CFD14BB}"/>
              </a:ext>
              <a:ext uri="{C183D7F6-B498-43B3-948B-1728B52AA6E4}">
                <adec:decorative xmlns:adec="http://schemas.microsoft.com/office/drawing/2017/decorative" val="1"/>
              </a:ext>
            </a:extLst>
          </p:cNvPr>
          <p:cNvSpPr/>
          <p:nvPr userDrawn="1"/>
        </p:nvSpPr>
        <p:spPr>
          <a:xfrm>
            <a:off x="287294" y="2381370"/>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4" name="Rectangle 23">
            <a:extLst>
              <a:ext uri="{FF2B5EF4-FFF2-40B4-BE49-F238E27FC236}">
                <a16:creationId xmlns:a16="http://schemas.microsoft.com/office/drawing/2014/main" id="{1E18572B-1544-A043-9B02-7AB01C90C51F}"/>
              </a:ext>
              <a:ext uri="{C183D7F6-B498-43B3-948B-1728B52AA6E4}">
                <adec:decorative xmlns:adec="http://schemas.microsoft.com/office/drawing/2017/decorative" val="1"/>
              </a:ext>
            </a:extLst>
          </p:cNvPr>
          <p:cNvSpPr/>
          <p:nvPr userDrawn="1"/>
        </p:nvSpPr>
        <p:spPr>
          <a:xfrm>
            <a:off x="1150894" y="2381370"/>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5" name="Rectangle 24">
            <a:extLst>
              <a:ext uri="{FF2B5EF4-FFF2-40B4-BE49-F238E27FC236}">
                <a16:creationId xmlns:a16="http://schemas.microsoft.com/office/drawing/2014/main" id="{E8D2BEC2-9D68-CC4D-A04A-BB949A02D509}"/>
              </a:ext>
              <a:ext uri="{C183D7F6-B498-43B3-948B-1728B52AA6E4}">
                <adec:decorative xmlns:adec="http://schemas.microsoft.com/office/drawing/2017/decorative" val="1"/>
              </a:ext>
            </a:extLst>
          </p:cNvPr>
          <p:cNvSpPr/>
          <p:nvPr userDrawn="1"/>
        </p:nvSpPr>
        <p:spPr>
          <a:xfrm>
            <a:off x="2014494" y="2381370"/>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Rectangle 25">
            <a:extLst>
              <a:ext uri="{FF2B5EF4-FFF2-40B4-BE49-F238E27FC236}">
                <a16:creationId xmlns:a16="http://schemas.microsoft.com/office/drawing/2014/main" id="{F7415083-D44F-FE40-A8D1-7BFAC700DF6C}"/>
              </a:ext>
              <a:ext uri="{C183D7F6-B498-43B3-948B-1728B52AA6E4}">
                <adec:decorative xmlns:adec="http://schemas.microsoft.com/office/drawing/2017/decorative" val="1"/>
              </a:ext>
            </a:extLst>
          </p:cNvPr>
          <p:cNvSpPr/>
          <p:nvPr userDrawn="1"/>
        </p:nvSpPr>
        <p:spPr>
          <a:xfrm>
            <a:off x="2878095" y="2381370"/>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3" name="Rectangle 32">
            <a:extLst>
              <a:ext uri="{FF2B5EF4-FFF2-40B4-BE49-F238E27FC236}">
                <a16:creationId xmlns:a16="http://schemas.microsoft.com/office/drawing/2014/main" id="{CA6737CC-78B4-0C46-99B9-341CFA60EF40}"/>
              </a:ext>
              <a:ext uri="{C183D7F6-B498-43B3-948B-1728B52AA6E4}">
                <adec:decorative xmlns:adec="http://schemas.microsoft.com/office/drawing/2017/decorative" val="1"/>
              </a:ext>
            </a:extLst>
          </p:cNvPr>
          <p:cNvSpPr/>
          <p:nvPr userDrawn="1"/>
        </p:nvSpPr>
        <p:spPr>
          <a:xfrm>
            <a:off x="287294" y="3408675"/>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4" name="Rectangle 33">
            <a:extLst>
              <a:ext uri="{FF2B5EF4-FFF2-40B4-BE49-F238E27FC236}">
                <a16:creationId xmlns:a16="http://schemas.microsoft.com/office/drawing/2014/main" id="{72455CAA-C332-E746-A62B-4F86F892F94A}"/>
              </a:ext>
              <a:ext uri="{C183D7F6-B498-43B3-948B-1728B52AA6E4}">
                <adec:decorative xmlns:adec="http://schemas.microsoft.com/office/drawing/2017/decorative" val="1"/>
              </a:ext>
            </a:extLst>
          </p:cNvPr>
          <p:cNvSpPr/>
          <p:nvPr userDrawn="1"/>
        </p:nvSpPr>
        <p:spPr>
          <a:xfrm>
            <a:off x="1150894" y="3408675"/>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5" name="Rectangle 34">
            <a:extLst>
              <a:ext uri="{FF2B5EF4-FFF2-40B4-BE49-F238E27FC236}">
                <a16:creationId xmlns:a16="http://schemas.microsoft.com/office/drawing/2014/main" id="{8BF322EA-8B44-2C46-9412-34692FAFE8CB}"/>
              </a:ext>
              <a:ext uri="{C183D7F6-B498-43B3-948B-1728B52AA6E4}">
                <adec:decorative xmlns:adec="http://schemas.microsoft.com/office/drawing/2017/decorative" val="1"/>
              </a:ext>
            </a:extLst>
          </p:cNvPr>
          <p:cNvSpPr/>
          <p:nvPr userDrawn="1"/>
        </p:nvSpPr>
        <p:spPr>
          <a:xfrm>
            <a:off x="2014494" y="3408675"/>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36" name="Rectangle 35">
            <a:extLst>
              <a:ext uri="{FF2B5EF4-FFF2-40B4-BE49-F238E27FC236}">
                <a16:creationId xmlns:a16="http://schemas.microsoft.com/office/drawing/2014/main" id="{BDB462B7-0B7F-EA46-9EFF-D26991D2304D}"/>
              </a:ext>
              <a:ext uri="{C183D7F6-B498-43B3-948B-1728B52AA6E4}">
                <adec:decorative xmlns:adec="http://schemas.microsoft.com/office/drawing/2017/decorative" val="1"/>
              </a:ext>
            </a:extLst>
          </p:cNvPr>
          <p:cNvSpPr/>
          <p:nvPr userDrawn="1"/>
        </p:nvSpPr>
        <p:spPr>
          <a:xfrm>
            <a:off x="2878095" y="3408675"/>
            <a:ext cx="785368" cy="768490"/>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6" name="Rectangle 45">
            <a:extLst>
              <a:ext uri="{FF2B5EF4-FFF2-40B4-BE49-F238E27FC236}">
                <a16:creationId xmlns:a16="http://schemas.microsoft.com/office/drawing/2014/main" id="{510BDAA4-2C6C-4E47-9616-5977DD23D840}"/>
              </a:ext>
              <a:ext uri="{C183D7F6-B498-43B3-948B-1728B52AA6E4}">
                <adec:decorative xmlns:adec="http://schemas.microsoft.com/office/drawing/2017/decorative" val="1"/>
              </a:ext>
            </a:extLst>
          </p:cNvPr>
          <p:cNvSpPr/>
          <p:nvPr userDrawn="1"/>
        </p:nvSpPr>
        <p:spPr>
          <a:xfrm>
            <a:off x="3842184" y="2381370"/>
            <a:ext cx="1493600" cy="14615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7" name="Rectangle 46">
            <a:extLst>
              <a:ext uri="{FF2B5EF4-FFF2-40B4-BE49-F238E27FC236}">
                <a16:creationId xmlns:a16="http://schemas.microsoft.com/office/drawing/2014/main" id="{2691AF0D-B60D-2949-AB30-089AD6A4A5A1}"/>
              </a:ext>
              <a:ext uri="{C183D7F6-B498-43B3-948B-1728B52AA6E4}">
                <adec:decorative xmlns:adec="http://schemas.microsoft.com/office/drawing/2017/decorative" val="1"/>
              </a:ext>
            </a:extLst>
          </p:cNvPr>
          <p:cNvSpPr/>
          <p:nvPr userDrawn="1"/>
        </p:nvSpPr>
        <p:spPr>
          <a:xfrm>
            <a:off x="5605615" y="2381370"/>
            <a:ext cx="1493600" cy="14615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48" name="Rectangle 47">
            <a:extLst>
              <a:ext uri="{FF2B5EF4-FFF2-40B4-BE49-F238E27FC236}">
                <a16:creationId xmlns:a16="http://schemas.microsoft.com/office/drawing/2014/main" id="{D76B0456-3FC3-5D44-A9F1-56A57FD0B992}"/>
              </a:ext>
              <a:ext uri="{C183D7F6-B498-43B3-948B-1728B52AA6E4}">
                <adec:decorative xmlns:adec="http://schemas.microsoft.com/office/drawing/2017/decorative" val="1"/>
              </a:ext>
            </a:extLst>
          </p:cNvPr>
          <p:cNvSpPr/>
          <p:nvPr userDrawn="1"/>
        </p:nvSpPr>
        <p:spPr>
          <a:xfrm>
            <a:off x="7369047" y="2381370"/>
            <a:ext cx="1493600" cy="146150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4" name="Picture 3">
            <a:extLst>
              <a:ext uri="{FF2B5EF4-FFF2-40B4-BE49-F238E27FC236}">
                <a16:creationId xmlns:a16="http://schemas.microsoft.com/office/drawing/2014/main" id="{D569F651-3737-5832-DC5A-9DB8A57B6C7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
        <p:nvSpPr>
          <p:cNvPr id="5" name="Title 1">
            <a:extLst>
              <a:ext uri="{FF2B5EF4-FFF2-40B4-BE49-F238E27FC236}">
                <a16:creationId xmlns:a16="http://schemas.microsoft.com/office/drawing/2014/main" id="{A1CA835D-248C-29AB-B7DE-5AD7C7D2A867}"/>
              </a:ext>
            </a:extLst>
          </p:cNvPr>
          <p:cNvSpPr>
            <a:spLocks noGrp="1"/>
          </p:cNvSpPr>
          <p:nvPr>
            <p:ph type="title" hasCustomPrompt="1"/>
          </p:nvPr>
        </p:nvSpPr>
        <p:spPr>
          <a:xfrm>
            <a:off x="324000" y="32400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spTree>
    <p:extLst>
      <p:ext uri="{BB962C8B-B14F-4D97-AF65-F5344CB8AC3E}">
        <p14:creationId xmlns:p14="http://schemas.microsoft.com/office/powerpoint/2010/main" val="42566333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userDrawn="1">
  <p:cSld name="1_Title, subhead, two columns">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EBB79D01-2A70-DAF1-6A65-BC0424C2FEE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324000" y="32400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324000" y="1566000"/>
            <a:ext cx="8288025" cy="346513"/>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1800" b="1">
                <a:solidFill>
                  <a:schemeClr val="accent6"/>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Subhead if needed</a:t>
            </a:r>
          </a:p>
        </p:txBody>
      </p:sp>
      <p:sp>
        <p:nvSpPr>
          <p:cNvPr id="3" name="Content Placeholder 2"/>
          <p:cNvSpPr>
            <a:spLocks noGrp="1"/>
          </p:cNvSpPr>
          <p:nvPr>
            <p:ph idx="1"/>
          </p:nvPr>
        </p:nvSpPr>
        <p:spPr>
          <a:xfrm>
            <a:off x="324000" y="2051994"/>
            <a:ext cx="8316000" cy="2592000"/>
          </a:xfrm>
          <a:prstGeom prst="rect">
            <a:avLst/>
          </a:prstGeom>
        </p:spPr>
        <p:txBody>
          <a:bodyPr lIns="0" tIns="0" rIns="0" bIns="0" numCol="2" spcCol="432000">
            <a:noAutofit/>
          </a:bodyPr>
          <a:lstStyle>
            <a:lvl1pPr marL="0" indent="0">
              <a:lnSpc>
                <a:spcPct val="100000"/>
              </a:lnSpc>
              <a:spcBef>
                <a:spcPts val="0"/>
              </a:spcBef>
              <a:spcAft>
                <a:spcPts val="450"/>
              </a:spcAft>
              <a:buClr>
                <a:schemeClr val="tx1"/>
              </a:buClr>
              <a:buNone/>
              <a:defRPr sz="16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edit Master text styles</a:t>
            </a:r>
          </a:p>
          <a:p>
            <a:pPr lvl="1"/>
            <a:r>
              <a:rPr lang="en-GB" dirty="0"/>
              <a:t>Second level</a:t>
            </a:r>
          </a:p>
        </p:txBody>
      </p:sp>
      <p:cxnSp>
        <p:nvCxnSpPr>
          <p:cNvPr id="12" name="Straight Connector 11">
            <a:extLst>
              <a:ext uri="{FF2B5EF4-FFF2-40B4-BE49-F238E27FC236}">
                <a16:creationId xmlns:a16="http://schemas.microsoft.com/office/drawing/2014/main" id="{18E2133D-2149-6B45-BEAB-A2D5E225B5AD}"/>
              </a:ext>
              <a:ext uri="{C183D7F6-B498-43B3-948B-1728B52AA6E4}">
                <adec:decorative xmlns:adec="http://schemas.microsoft.com/office/drawing/2017/decorative" val="1"/>
              </a:ext>
            </a:extLst>
          </p:cNvPr>
          <p:cNvCxnSpPr>
            <a:cxnSpLocks/>
          </p:cNvCxnSpPr>
          <p:nvPr userDrawn="1"/>
        </p:nvCxnSpPr>
        <p:spPr>
          <a:xfrm>
            <a:off x="306592" y="4752000"/>
            <a:ext cx="8549408"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Tree>
    <p:extLst>
      <p:ext uri="{BB962C8B-B14F-4D97-AF65-F5344CB8AC3E}">
        <p14:creationId xmlns:p14="http://schemas.microsoft.com/office/powerpoint/2010/main" val="40435855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userDrawn="1">
  <p:cSld name="2_Title, subhead, Three columns">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00" y="2052000"/>
            <a:ext cx="8316000" cy="2592000"/>
          </a:xfrm>
          <a:prstGeom prst="rect">
            <a:avLst/>
          </a:prstGeom>
        </p:spPr>
        <p:txBody>
          <a:bodyPr lIns="0" tIns="0" rIns="0" bIns="0" numCol="3" spcCol="432000">
            <a:noAutofit/>
          </a:bodyPr>
          <a:lstStyle>
            <a:lvl1pPr marL="0" indent="0">
              <a:lnSpc>
                <a:spcPct val="100000"/>
              </a:lnSpc>
              <a:spcBef>
                <a:spcPts val="0"/>
              </a:spcBef>
              <a:spcAft>
                <a:spcPts val="450"/>
              </a:spcAft>
              <a:buClr>
                <a:schemeClr val="tx1"/>
              </a:buClr>
              <a:buNone/>
              <a:defRPr sz="16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324000" y="1566000"/>
            <a:ext cx="8288025" cy="346513"/>
          </a:xfrm>
          <a:prstGeom prst="rect">
            <a:avLst/>
          </a:prstGeom>
        </p:spPr>
        <p:txBody>
          <a:bodyPr lIns="0" tIns="0" rIns="0" bIns="0" numCol="2" anchor="t">
            <a:noAutofit/>
          </a:bodyPr>
          <a:lstStyle>
            <a:lvl1pPr marL="0" indent="0">
              <a:lnSpc>
                <a:spcPct val="100000"/>
              </a:lnSpc>
              <a:spcBef>
                <a:spcPts val="0"/>
              </a:spcBef>
              <a:spcAft>
                <a:spcPts val="0"/>
              </a:spcAft>
              <a:buClr>
                <a:schemeClr val="tx1"/>
              </a:buClr>
              <a:buNone/>
              <a:defRPr sz="1800" b="1">
                <a:solidFill>
                  <a:schemeClr val="accent6"/>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Subhead if needed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
        <p:nvSpPr>
          <p:cNvPr id="7" name="Title 1">
            <a:extLst>
              <a:ext uri="{FF2B5EF4-FFF2-40B4-BE49-F238E27FC236}">
                <a16:creationId xmlns:a16="http://schemas.microsoft.com/office/drawing/2014/main" id="{47E4AB90-2CB6-0646-B56C-4B58E33EC909}"/>
              </a:ext>
            </a:extLst>
          </p:cNvPr>
          <p:cNvSpPr>
            <a:spLocks noGrp="1"/>
          </p:cNvSpPr>
          <p:nvPr>
            <p:ph type="title" hasCustomPrompt="1"/>
          </p:nvPr>
        </p:nvSpPr>
        <p:spPr>
          <a:xfrm>
            <a:off x="324000" y="32400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6A9D545D-FD2F-4843-8588-07EBE7DDAA13}"/>
              </a:ext>
              <a:ext uri="{C183D7F6-B498-43B3-948B-1728B52AA6E4}">
                <adec:decorative xmlns:adec="http://schemas.microsoft.com/office/drawing/2017/decorative" val="1"/>
              </a:ext>
            </a:extLst>
          </p:cNvPr>
          <p:cNvCxnSpPr>
            <a:cxnSpLocks/>
          </p:cNvCxnSpPr>
          <p:nvPr userDrawn="1"/>
        </p:nvCxnSpPr>
        <p:spPr>
          <a:xfrm>
            <a:off x="324000" y="4761525"/>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3" name="Picture 12">
            <a:extLst>
              <a:ext uri="{FF2B5EF4-FFF2-40B4-BE49-F238E27FC236}">
                <a16:creationId xmlns:a16="http://schemas.microsoft.com/office/drawing/2014/main" id="{707F89CB-5AF7-9C7B-6503-F287E127E82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Tree>
    <p:extLst>
      <p:ext uri="{BB962C8B-B14F-4D97-AF65-F5344CB8AC3E}">
        <p14:creationId xmlns:p14="http://schemas.microsoft.com/office/powerpoint/2010/main" val="625731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9.xml><?xml version="1.0" encoding="utf-8"?>
<p:sldLayout xmlns:a="http://schemas.openxmlformats.org/drawingml/2006/main" xmlns:r="http://schemas.openxmlformats.org/officeDocument/2006/relationships" xmlns:p="http://schemas.openxmlformats.org/presentationml/2006/main" userDrawn="1">
  <p:cSld name="Heading, subhead, bullets one column">
    <p:bg>
      <p:bgPr>
        <a:solidFill>
          <a:srgbClr val="F6F8F8"/>
        </a:solid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324000" y="2078999"/>
            <a:ext cx="8316000" cy="2592000"/>
          </a:xfrm>
          <a:prstGeom prst="rect">
            <a:avLst/>
          </a:prstGeom>
        </p:spPr>
        <p:txBody>
          <a:bodyPr lIns="0" tIns="0" rIns="0" bIns="0">
            <a:normAutofit/>
          </a:bodyPr>
          <a:lstStyle>
            <a:lvl1pPr marL="0" indent="0">
              <a:lnSpc>
                <a:spcPct val="100000"/>
              </a:lnSpc>
              <a:spcBef>
                <a:spcPts val="0"/>
              </a:spcBef>
              <a:spcAft>
                <a:spcPts val="450"/>
              </a:spcAft>
              <a:buClr>
                <a:schemeClr val="tx1"/>
              </a:buClr>
              <a:buNone/>
              <a:defRPr sz="16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edit Master text styles</a:t>
            </a:r>
          </a:p>
          <a:p>
            <a:pPr lvl="1"/>
            <a:r>
              <a:rPr lang="en-GB" dirty="0"/>
              <a:t>Second level</a:t>
            </a:r>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hasCustomPrompt="1"/>
          </p:nvPr>
        </p:nvSpPr>
        <p:spPr>
          <a:xfrm>
            <a:off x="324001" y="1566001"/>
            <a:ext cx="8259483" cy="433445"/>
          </a:xfrm>
          <a:prstGeom prst="rect">
            <a:avLst/>
          </a:prstGeom>
        </p:spPr>
        <p:txBody>
          <a:bodyPr lIns="0" tIns="0" rIns="0" bIns="0">
            <a:noAutofit/>
          </a:bodyPr>
          <a:lstStyle>
            <a:lvl1pPr marL="0" indent="0">
              <a:lnSpc>
                <a:spcPts val="1650"/>
              </a:lnSpc>
              <a:spcBef>
                <a:spcPts val="0"/>
              </a:spcBef>
              <a:spcAft>
                <a:spcPts val="675"/>
              </a:spcAft>
              <a:buClr>
                <a:schemeClr val="tx1"/>
              </a:buClr>
              <a:buNone/>
              <a:defRPr sz="1800" b="1">
                <a:solidFill>
                  <a:schemeClr val="accent6"/>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Subhead</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
        <p:nvSpPr>
          <p:cNvPr id="7" name="Title 1">
            <a:extLst>
              <a:ext uri="{FF2B5EF4-FFF2-40B4-BE49-F238E27FC236}">
                <a16:creationId xmlns:a16="http://schemas.microsoft.com/office/drawing/2014/main" id="{4F771D90-A686-C949-8872-F69893BCF8E4}"/>
              </a:ext>
            </a:extLst>
          </p:cNvPr>
          <p:cNvSpPr>
            <a:spLocks noGrp="1"/>
          </p:cNvSpPr>
          <p:nvPr>
            <p:ph type="title" hasCustomPrompt="1"/>
          </p:nvPr>
        </p:nvSpPr>
        <p:spPr>
          <a:xfrm>
            <a:off x="324000" y="324000"/>
            <a:ext cx="8553116" cy="648890"/>
          </a:xfrm>
          <a:prstGeom prst="rect">
            <a:avLst/>
          </a:prstGeom>
        </p:spPr>
        <p:txBody>
          <a:bodyPr lIns="0" tIns="0" rIns="0" bIns="0">
            <a:normAutofit/>
          </a:bodyPr>
          <a:lstStyle>
            <a:lvl1pPr>
              <a:defRPr sz="2700" b="1">
                <a:solidFill>
                  <a:schemeClr val="tx1"/>
                </a:solidFill>
              </a:defRPr>
            </a:lvl1pPr>
          </a:lstStyle>
          <a:p>
            <a:r>
              <a:rPr lang="en-GB" dirty="0"/>
              <a:t>Heading</a:t>
            </a:r>
          </a:p>
        </p:txBody>
      </p:sp>
      <p:cxnSp>
        <p:nvCxnSpPr>
          <p:cNvPr id="12" name="Straight Connector 11">
            <a:extLst>
              <a:ext uri="{FF2B5EF4-FFF2-40B4-BE49-F238E27FC236}">
                <a16:creationId xmlns:a16="http://schemas.microsoft.com/office/drawing/2014/main" id="{4CD5CE1C-46DF-8846-A4A0-E19A9CC397BE}"/>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a16="http://schemas.microsoft.com/office/drawing/2014/main" id="{64955267-CD3E-4484-1B20-32E90EB4ED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Tree>
    <p:extLst>
      <p:ext uri="{BB962C8B-B14F-4D97-AF65-F5344CB8AC3E}">
        <p14:creationId xmlns:p14="http://schemas.microsoft.com/office/powerpoint/2010/main" val="21592818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342757"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457200"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457200" y="1091673"/>
            <a:ext cx="3453866" cy="3453866"/>
          </a:xfrm>
          <a:prstGeom prst="ellipse">
            <a:avLst/>
          </a:prstGeom>
        </p:spPr>
        <p:txBody>
          <a:bodyPr/>
          <a:lstStyle/>
          <a:p>
            <a:r>
              <a:rPr lang="en-US" dirty="0"/>
              <a:t>Click icon to add picture</a:t>
            </a:r>
            <a:endParaRPr lang="en-GB" dirty="0"/>
          </a:p>
        </p:txBody>
      </p:sp>
      <p:sp>
        <p:nvSpPr>
          <p:cNvPr id="8" name="Content Placeholder 3">
            <a:extLst>
              <a:ext uri="{FF2B5EF4-FFF2-40B4-BE49-F238E27FC236}">
                <a16:creationId xmlns:a16="http://schemas.microsoft.com/office/drawing/2014/main" id="{95DD027A-8DD2-D47D-F0CE-D03F6B7B97CF}"/>
              </a:ext>
            </a:extLst>
          </p:cNvPr>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29986525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Headline slide with image A">
    <p:bg>
      <p:bgPr>
        <a:solidFill>
          <a:srgbClr val="F6F8F8"/>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265570" y="1235676"/>
            <a:ext cx="3682177" cy="2347552"/>
          </a:xfrm>
          <a:prstGeom prst="rect">
            <a:avLst/>
          </a:prstGeom>
        </p:spPr>
        <p:txBody>
          <a:bodyPr anchor="t">
            <a:normAutofit/>
          </a:bodyPr>
          <a:lstStyle>
            <a:lvl1pPr marL="0" indent="0">
              <a:lnSpc>
                <a:spcPts val="3150"/>
              </a:lnSpc>
              <a:defRPr sz="2700" b="1">
                <a:solidFill>
                  <a:schemeClr val="tx1"/>
                </a:solidFill>
              </a:defRPr>
            </a:lvl1pPr>
          </a:lstStyle>
          <a:p>
            <a:r>
              <a:rPr lang="en-GB" dirty="0"/>
              <a:t>Headline over a number of lines,</a:t>
            </a:r>
            <a:br>
              <a:rPr lang="en-GB" dirty="0"/>
            </a:br>
            <a:r>
              <a:rPr lang="en-GB" dirty="0"/>
              <a:t>keep to maximum of four lines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pPr algn="r"/>
              <a:t>‹#›</a:t>
            </a:fld>
            <a:endParaRPr lang="en-GB" sz="900" dirty="0">
              <a:solidFill>
                <a:schemeClr val="tx1"/>
              </a:solidFill>
            </a:endParaRPr>
          </a:p>
        </p:txBody>
      </p:sp>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Tree>
    <p:extLst>
      <p:ext uri="{BB962C8B-B14F-4D97-AF65-F5344CB8AC3E}">
        <p14:creationId xmlns:p14="http://schemas.microsoft.com/office/powerpoint/2010/main" val="36128184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CON Grid Boxes 4UP Grey">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F244FF8-F4E4-0514-77D0-8D8D69F9337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
        <p:nvSpPr>
          <p:cNvPr id="18" name="Title 1">
            <a:extLst>
              <a:ext uri="{FF2B5EF4-FFF2-40B4-BE49-F238E27FC236}">
                <a16:creationId xmlns:a16="http://schemas.microsoft.com/office/drawing/2014/main" id="{1ACF78F6-439A-384B-9C21-D11B5B50E050}"/>
              </a:ext>
            </a:extLst>
          </p:cNvPr>
          <p:cNvSpPr>
            <a:spLocks noGrp="1"/>
          </p:cNvSpPr>
          <p:nvPr>
            <p:ph type="title" hasCustomPrompt="1"/>
          </p:nvPr>
        </p:nvSpPr>
        <p:spPr>
          <a:xfrm>
            <a:off x="324000" y="324001"/>
            <a:ext cx="8553116" cy="521795"/>
          </a:xfrm>
          <a:prstGeom prst="rect">
            <a:avLst/>
          </a:prstGeom>
        </p:spPr>
        <p:txBody>
          <a:bodyPr lIns="0" tIns="0" rIns="0" bIns="0">
            <a:normAutofit/>
          </a:bodyPr>
          <a:lstStyle>
            <a:lvl1pPr>
              <a:defRPr sz="2700" b="1">
                <a:solidFill>
                  <a:schemeClr val="tx1"/>
                </a:solidFill>
              </a:defRPr>
            </a:lvl1pPr>
          </a:lstStyle>
          <a:p>
            <a:r>
              <a:rPr lang="en-GB" dirty="0"/>
              <a:t>Heading</a:t>
            </a:r>
          </a:p>
        </p:txBody>
      </p:sp>
      <p:sp>
        <p:nvSpPr>
          <p:cNvPr id="4" name="Rectangle: Top Corners Rounded 3">
            <a:extLst>
              <a:ext uri="{FF2B5EF4-FFF2-40B4-BE49-F238E27FC236}">
                <a16:creationId xmlns:a16="http://schemas.microsoft.com/office/drawing/2014/main" id="{B540671A-ED56-3548-A508-080ABBDB5E58}"/>
              </a:ext>
              <a:ext uri="{C183D7F6-B498-43B3-948B-1728B52AA6E4}">
                <adec:decorative xmlns:adec="http://schemas.microsoft.com/office/drawing/2017/decorative" val="1"/>
              </a:ext>
            </a:extLst>
          </p:cNvPr>
          <p:cNvSpPr/>
          <p:nvPr userDrawn="1"/>
        </p:nvSpPr>
        <p:spPr>
          <a:xfrm>
            <a:off x="1708291" y="891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1708291" y="156600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4673913" y="891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4673913" y="1566776"/>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Click to edit Master text styles</a:t>
            </a: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1708291" y="281195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1708291" y="348695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4679585" y="2814151"/>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4673913" y="348782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cxnSp>
        <p:nvCxnSpPr>
          <p:cNvPr id="7" name="Straight Connector 6">
            <a:extLst>
              <a:ext uri="{FF2B5EF4-FFF2-40B4-BE49-F238E27FC236}">
                <a16:creationId xmlns:a16="http://schemas.microsoft.com/office/drawing/2014/main" id="{7DBEB741-20EA-C36A-7EF8-DE1CD1F1AA0C}"/>
              </a:ext>
              <a:ext uri="{C183D7F6-B498-43B3-948B-1728B52AA6E4}">
                <adec:decorative xmlns:adec="http://schemas.microsoft.com/office/drawing/2017/decorative" val="1"/>
              </a:ext>
            </a:extLst>
          </p:cNvPr>
          <p:cNvCxnSpPr>
            <a:cxnSpLocks/>
          </p:cNvCxnSpPr>
          <p:nvPr userDrawn="1"/>
        </p:nvCxnSpPr>
        <p:spPr>
          <a:xfrm>
            <a:off x="324000" y="4752000"/>
            <a:ext cx="8538647"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Tree>
    <p:extLst>
      <p:ext uri="{BB962C8B-B14F-4D97-AF65-F5344CB8AC3E}">
        <p14:creationId xmlns:p14="http://schemas.microsoft.com/office/powerpoint/2010/main" val="3184727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ICON Grid Boxes 2UP Grey">
    <p:spTree>
      <p:nvGrpSpPr>
        <p:cNvPr id="1" name=""/>
        <p:cNvGrpSpPr/>
        <p:nvPr/>
      </p:nvGrpSpPr>
      <p:grpSpPr>
        <a:xfrm>
          <a:off x="0" y="0"/>
          <a:ext cx="0" cy="0"/>
          <a:chOff x="0" y="0"/>
          <a:chExt cx="0" cy="0"/>
        </a:xfrm>
      </p:grpSpPr>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324000" y="2024312"/>
            <a:ext cx="2673000" cy="2483999"/>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324000" y="1268312"/>
            <a:ext cx="2673000" cy="756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Text Placeholder 7">
            <a:extLst>
              <a:ext uri="{FF2B5EF4-FFF2-40B4-BE49-F238E27FC236}">
                <a16:creationId xmlns:a16="http://schemas.microsoft.com/office/drawing/2014/main" id="{242484D6-4364-A442-9ABC-5042556E6205}"/>
              </a:ext>
            </a:extLst>
          </p:cNvPr>
          <p:cNvSpPr>
            <a:spLocks noGrp="1"/>
          </p:cNvSpPr>
          <p:nvPr>
            <p:ph type="body" sz="quarter" idx="15"/>
          </p:nvPr>
        </p:nvSpPr>
        <p:spPr>
          <a:xfrm>
            <a:off x="3243284" y="2024312"/>
            <a:ext cx="2673000" cy="2483999"/>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22" name="Rectangle: Top Corners Rounded 21">
            <a:extLst>
              <a:ext uri="{FF2B5EF4-FFF2-40B4-BE49-F238E27FC236}">
                <a16:creationId xmlns:a16="http://schemas.microsoft.com/office/drawing/2014/main" id="{9E7ED11E-4751-6140-AC11-8C5B88B96EE4}"/>
              </a:ext>
              <a:ext uri="{C183D7F6-B498-43B3-948B-1728B52AA6E4}">
                <adec:decorative xmlns:adec="http://schemas.microsoft.com/office/drawing/2017/decorative" val="1"/>
              </a:ext>
            </a:extLst>
          </p:cNvPr>
          <p:cNvSpPr/>
          <p:nvPr userDrawn="1"/>
        </p:nvSpPr>
        <p:spPr>
          <a:xfrm>
            <a:off x="3243284" y="1268312"/>
            <a:ext cx="2673000" cy="756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3525716" y="4897791"/>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1" name="Title 1">
            <a:extLst>
              <a:ext uri="{FF2B5EF4-FFF2-40B4-BE49-F238E27FC236}">
                <a16:creationId xmlns:a16="http://schemas.microsoft.com/office/drawing/2014/main" id="{C5DD270E-858A-0745-A4F5-3FE5B49194FA}"/>
              </a:ext>
            </a:extLst>
          </p:cNvPr>
          <p:cNvSpPr>
            <a:spLocks noGrp="1"/>
          </p:cNvSpPr>
          <p:nvPr>
            <p:ph type="title" hasCustomPrompt="1"/>
          </p:nvPr>
        </p:nvSpPr>
        <p:spPr>
          <a:xfrm>
            <a:off x="324000" y="324001"/>
            <a:ext cx="8553116" cy="521795"/>
          </a:xfrm>
          <a:prstGeom prst="rect">
            <a:avLst/>
          </a:prstGeom>
        </p:spPr>
        <p:txBody>
          <a:bodyPr lIns="0" tIns="0" rIns="0" bIns="0">
            <a:normAutofit/>
          </a:bodyPr>
          <a:lstStyle>
            <a:lvl1pPr>
              <a:defRPr sz="2700" b="1">
                <a:solidFill>
                  <a:schemeClr val="tx1"/>
                </a:solidFill>
              </a:defRPr>
            </a:lvl1pPr>
          </a:lstStyle>
          <a:p>
            <a:r>
              <a:rPr lang="en-GB" dirty="0"/>
              <a:t>Heading</a:t>
            </a:r>
          </a:p>
        </p:txBody>
      </p:sp>
      <p:pic>
        <p:nvPicPr>
          <p:cNvPr id="3" name="Picture 2">
            <a:extLst>
              <a:ext uri="{FF2B5EF4-FFF2-40B4-BE49-F238E27FC236}">
                <a16:creationId xmlns:a16="http://schemas.microsoft.com/office/drawing/2014/main" id="{6FD787DC-00EF-B13A-FE97-CE51273E867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cxnSp>
        <p:nvCxnSpPr>
          <p:cNvPr id="5" name="Straight Connector 4">
            <a:extLst>
              <a:ext uri="{FF2B5EF4-FFF2-40B4-BE49-F238E27FC236}">
                <a16:creationId xmlns:a16="http://schemas.microsoft.com/office/drawing/2014/main" id="{20783BA3-377B-7D8A-0B7B-91C314676A0C}"/>
              </a:ext>
              <a:ext uri="{C183D7F6-B498-43B3-948B-1728B52AA6E4}">
                <adec:decorative xmlns:adec="http://schemas.microsoft.com/office/drawing/2017/decorative" val="1"/>
              </a:ext>
            </a:extLst>
          </p:cNvPr>
          <p:cNvCxnSpPr>
            <a:cxnSpLocks/>
          </p:cNvCxnSpPr>
          <p:nvPr userDrawn="1"/>
        </p:nvCxnSpPr>
        <p:spPr>
          <a:xfrm>
            <a:off x="324000" y="4752000"/>
            <a:ext cx="8538647"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5364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TEXT Grid, Titles 4UP Grey">
    <p:spTree>
      <p:nvGrpSpPr>
        <p:cNvPr id="1" name=""/>
        <p:cNvGrpSpPr/>
        <p:nvPr/>
      </p:nvGrpSpPr>
      <p:grpSpPr>
        <a:xfrm>
          <a:off x="0" y="0"/>
          <a:ext cx="0" cy="0"/>
          <a:chOff x="0" y="0"/>
          <a:chExt cx="0" cy="0"/>
        </a:xfrm>
      </p:grpSpPr>
      <p:sp>
        <p:nvSpPr>
          <p:cNvPr id="18" name="Rectangle: Top Corners Rounded 17">
            <a:extLst>
              <a:ext uri="{FF2B5EF4-FFF2-40B4-BE49-F238E27FC236}">
                <a16:creationId xmlns:a16="http://schemas.microsoft.com/office/drawing/2014/main" id="{205929B3-ED58-E54F-B724-E24FB5F163DF}"/>
              </a:ext>
              <a:ext uri="{C183D7F6-B498-43B3-948B-1728B52AA6E4}">
                <adec:decorative xmlns:adec="http://schemas.microsoft.com/office/drawing/2017/decorative" val="1"/>
              </a:ext>
            </a:extLst>
          </p:cNvPr>
          <p:cNvSpPr/>
          <p:nvPr userDrawn="1"/>
        </p:nvSpPr>
        <p:spPr>
          <a:xfrm>
            <a:off x="324000" y="891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Text Placeholder 7">
            <a:extLst>
              <a:ext uri="{FF2B5EF4-FFF2-40B4-BE49-F238E27FC236}">
                <a16:creationId xmlns:a16="http://schemas.microsoft.com/office/drawing/2014/main" id="{47286FFC-BD82-6E40-BA0C-B1C0F7127A99}"/>
              </a:ext>
            </a:extLst>
          </p:cNvPr>
          <p:cNvSpPr>
            <a:spLocks noGrp="1"/>
          </p:cNvSpPr>
          <p:nvPr>
            <p:ph type="body" sz="quarter" idx="13"/>
          </p:nvPr>
        </p:nvSpPr>
        <p:spPr>
          <a:xfrm>
            <a:off x="324000" y="156600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pPr algn="r"/>
              <a:t>‹#›</a:t>
            </a:fld>
            <a:endParaRPr lang="en-GB" sz="900" dirty="0">
              <a:solidFill>
                <a:schemeClr val="accent6"/>
              </a:solidFill>
            </a:endParaRPr>
          </a:p>
        </p:txBody>
      </p:sp>
      <p:sp>
        <p:nvSpPr>
          <p:cNvPr id="19" name="Text Placeholder 7">
            <a:extLst>
              <a:ext uri="{FF2B5EF4-FFF2-40B4-BE49-F238E27FC236}">
                <a16:creationId xmlns:a16="http://schemas.microsoft.com/office/drawing/2014/main" id="{7F90A04B-AAE8-A248-ADF6-A73BF8ECD7AE}"/>
              </a:ext>
            </a:extLst>
          </p:cNvPr>
          <p:cNvSpPr>
            <a:spLocks noGrp="1"/>
          </p:cNvSpPr>
          <p:nvPr>
            <p:ph type="body" sz="quarter" idx="14"/>
          </p:nvPr>
        </p:nvSpPr>
        <p:spPr>
          <a:xfrm>
            <a:off x="3294000" y="1566776"/>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20" name="Rectangle: Top Corners Rounded 19">
            <a:extLst>
              <a:ext uri="{FF2B5EF4-FFF2-40B4-BE49-F238E27FC236}">
                <a16:creationId xmlns:a16="http://schemas.microsoft.com/office/drawing/2014/main" id="{08FEBAA5-9C5F-2648-899B-9991822EBFF6}"/>
              </a:ext>
              <a:ext uri="{C183D7F6-B498-43B3-948B-1728B52AA6E4}">
                <adec:decorative xmlns:adec="http://schemas.microsoft.com/office/drawing/2017/decorative" val="1"/>
              </a:ext>
            </a:extLst>
          </p:cNvPr>
          <p:cNvSpPr/>
          <p:nvPr userDrawn="1"/>
        </p:nvSpPr>
        <p:spPr>
          <a:xfrm>
            <a:off x="3294000" y="891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3" name="Text Placeholder 7">
            <a:extLst>
              <a:ext uri="{FF2B5EF4-FFF2-40B4-BE49-F238E27FC236}">
                <a16:creationId xmlns:a16="http://schemas.microsoft.com/office/drawing/2014/main" id="{6017D8E3-CAD4-674B-ABC3-946291000D2B}"/>
              </a:ext>
            </a:extLst>
          </p:cNvPr>
          <p:cNvSpPr>
            <a:spLocks noGrp="1"/>
          </p:cNvSpPr>
          <p:nvPr>
            <p:ph type="body" sz="quarter" idx="16"/>
          </p:nvPr>
        </p:nvSpPr>
        <p:spPr>
          <a:xfrm>
            <a:off x="324000" y="348300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24" name="TextBox 23">
            <a:extLst>
              <a:ext uri="{FF2B5EF4-FFF2-40B4-BE49-F238E27FC236}">
                <a16:creationId xmlns:a16="http://schemas.microsoft.com/office/drawing/2014/main" id="{7D87C9DF-7113-134C-B859-0141E7D1B2DB}"/>
              </a:ext>
            </a:extLst>
          </p:cNvPr>
          <p:cNvSpPr txBox="1"/>
          <p:nvPr userDrawn="1"/>
        </p:nvSpPr>
        <p:spPr>
          <a:xfrm>
            <a:off x="3525716" y="4897791"/>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25" name="Rectangle: Top Corners Rounded 24">
            <a:extLst>
              <a:ext uri="{FF2B5EF4-FFF2-40B4-BE49-F238E27FC236}">
                <a16:creationId xmlns:a16="http://schemas.microsoft.com/office/drawing/2014/main" id="{8FD6A08D-6DD3-C845-8B17-CC9297B607DC}"/>
              </a:ext>
              <a:ext uri="{C183D7F6-B498-43B3-948B-1728B52AA6E4}">
                <adec:decorative xmlns:adec="http://schemas.microsoft.com/office/drawing/2017/decorative" val="1"/>
              </a:ext>
            </a:extLst>
          </p:cNvPr>
          <p:cNvSpPr/>
          <p:nvPr userDrawn="1"/>
        </p:nvSpPr>
        <p:spPr>
          <a:xfrm>
            <a:off x="324000" y="2808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6" name="Text Placeholder 7">
            <a:extLst>
              <a:ext uri="{FF2B5EF4-FFF2-40B4-BE49-F238E27FC236}">
                <a16:creationId xmlns:a16="http://schemas.microsoft.com/office/drawing/2014/main" id="{07BD5561-5536-6F4A-AD32-EFB7423F22AA}"/>
              </a:ext>
            </a:extLst>
          </p:cNvPr>
          <p:cNvSpPr>
            <a:spLocks noGrp="1"/>
          </p:cNvSpPr>
          <p:nvPr>
            <p:ph type="body" sz="quarter" idx="17"/>
          </p:nvPr>
        </p:nvSpPr>
        <p:spPr>
          <a:xfrm>
            <a:off x="3294000" y="3483000"/>
            <a:ext cx="2673000" cy="1134000"/>
          </a:xfrm>
          <a:prstGeom prst="rect">
            <a:avLst/>
          </a:prstGeom>
          <a:solidFill>
            <a:srgbClr val="F2F2F2"/>
          </a:solidFill>
        </p:spPr>
        <p:txBody>
          <a:bodyPr lIns="216000" tIns="216000" rIns="216000" bIns="216000">
            <a:noAutofit/>
          </a:bodyPr>
          <a:lstStyle>
            <a:lvl1pPr marL="0" indent="0">
              <a:lnSpc>
                <a:spcPts val="1650"/>
              </a:lnSpc>
              <a:spcBef>
                <a:spcPts val="0"/>
              </a:spcBef>
              <a:spcAft>
                <a:spcPts val="675"/>
              </a:spcAft>
              <a:buClr>
                <a:schemeClr val="tx1"/>
              </a:buClr>
              <a:buNone/>
              <a:defRPr sz="1350">
                <a:solidFill>
                  <a:schemeClr val="tx1"/>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a:t>Click to edit Master text styles</a:t>
            </a:r>
          </a:p>
        </p:txBody>
      </p:sp>
      <p:sp>
        <p:nvSpPr>
          <p:cNvPr id="27" name="Rectangle: Top Corners Rounded 26">
            <a:extLst>
              <a:ext uri="{FF2B5EF4-FFF2-40B4-BE49-F238E27FC236}">
                <a16:creationId xmlns:a16="http://schemas.microsoft.com/office/drawing/2014/main" id="{B5A7277B-59DD-844A-A364-77AED24CBAC1}"/>
              </a:ext>
              <a:ext uri="{C183D7F6-B498-43B3-948B-1728B52AA6E4}">
                <adec:decorative xmlns:adec="http://schemas.microsoft.com/office/drawing/2017/decorative" val="1"/>
              </a:ext>
            </a:extLst>
          </p:cNvPr>
          <p:cNvSpPr/>
          <p:nvPr userDrawn="1"/>
        </p:nvSpPr>
        <p:spPr>
          <a:xfrm>
            <a:off x="3294000" y="2808000"/>
            <a:ext cx="2673000" cy="675000"/>
          </a:xfrm>
          <a:prstGeom prst="round2SameRect">
            <a:avLst/>
          </a:prstGeom>
          <a:solidFill>
            <a:srgbClr val="E4EBE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21" name="Title 1">
            <a:extLst>
              <a:ext uri="{FF2B5EF4-FFF2-40B4-BE49-F238E27FC236}">
                <a16:creationId xmlns:a16="http://schemas.microsoft.com/office/drawing/2014/main" id="{7F5640E1-FA0E-4F42-9387-CD7C434D28C4}"/>
              </a:ext>
            </a:extLst>
          </p:cNvPr>
          <p:cNvSpPr>
            <a:spLocks noGrp="1"/>
          </p:cNvSpPr>
          <p:nvPr>
            <p:ph type="title" hasCustomPrompt="1"/>
          </p:nvPr>
        </p:nvSpPr>
        <p:spPr>
          <a:xfrm>
            <a:off x="324000" y="324001"/>
            <a:ext cx="8553116" cy="521795"/>
          </a:xfrm>
          <a:prstGeom prst="rect">
            <a:avLst/>
          </a:prstGeom>
        </p:spPr>
        <p:txBody>
          <a:bodyPr lIns="0" tIns="0" rIns="0" bIns="0">
            <a:normAutofit/>
          </a:bodyPr>
          <a:lstStyle>
            <a:lvl1pPr>
              <a:defRPr sz="2700" b="1">
                <a:solidFill>
                  <a:schemeClr val="tx1"/>
                </a:solidFill>
              </a:defRPr>
            </a:lvl1pPr>
          </a:lstStyle>
          <a:p>
            <a:r>
              <a:rPr lang="en-GB" dirty="0"/>
              <a:t>Heading</a:t>
            </a:r>
          </a:p>
        </p:txBody>
      </p:sp>
      <p:sp>
        <p:nvSpPr>
          <p:cNvPr id="3" name="Text Placeholder 2">
            <a:extLst>
              <a:ext uri="{FF2B5EF4-FFF2-40B4-BE49-F238E27FC236}">
                <a16:creationId xmlns:a16="http://schemas.microsoft.com/office/drawing/2014/main" id="{AEF555C5-A77A-2E44-BAF7-246298421E13}"/>
              </a:ext>
            </a:extLst>
          </p:cNvPr>
          <p:cNvSpPr>
            <a:spLocks noGrp="1"/>
          </p:cNvSpPr>
          <p:nvPr>
            <p:ph type="body" sz="quarter" idx="18" hasCustomPrompt="1"/>
          </p:nvPr>
        </p:nvSpPr>
        <p:spPr>
          <a:xfrm>
            <a:off x="405000" y="972000"/>
            <a:ext cx="2511000" cy="513000"/>
          </a:xfrm>
        </p:spPr>
        <p:txBody>
          <a:bodyPr anchor="ctr"/>
          <a:lstStyle>
            <a:lvl1pPr algn="ctr">
              <a:buNone/>
              <a:defRPr sz="1650" b="1">
                <a:solidFill>
                  <a:schemeClr val="accent6"/>
                </a:solidFill>
              </a:defRPr>
            </a:lvl1pPr>
          </a:lstStyle>
          <a:p>
            <a:pPr lvl="0"/>
            <a:r>
              <a:rPr lang="en-GB" dirty="0"/>
              <a:t>Insert title</a:t>
            </a:r>
          </a:p>
        </p:txBody>
      </p:sp>
      <p:sp>
        <p:nvSpPr>
          <p:cNvPr id="22" name="Text Placeholder 2">
            <a:extLst>
              <a:ext uri="{FF2B5EF4-FFF2-40B4-BE49-F238E27FC236}">
                <a16:creationId xmlns:a16="http://schemas.microsoft.com/office/drawing/2014/main" id="{D4B913F3-B51C-1F4F-BA00-F024BBF468C2}"/>
              </a:ext>
            </a:extLst>
          </p:cNvPr>
          <p:cNvSpPr>
            <a:spLocks noGrp="1"/>
          </p:cNvSpPr>
          <p:nvPr>
            <p:ph type="body" sz="quarter" idx="19" hasCustomPrompt="1"/>
          </p:nvPr>
        </p:nvSpPr>
        <p:spPr>
          <a:xfrm>
            <a:off x="3375000" y="976847"/>
            <a:ext cx="2511000" cy="513000"/>
          </a:xfrm>
        </p:spPr>
        <p:txBody>
          <a:bodyPr anchor="ctr"/>
          <a:lstStyle>
            <a:lvl1pPr algn="ctr">
              <a:buNone/>
              <a:defRPr sz="1650" b="1">
                <a:solidFill>
                  <a:schemeClr val="accent6"/>
                </a:solidFill>
              </a:defRPr>
            </a:lvl1pPr>
          </a:lstStyle>
          <a:p>
            <a:pPr lvl="0"/>
            <a:r>
              <a:rPr lang="en-GB" dirty="0"/>
              <a:t>Insert title</a:t>
            </a:r>
          </a:p>
        </p:txBody>
      </p:sp>
      <p:sp>
        <p:nvSpPr>
          <p:cNvPr id="30" name="Text Placeholder 2">
            <a:extLst>
              <a:ext uri="{FF2B5EF4-FFF2-40B4-BE49-F238E27FC236}">
                <a16:creationId xmlns:a16="http://schemas.microsoft.com/office/drawing/2014/main" id="{9A16CC21-F99A-6F47-A063-FA9FE06BAE1A}"/>
              </a:ext>
            </a:extLst>
          </p:cNvPr>
          <p:cNvSpPr>
            <a:spLocks noGrp="1"/>
          </p:cNvSpPr>
          <p:nvPr>
            <p:ph type="body" sz="quarter" idx="20" hasCustomPrompt="1"/>
          </p:nvPr>
        </p:nvSpPr>
        <p:spPr>
          <a:xfrm>
            <a:off x="405000" y="2889000"/>
            <a:ext cx="2511000" cy="513000"/>
          </a:xfrm>
        </p:spPr>
        <p:txBody>
          <a:bodyPr anchor="ctr"/>
          <a:lstStyle>
            <a:lvl1pPr algn="ctr">
              <a:buNone/>
              <a:defRPr sz="1650" b="1">
                <a:solidFill>
                  <a:schemeClr val="accent6"/>
                </a:solidFill>
              </a:defRPr>
            </a:lvl1pPr>
          </a:lstStyle>
          <a:p>
            <a:pPr lvl="0"/>
            <a:r>
              <a:rPr lang="en-GB" dirty="0"/>
              <a:t>Insert title</a:t>
            </a:r>
          </a:p>
        </p:txBody>
      </p:sp>
      <p:sp>
        <p:nvSpPr>
          <p:cNvPr id="31" name="Text Placeholder 2">
            <a:extLst>
              <a:ext uri="{FF2B5EF4-FFF2-40B4-BE49-F238E27FC236}">
                <a16:creationId xmlns:a16="http://schemas.microsoft.com/office/drawing/2014/main" id="{511DBD00-D83F-EF49-900D-B6C65CED2738}"/>
              </a:ext>
            </a:extLst>
          </p:cNvPr>
          <p:cNvSpPr>
            <a:spLocks noGrp="1"/>
          </p:cNvSpPr>
          <p:nvPr>
            <p:ph type="body" sz="quarter" idx="21" hasCustomPrompt="1"/>
          </p:nvPr>
        </p:nvSpPr>
        <p:spPr>
          <a:xfrm>
            <a:off x="3375000" y="2889000"/>
            <a:ext cx="2511000" cy="513000"/>
          </a:xfrm>
        </p:spPr>
        <p:txBody>
          <a:bodyPr anchor="ctr"/>
          <a:lstStyle>
            <a:lvl1pPr algn="ctr">
              <a:buNone/>
              <a:defRPr sz="1650" b="1">
                <a:solidFill>
                  <a:schemeClr val="accent6"/>
                </a:solidFill>
              </a:defRPr>
            </a:lvl1pPr>
          </a:lstStyle>
          <a:p>
            <a:pPr lvl="0"/>
            <a:r>
              <a:rPr lang="en-GB" dirty="0"/>
              <a:t>Insert title</a:t>
            </a:r>
          </a:p>
        </p:txBody>
      </p:sp>
      <p:cxnSp>
        <p:nvCxnSpPr>
          <p:cNvPr id="29" name="Straight Connector 28">
            <a:extLst>
              <a:ext uri="{FF2B5EF4-FFF2-40B4-BE49-F238E27FC236}">
                <a16:creationId xmlns:a16="http://schemas.microsoft.com/office/drawing/2014/main" id="{59357DCD-A469-B34A-A880-D744CA731C14}"/>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4" name="Picture 3">
            <a:extLst>
              <a:ext uri="{FF2B5EF4-FFF2-40B4-BE49-F238E27FC236}">
                <a16:creationId xmlns:a16="http://schemas.microsoft.com/office/drawing/2014/main" id="{4BA4CC6C-41AA-2D50-A8B9-63559566F41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Tree>
    <p:extLst>
      <p:ext uri="{BB962C8B-B14F-4D97-AF65-F5344CB8AC3E}">
        <p14:creationId xmlns:p14="http://schemas.microsoft.com/office/powerpoint/2010/main" val="27470602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Quote blue">
    <p:bg>
      <p:bgPr>
        <a:solidFill>
          <a:srgbClr val="F6F8F8"/>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3DACDB8-C05A-C540-BF85-5FDDA3660A2E}"/>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2"/>
                </a:solidFill>
              </a:rPr>
              <a:t>‹#›</a:t>
            </a:fld>
            <a:endParaRPr lang="en-GB" sz="900">
              <a:solidFill>
                <a:schemeClr val="accent2"/>
              </a:solidFill>
            </a:endParaRPr>
          </a:p>
        </p:txBody>
      </p:sp>
      <p:sp>
        <p:nvSpPr>
          <p:cNvPr id="11" name="Text Placeholder 7">
            <a:extLst>
              <a:ext uri="{FF2B5EF4-FFF2-40B4-BE49-F238E27FC236}">
                <a16:creationId xmlns:a16="http://schemas.microsoft.com/office/drawing/2014/main" id="{9F1649F8-C95E-B04E-A0E7-F89193CC9718}"/>
              </a:ext>
            </a:extLst>
          </p:cNvPr>
          <p:cNvSpPr>
            <a:spLocks noGrp="1"/>
          </p:cNvSpPr>
          <p:nvPr>
            <p:ph type="body" sz="quarter" idx="14" hasCustomPrompt="1"/>
          </p:nvPr>
        </p:nvSpPr>
        <p:spPr>
          <a:xfrm>
            <a:off x="402918" y="985618"/>
            <a:ext cx="5627887" cy="2600045"/>
          </a:xfrm>
          <a:prstGeom prst="rect">
            <a:avLst/>
          </a:prstGeom>
        </p:spPr>
        <p:txBody>
          <a:bodyPr>
            <a:noAutofit/>
          </a:bodyPr>
          <a:lstStyle>
            <a:lvl1pPr marL="216000" indent="-216000" algn="l">
              <a:buNone/>
              <a:defRPr sz="3150" b="1">
                <a:solidFill>
                  <a:schemeClr val="tx1"/>
                </a:solidFill>
              </a:defRPr>
            </a:lvl1pPr>
            <a:lvl2pPr marL="267891" indent="0">
              <a:buNone/>
              <a:defRPr>
                <a:solidFill>
                  <a:schemeClr val="tx1"/>
                </a:solidFill>
              </a:defRPr>
            </a:lvl2pPr>
            <a:lvl3pPr marL="535781" indent="0">
              <a:buNone/>
              <a:defRPr>
                <a:solidFill>
                  <a:schemeClr val="tx1"/>
                </a:solidFill>
              </a:defRPr>
            </a:lvl3pPr>
            <a:lvl4pPr marL="810815" indent="0">
              <a:buNone/>
              <a:defRPr>
                <a:solidFill>
                  <a:schemeClr val="tx1"/>
                </a:solidFill>
              </a:defRPr>
            </a:lvl4pPr>
            <a:lvl5pPr marL="1078706" indent="0">
              <a:buNone/>
              <a:defRPr>
                <a:solidFill>
                  <a:schemeClr val="tx1"/>
                </a:solidFill>
              </a:defRPr>
            </a:lvl5pPr>
          </a:lstStyle>
          <a:p>
            <a:pPr lvl="0"/>
            <a:r>
              <a:rPr lang="en-GB" dirty="0"/>
              <a:t>“Showcase quotation</a:t>
            </a:r>
            <a:br>
              <a:rPr lang="en-GB" dirty="0"/>
            </a:br>
            <a:r>
              <a:rPr lang="en-GB" dirty="0"/>
              <a:t>with left aligned text over multiple lines. Try to keep</a:t>
            </a:r>
            <a:br>
              <a:rPr lang="en-GB" dirty="0"/>
            </a:br>
            <a:r>
              <a:rPr lang="en-GB" dirty="0"/>
              <a:t>it to four lines if </a:t>
            </a:r>
            <a:r>
              <a:rPr lang="en-GB" dirty="0" err="1"/>
              <a:t>poss</a:t>
            </a:r>
            <a:r>
              <a:rPr lang="en-GB" dirty="0"/>
              <a:t> or five lines max.”</a:t>
            </a:r>
          </a:p>
        </p:txBody>
      </p:sp>
      <p:sp>
        <p:nvSpPr>
          <p:cNvPr id="6" name="Text Placeholder 6">
            <a:extLst>
              <a:ext uri="{FF2B5EF4-FFF2-40B4-BE49-F238E27FC236}">
                <a16:creationId xmlns:a16="http://schemas.microsoft.com/office/drawing/2014/main" id="{D406466E-798B-BE4C-B09F-C1B1244AAB6A}"/>
              </a:ext>
            </a:extLst>
          </p:cNvPr>
          <p:cNvSpPr>
            <a:spLocks noGrp="1"/>
          </p:cNvSpPr>
          <p:nvPr>
            <p:ph type="body" sz="quarter" idx="13" hasCustomPrompt="1"/>
          </p:nvPr>
        </p:nvSpPr>
        <p:spPr>
          <a:xfrm>
            <a:off x="621000" y="3585662"/>
            <a:ext cx="5627887" cy="672704"/>
          </a:xfrm>
          <a:prstGeom prst="rect">
            <a:avLst/>
          </a:prstGeom>
        </p:spPr>
        <p:txBody>
          <a:bodyPr/>
          <a:lstStyle>
            <a:lvl1pPr marL="0" indent="0" algn="l">
              <a:buNone/>
              <a:defRPr b="1">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Name Surname,</a:t>
            </a:r>
            <a:br>
              <a:rPr lang="en-GB" dirty="0"/>
            </a:br>
            <a:r>
              <a:rPr lang="en-GB" dirty="0"/>
              <a:t>Job Title</a:t>
            </a:r>
          </a:p>
        </p:txBody>
      </p:sp>
      <p:cxnSp>
        <p:nvCxnSpPr>
          <p:cNvPr id="8" name="Straight Connector 7">
            <a:extLst>
              <a:ext uri="{FF2B5EF4-FFF2-40B4-BE49-F238E27FC236}">
                <a16:creationId xmlns:a16="http://schemas.microsoft.com/office/drawing/2014/main" id="{B43FE3F0-85CD-934D-A3A3-CF2B78D73A35}"/>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3" name="Picture 2">
            <a:extLst>
              <a:ext uri="{FF2B5EF4-FFF2-40B4-BE49-F238E27FC236}">
                <a16:creationId xmlns:a16="http://schemas.microsoft.com/office/drawing/2014/main" id="{2A86FEEE-9136-D68E-6360-B4FDD6D917D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Tree>
    <p:extLst>
      <p:ext uri="{BB962C8B-B14F-4D97-AF65-F5344CB8AC3E}">
        <p14:creationId xmlns:p14="http://schemas.microsoft.com/office/powerpoint/2010/main" val="40718988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2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9144000" cy="5143499"/>
          </a:xfrm>
          <a:prstGeom prst="rect">
            <a:avLst/>
          </a:prstGeom>
        </p:spPr>
      </p:pic>
      <p:sp>
        <p:nvSpPr>
          <p:cNvPr id="6" name="Text Placeholder 7">
            <a:extLst>
              <a:ext uri="{FF2B5EF4-FFF2-40B4-BE49-F238E27FC236}">
                <a16:creationId xmlns:a16="http://schemas.microsoft.com/office/drawing/2014/main" id="{D43F37B1-1F8A-2CA4-9D19-C0E420FB42AE}"/>
              </a:ext>
            </a:extLst>
          </p:cNvPr>
          <p:cNvSpPr>
            <a:spLocks noGrp="1"/>
          </p:cNvSpPr>
          <p:nvPr>
            <p:ph type="body" sz="quarter" idx="15" hasCustomPrompt="1"/>
          </p:nvPr>
        </p:nvSpPr>
        <p:spPr>
          <a:xfrm>
            <a:off x="1002789" y="1254994"/>
            <a:ext cx="2595964" cy="493775"/>
          </a:xfrm>
          <a:prstGeom prst="rect">
            <a:avLst/>
          </a:prstGeom>
        </p:spPr>
        <p:txBody>
          <a:bodyPr lIns="0" tIns="0" rIns="0" bIns="0">
            <a:noAutofit/>
          </a:bodyPr>
          <a:lstStyle>
            <a:lvl1pPr marL="0" indent="0">
              <a:buNone/>
              <a:defRPr sz="2700" b="1">
                <a:solidFill>
                  <a:schemeClr val="tx1"/>
                </a:solidFill>
              </a:defRPr>
            </a:lvl1pPr>
            <a:lvl2pPr marL="267891" indent="0">
              <a:buNone/>
              <a:defRPr>
                <a:solidFill>
                  <a:schemeClr val="tx1"/>
                </a:solidFill>
              </a:defRPr>
            </a:lvl2pPr>
            <a:lvl3pPr marL="535781" indent="0">
              <a:buNone/>
              <a:defRPr>
                <a:solidFill>
                  <a:schemeClr val="tx1"/>
                </a:solidFill>
              </a:defRPr>
            </a:lvl3pPr>
            <a:lvl4pPr marL="810815" indent="0">
              <a:buNone/>
              <a:defRPr>
                <a:solidFill>
                  <a:schemeClr val="tx1"/>
                </a:solidFill>
              </a:defRPr>
            </a:lvl4pPr>
            <a:lvl5pPr marL="1078706"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t>‹#›</a:t>
            </a:fld>
            <a:endParaRPr lang="en-GB" sz="900" dirty="0">
              <a:solidFill>
                <a:schemeClr val="accent6"/>
              </a:solidFill>
            </a:endParaRPr>
          </a:p>
        </p:txBody>
      </p:sp>
      <p:sp>
        <p:nvSpPr>
          <p:cNvPr id="8" name="Content Placeholder 2">
            <a:extLst>
              <a:ext uri="{FF2B5EF4-FFF2-40B4-BE49-F238E27FC236}">
                <a16:creationId xmlns:a16="http://schemas.microsoft.com/office/drawing/2014/main" id="{7F337CE4-9082-D695-8AD8-89148114EBDF}"/>
              </a:ext>
            </a:extLst>
          </p:cNvPr>
          <p:cNvSpPr>
            <a:spLocks noGrp="1"/>
          </p:cNvSpPr>
          <p:nvPr>
            <p:ph idx="1" hasCustomPrompt="1"/>
          </p:nvPr>
        </p:nvSpPr>
        <p:spPr>
          <a:xfrm>
            <a:off x="1002789" y="1748768"/>
            <a:ext cx="2595964" cy="2332898"/>
          </a:xfrm>
          <a:prstGeom prst="rect">
            <a:avLst/>
          </a:prstGeom>
        </p:spPr>
        <p:txBody>
          <a:bodyPr lIns="0" tIns="0" rIns="0" bIns="0">
            <a:normAutofit/>
          </a:bodyPr>
          <a:lstStyle>
            <a:lvl1pPr marL="0" indent="0">
              <a:lnSpc>
                <a:spcPct val="100000"/>
              </a:lnSpc>
              <a:spcBef>
                <a:spcPts val="0"/>
              </a:spcBef>
              <a:spcAft>
                <a:spcPts val="450"/>
              </a:spcAft>
              <a:buClr>
                <a:schemeClr val="tx1"/>
              </a:buClr>
              <a:buFont typeface="Arial" panose="020B0604020202020204" pitchFamily="34" charset="0"/>
              <a:buNone/>
              <a:defRPr sz="13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add text</a:t>
            </a:r>
          </a:p>
        </p:txBody>
      </p:sp>
    </p:spTree>
    <p:extLst>
      <p:ext uri="{BB962C8B-B14F-4D97-AF65-F5344CB8AC3E}">
        <p14:creationId xmlns:p14="http://schemas.microsoft.com/office/powerpoint/2010/main" val="13777949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3_Quote and image 2">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EDE4EE10-8D4E-C85B-5620-784900182A4E}"/>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1" y="1"/>
            <a:ext cx="9143999" cy="5143499"/>
          </a:xfrm>
          <a:prstGeom prst="rect">
            <a:avLst/>
          </a:prstGeom>
        </p:spPr>
      </p:pic>
      <p:sp>
        <p:nvSpPr>
          <p:cNvPr id="3" name="Text Placeholder 7">
            <a:extLst>
              <a:ext uri="{FF2B5EF4-FFF2-40B4-BE49-F238E27FC236}">
                <a16:creationId xmlns:a16="http://schemas.microsoft.com/office/drawing/2014/main" id="{BA16B251-D1BB-394C-319F-40E8F04D7FB9}"/>
              </a:ext>
            </a:extLst>
          </p:cNvPr>
          <p:cNvSpPr>
            <a:spLocks noGrp="1"/>
          </p:cNvSpPr>
          <p:nvPr>
            <p:ph type="body" sz="quarter" idx="15" hasCustomPrompt="1"/>
          </p:nvPr>
        </p:nvSpPr>
        <p:spPr>
          <a:xfrm>
            <a:off x="1002789" y="1254994"/>
            <a:ext cx="2595964" cy="493775"/>
          </a:xfrm>
          <a:prstGeom prst="rect">
            <a:avLst/>
          </a:prstGeom>
        </p:spPr>
        <p:txBody>
          <a:bodyPr lIns="0" tIns="0" rIns="0" bIns="0">
            <a:noAutofit/>
          </a:bodyPr>
          <a:lstStyle>
            <a:lvl1pPr marL="0" indent="0">
              <a:buNone/>
              <a:defRPr sz="2700" b="1">
                <a:solidFill>
                  <a:schemeClr val="tx1"/>
                </a:solidFill>
              </a:defRPr>
            </a:lvl1pPr>
            <a:lvl2pPr marL="267891" indent="0">
              <a:buNone/>
              <a:defRPr>
                <a:solidFill>
                  <a:schemeClr val="tx1"/>
                </a:solidFill>
              </a:defRPr>
            </a:lvl2pPr>
            <a:lvl3pPr marL="535781" indent="0">
              <a:buNone/>
              <a:defRPr>
                <a:solidFill>
                  <a:schemeClr val="tx1"/>
                </a:solidFill>
              </a:defRPr>
            </a:lvl3pPr>
            <a:lvl4pPr marL="810815" indent="0">
              <a:buNone/>
              <a:defRPr>
                <a:solidFill>
                  <a:schemeClr val="tx1"/>
                </a:solidFill>
              </a:defRPr>
            </a:lvl4pPr>
            <a:lvl5pPr marL="1078706" indent="0">
              <a:buNone/>
              <a:defRPr>
                <a:solidFill>
                  <a:schemeClr val="tx1"/>
                </a:solidFill>
              </a:defRPr>
            </a:lvl5pPr>
          </a:lstStyle>
          <a:p>
            <a:pPr lvl="0"/>
            <a:r>
              <a:rPr lang="en-GB" dirty="0"/>
              <a:t>Heading label</a:t>
            </a:r>
          </a:p>
        </p:txBody>
      </p:sp>
      <p:sp>
        <p:nvSpPr>
          <p:cNvPr id="2" name="Picture Placeholder 6">
            <a:extLst>
              <a:ext uri="{FF2B5EF4-FFF2-40B4-BE49-F238E27FC236}">
                <a16:creationId xmlns:a16="http://schemas.microsoft.com/office/drawing/2014/main" id="{2C90ABAC-E435-5C65-A8FA-9E315CE9DE53}"/>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10" name="Rectangle 9">
            <a:extLst>
              <a:ext uri="{FF2B5EF4-FFF2-40B4-BE49-F238E27FC236}">
                <a16:creationId xmlns:a16="http://schemas.microsoft.com/office/drawing/2014/main" id="{93DACDB8-C05A-C540-BF85-5FDDA3660A2E}"/>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t>‹#›</a:t>
            </a:fld>
            <a:endParaRPr lang="en-GB" sz="900" dirty="0">
              <a:solidFill>
                <a:schemeClr val="accent6"/>
              </a:solidFill>
            </a:endParaRPr>
          </a:p>
        </p:txBody>
      </p:sp>
      <p:sp>
        <p:nvSpPr>
          <p:cNvPr id="5" name="Content Placeholder 2">
            <a:extLst>
              <a:ext uri="{FF2B5EF4-FFF2-40B4-BE49-F238E27FC236}">
                <a16:creationId xmlns:a16="http://schemas.microsoft.com/office/drawing/2014/main" id="{4542D69F-C459-8ECE-06A1-66E418FF3EC1}"/>
              </a:ext>
            </a:extLst>
          </p:cNvPr>
          <p:cNvSpPr>
            <a:spLocks noGrp="1"/>
          </p:cNvSpPr>
          <p:nvPr>
            <p:ph idx="1" hasCustomPrompt="1"/>
          </p:nvPr>
        </p:nvSpPr>
        <p:spPr>
          <a:xfrm>
            <a:off x="1002789" y="1748768"/>
            <a:ext cx="2595964" cy="2332898"/>
          </a:xfrm>
          <a:prstGeom prst="rect">
            <a:avLst/>
          </a:prstGeom>
        </p:spPr>
        <p:txBody>
          <a:bodyPr lIns="0" tIns="0" rIns="0" bIns="0">
            <a:normAutofit/>
          </a:bodyPr>
          <a:lstStyle>
            <a:lvl1pPr marL="0" indent="0">
              <a:lnSpc>
                <a:spcPct val="100000"/>
              </a:lnSpc>
              <a:spcBef>
                <a:spcPts val="0"/>
              </a:spcBef>
              <a:spcAft>
                <a:spcPts val="450"/>
              </a:spcAft>
              <a:buClr>
                <a:schemeClr val="tx1"/>
              </a:buClr>
              <a:buFont typeface="Arial" panose="020B0604020202020204" pitchFamily="34" charset="0"/>
              <a:buNone/>
              <a:defRPr sz="1350" b="0">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Click to add text</a:t>
            </a:r>
          </a:p>
        </p:txBody>
      </p:sp>
    </p:spTree>
    <p:extLst>
      <p:ext uri="{BB962C8B-B14F-4D97-AF65-F5344CB8AC3E}">
        <p14:creationId xmlns:p14="http://schemas.microsoft.com/office/powerpoint/2010/main" val="37566521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Quote and image 4">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52196E5-15CA-15E3-1E10-32B3D19927EF}"/>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9144000" cy="5143499"/>
          </a:xfrm>
          <a:prstGeom prst="rect">
            <a:avLst/>
          </a:prstGeom>
        </p:spPr>
      </p:pic>
      <p:sp>
        <p:nvSpPr>
          <p:cNvPr id="22" name="Rectangle 21">
            <a:extLst>
              <a:ext uri="{FF2B5EF4-FFF2-40B4-BE49-F238E27FC236}">
                <a16:creationId xmlns:a16="http://schemas.microsoft.com/office/drawing/2014/main" id="{35B6474B-ACF2-9D41-872B-7CB816A7A28A}"/>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t>‹#›</a:t>
            </a:fld>
            <a:endParaRPr lang="en-GB" sz="900" dirty="0">
              <a:solidFill>
                <a:schemeClr val="accent6"/>
              </a:solidFill>
            </a:endParaRPr>
          </a:p>
        </p:txBody>
      </p:sp>
      <p:sp>
        <p:nvSpPr>
          <p:cNvPr id="6" name="Picture Placeholder 6">
            <a:extLst>
              <a:ext uri="{FF2B5EF4-FFF2-40B4-BE49-F238E27FC236}">
                <a16:creationId xmlns:a16="http://schemas.microsoft.com/office/drawing/2014/main" id="{652C93B3-5A12-5AAD-2ACF-93939EE7FBF5}"/>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4" name="Content Placeholder 2">
            <a:extLst>
              <a:ext uri="{FF2B5EF4-FFF2-40B4-BE49-F238E27FC236}">
                <a16:creationId xmlns:a16="http://schemas.microsoft.com/office/drawing/2014/main" id="{7558B23E-2241-0C04-DC3A-1FCFC1EF8A24}"/>
              </a:ext>
            </a:extLst>
          </p:cNvPr>
          <p:cNvSpPr>
            <a:spLocks noGrp="1"/>
          </p:cNvSpPr>
          <p:nvPr>
            <p:ph idx="1" hasCustomPrompt="1"/>
          </p:nvPr>
        </p:nvSpPr>
        <p:spPr>
          <a:xfrm>
            <a:off x="1002789" y="1748768"/>
            <a:ext cx="2595964" cy="2332898"/>
          </a:xfrm>
          <a:prstGeom prst="rect">
            <a:avLst/>
          </a:prstGeom>
        </p:spPr>
        <p:txBody>
          <a:bodyPr lIns="0" tIns="0" rIns="0" bIns="0">
            <a:normAutofit/>
          </a:bodyPr>
          <a:lstStyle>
            <a:lvl1pPr marL="0" indent="0">
              <a:lnSpc>
                <a:spcPct val="100000"/>
              </a:lnSpc>
              <a:spcBef>
                <a:spcPts val="0"/>
              </a:spcBef>
              <a:spcAft>
                <a:spcPts val="450"/>
              </a:spcAft>
              <a:buClr>
                <a:schemeClr val="tx1"/>
              </a:buClr>
              <a:buFont typeface="Arial" panose="020B0604020202020204" pitchFamily="34" charset="0"/>
              <a:buNone/>
              <a:defRPr sz="2100" b="1">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“Add quote text here”</a:t>
            </a:r>
          </a:p>
        </p:txBody>
      </p:sp>
    </p:spTree>
    <p:extLst>
      <p:ext uri="{BB962C8B-B14F-4D97-AF65-F5344CB8AC3E}">
        <p14:creationId xmlns:p14="http://schemas.microsoft.com/office/powerpoint/2010/main" val="34053896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Quote and image 4">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EB4F947-0C85-DAF2-683C-40847EF7F07B}"/>
              </a:ext>
              <a:ext uri="{C183D7F6-B498-43B3-948B-1728B52AA6E4}">
                <adec:decorative xmlns:adec="http://schemas.microsoft.com/office/drawing/2017/decorative" val="1"/>
              </a:ext>
            </a:extLst>
          </p:cNvPr>
          <p:cNvPicPr>
            <a:picLocks noChangeAspect="1"/>
          </p:cNvPicPr>
          <p:nvPr userDrawn="1"/>
        </p:nvPicPr>
        <p:blipFill>
          <a:blip r:embed="rId2"/>
          <a:srcRect/>
          <a:stretch/>
        </p:blipFill>
        <p:spPr>
          <a:xfrm>
            <a:off x="0" y="1"/>
            <a:ext cx="9144000" cy="5143499"/>
          </a:xfrm>
          <a:prstGeom prst="rect">
            <a:avLst/>
          </a:prstGeom>
        </p:spPr>
      </p:pic>
      <p:sp>
        <p:nvSpPr>
          <p:cNvPr id="2" name="Picture Placeholder 6">
            <a:extLst>
              <a:ext uri="{FF2B5EF4-FFF2-40B4-BE49-F238E27FC236}">
                <a16:creationId xmlns:a16="http://schemas.microsoft.com/office/drawing/2014/main" id="{EA7B0BA1-E61A-5019-0AA4-5328CA2AB0E1}"/>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 </a:t>
            </a:r>
          </a:p>
        </p:txBody>
      </p:sp>
      <p:sp>
        <p:nvSpPr>
          <p:cNvPr id="22" name="Rectangle 21">
            <a:extLst>
              <a:ext uri="{FF2B5EF4-FFF2-40B4-BE49-F238E27FC236}">
                <a16:creationId xmlns:a16="http://schemas.microsoft.com/office/drawing/2014/main" id="{35B6474B-ACF2-9D41-872B-7CB816A7A28A}"/>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t>‹#›</a:t>
            </a:fld>
            <a:endParaRPr lang="en-GB" sz="900" dirty="0">
              <a:solidFill>
                <a:schemeClr val="accent6"/>
              </a:solidFill>
            </a:endParaRPr>
          </a:p>
        </p:txBody>
      </p:sp>
      <p:sp>
        <p:nvSpPr>
          <p:cNvPr id="4" name="Content Placeholder 2">
            <a:extLst>
              <a:ext uri="{FF2B5EF4-FFF2-40B4-BE49-F238E27FC236}">
                <a16:creationId xmlns:a16="http://schemas.microsoft.com/office/drawing/2014/main" id="{7A22BD2E-E9C2-A15B-06FB-553974CDE6CE}"/>
              </a:ext>
            </a:extLst>
          </p:cNvPr>
          <p:cNvSpPr>
            <a:spLocks noGrp="1"/>
          </p:cNvSpPr>
          <p:nvPr>
            <p:ph idx="1" hasCustomPrompt="1"/>
          </p:nvPr>
        </p:nvSpPr>
        <p:spPr>
          <a:xfrm>
            <a:off x="1002789" y="1748768"/>
            <a:ext cx="2595964" cy="2332898"/>
          </a:xfrm>
          <a:prstGeom prst="rect">
            <a:avLst/>
          </a:prstGeom>
        </p:spPr>
        <p:txBody>
          <a:bodyPr lIns="0" tIns="0" rIns="0" bIns="0">
            <a:normAutofit/>
          </a:bodyPr>
          <a:lstStyle>
            <a:lvl1pPr marL="0" indent="0">
              <a:lnSpc>
                <a:spcPct val="100000"/>
              </a:lnSpc>
              <a:spcBef>
                <a:spcPts val="0"/>
              </a:spcBef>
              <a:spcAft>
                <a:spcPts val="450"/>
              </a:spcAft>
              <a:buClr>
                <a:schemeClr val="tx1"/>
              </a:buClr>
              <a:buFont typeface="Arial" panose="020B0604020202020204" pitchFamily="34" charset="0"/>
              <a:buNone/>
              <a:defRPr sz="2100" b="1">
                <a:solidFill>
                  <a:schemeClr val="tx1"/>
                </a:solidFill>
              </a:defRPr>
            </a:lvl1pPr>
            <a:lvl2pPr>
              <a:buClr>
                <a:schemeClr val="tx1"/>
              </a:buClr>
              <a:defRPr sz="1650">
                <a:solidFill>
                  <a:schemeClr val="tx1"/>
                </a:solidFill>
              </a:defRPr>
            </a:lvl2pPr>
            <a:lvl3pPr>
              <a:buClr>
                <a:schemeClr val="tx1"/>
              </a:buClr>
              <a:defRPr sz="1650">
                <a:solidFill>
                  <a:schemeClr val="tx1"/>
                </a:solidFill>
              </a:defRPr>
            </a:lvl3pPr>
            <a:lvl4pPr>
              <a:buClr>
                <a:schemeClr val="tx1"/>
              </a:buClr>
              <a:defRPr sz="1650">
                <a:solidFill>
                  <a:schemeClr val="tx1"/>
                </a:solidFill>
              </a:defRPr>
            </a:lvl4pPr>
            <a:lvl5pPr>
              <a:buClr>
                <a:schemeClr val="tx1"/>
              </a:buClr>
              <a:defRPr sz="1650">
                <a:solidFill>
                  <a:schemeClr val="tx1"/>
                </a:solidFill>
              </a:defRPr>
            </a:lvl5pPr>
          </a:lstStyle>
          <a:p>
            <a:pPr lvl="0"/>
            <a:r>
              <a:rPr lang="en-GB" dirty="0"/>
              <a:t>“Add quote text here”</a:t>
            </a:r>
          </a:p>
        </p:txBody>
      </p:sp>
    </p:spTree>
    <p:extLst>
      <p:ext uri="{BB962C8B-B14F-4D97-AF65-F5344CB8AC3E}">
        <p14:creationId xmlns:p14="http://schemas.microsoft.com/office/powerpoint/2010/main" val="12943997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5_Breaker Heading1-Blue-DarkBlueA">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0C3909-1482-1013-E118-A2CE0A1DD3D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0" y="0"/>
            <a:ext cx="9144000" cy="5143500"/>
          </a:xfrm>
          <a:prstGeom prst="rect">
            <a:avLst/>
          </a:prstGeom>
        </p:spPr>
      </p:pic>
      <p:sp>
        <p:nvSpPr>
          <p:cNvPr id="2" name="Title 1">
            <a:extLst>
              <a:ext uri="{FF2B5EF4-FFF2-40B4-BE49-F238E27FC236}">
                <a16:creationId xmlns:a16="http://schemas.microsoft.com/office/drawing/2014/main" id="{DE3119AD-4AAB-8B34-F6C1-8D76F0D453BB}"/>
              </a:ext>
            </a:extLst>
          </p:cNvPr>
          <p:cNvSpPr>
            <a:spLocks noGrp="1"/>
          </p:cNvSpPr>
          <p:nvPr>
            <p:ph type="title" hasCustomPrompt="1"/>
          </p:nvPr>
        </p:nvSpPr>
        <p:spPr>
          <a:xfrm>
            <a:off x="577532" y="1682204"/>
            <a:ext cx="7886700" cy="994172"/>
          </a:xfrm>
        </p:spPr>
        <p:txBody>
          <a:bodyPr>
            <a:noAutofit/>
          </a:bodyPr>
          <a:lstStyle>
            <a:lvl1pPr>
              <a:defRPr sz="4500" b="1"/>
            </a:lvl1pPr>
          </a:lstStyle>
          <a:p>
            <a:r>
              <a:rPr lang="en-US" dirty="0"/>
              <a:t>Breaker slide 1</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62199" y="2673000"/>
            <a:ext cx="2917613" cy="672704"/>
          </a:xfrm>
          <a:prstGeom prst="rect">
            <a:avLst/>
          </a:prstGeom>
        </p:spPr>
        <p:txBody>
          <a:bodyPr lIns="0" tIns="0" rIns="0" bIns="0"/>
          <a:lstStyle>
            <a:lvl1pPr marL="0" indent="0">
              <a:buNone/>
              <a:defRPr>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t>‹#›</a:t>
            </a:fld>
            <a:endParaRPr lang="en-GB" sz="900" dirty="0">
              <a:solidFill>
                <a:schemeClr val="tx1"/>
              </a:solidFill>
            </a:endParaRPr>
          </a:p>
        </p:txBody>
      </p:sp>
    </p:spTree>
    <p:extLst>
      <p:ext uri="{BB962C8B-B14F-4D97-AF65-F5344CB8AC3E}">
        <p14:creationId xmlns:p14="http://schemas.microsoft.com/office/powerpoint/2010/main" val="31156870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a:xfrm>
            <a:off x="457200" y="4767263"/>
            <a:ext cx="2133600" cy="273844"/>
          </a:xfrm>
          <a:prstGeom prst="rect">
            <a:avLst/>
          </a:prstGeom>
        </p:spPr>
        <p:txBody>
          <a:bodyPr/>
          <a:lstStyle/>
          <a:p>
            <a:endParaRPr lang="en-GB" dirty="0"/>
          </a:p>
        </p:txBody>
      </p:sp>
      <p:sp>
        <p:nvSpPr>
          <p:cNvPr id="4" name="Footer Placeholder 3"/>
          <p:cNvSpPr>
            <a:spLocks noGrp="1"/>
          </p:cNvSpPr>
          <p:nvPr>
            <p:ph type="ftr" sz="quarter" idx="11"/>
          </p:nvPr>
        </p:nvSpPr>
        <p:spPr>
          <a:xfrm>
            <a:off x="3124200" y="4767263"/>
            <a:ext cx="2895600" cy="273844"/>
          </a:xfrm>
          <a:prstGeom prst="rect">
            <a:avLst/>
          </a:prstGeom>
        </p:spPr>
        <p:txBody>
          <a:bodyPr/>
          <a:lstStyle/>
          <a:p>
            <a:endParaRPr lang="en-GB" dirty="0"/>
          </a:p>
        </p:txBody>
      </p:sp>
      <p:sp>
        <p:nvSpPr>
          <p:cNvPr id="5" name="Slide Number Placeholder 4"/>
          <p:cNvSpPr>
            <a:spLocks noGrp="1"/>
          </p:cNvSpPr>
          <p:nvPr>
            <p:ph type="sldNum" sz="quarter" idx="12"/>
          </p:nvPr>
        </p:nvSpPr>
        <p:spPr/>
        <p:txBody>
          <a:bodyPr/>
          <a:lstStyle/>
          <a:p>
            <a:fld id="{48C01933-47BD-4396-AFBF-31BEABCE9233}" type="slidenum">
              <a:rPr lang="en-GB" smtClean="0"/>
              <a:t>‹#›</a:t>
            </a:fld>
            <a:endParaRPr lang="en-GB" dirty="0"/>
          </a:p>
        </p:txBody>
      </p:sp>
      <p:sp>
        <p:nvSpPr>
          <p:cNvPr id="6" name="Oval 5">
            <a:extLst>
              <a:ext uri="{FF2B5EF4-FFF2-40B4-BE49-F238E27FC236}">
                <a16:creationId xmlns:a16="http://schemas.microsoft.com/office/drawing/2014/main" id="{AAEF77F1-9FD5-3193-7D40-FCA665C02643}"/>
              </a:ext>
            </a:extLst>
          </p:cNvPr>
          <p:cNvSpPr/>
          <p:nvPr userDrawn="1"/>
        </p:nvSpPr>
        <p:spPr>
          <a:xfrm>
            <a:off x="5209728" y="977230"/>
            <a:ext cx="3682752" cy="3682752"/>
          </a:xfrm>
          <a:prstGeom prst="ellipse">
            <a:avLst/>
          </a:prstGeom>
          <a:gradFill flip="none" rotWithShape="1">
            <a:gsLst>
              <a:gs pos="0">
                <a:schemeClr val="tx2"/>
              </a:gs>
              <a:gs pos="46000">
                <a:schemeClr val="accent3">
                  <a:lumMod val="95000"/>
                  <a:lumOff val="5000"/>
                </a:schemeClr>
              </a:gs>
              <a:gs pos="100000">
                <a:schemeClr val="accent4"/>
              </a:gs>
            </a:gsLst>
            <a:path path="rect">
              <a:fillToRect l="100000" t="100000"/>
            </a:path>
            <a:tileRect r="-100000" b="-10000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3" name="Oval 22">
            <a:extLst>
              <a:ext uri="{FF2B5EF4-FFF2-40B4-BE49-F238E27FC236}">
                <a16:creationId xmlns:a16="http://schemas.microsoft.com/office/drawing/2014/main" id="{09024F00-8EF1-09CC-06AE-EBF2C5FF3D72}"/>
              </a:ext>
            </a:extLst>
          </p:cNvPr>
          <p:cNvSpPr/>
          <p:nvPr userDrawn="1"/>
        </p:nvSpPr>
        <p:spPr>
          <a:xfrm>
            <a:off x="5324171" y="1091673"/>
            <a:ext cx="3453866" cy="3453866"/>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7" name="Picture Placeholder 10">
            <a:extLst>
              <a:ext uri="{FF2B5EF4-FFF2-40B4-BE49-F238E27FC236}">
                <a16:creationId xmlns:a16="http://schemas.microsoft.com/office/drawing/2014/main" id="{453BEDD8-8D29-3B45-7F88-E6DCC7FB0BEF}"/>
              </a:ext>
            </a:extLst>
          </p:cNvPr>
          <p:cNvSpPr>
            <a:spLocks noGrp="1"/>
          </p:cNvSpPr>
          <p:nvPr>
            <p:ph type="pic" sz="quarter" idx="15"/>
          </p:nvPr>
        </p:nvSpPr>
        <p:spPr>
          <a:xfrm>
            <a:off x="5324171" y="1091673"/>
            <a:ext cx="3453866" cy="3453866"/>
          </a:xfrm>
          <a:prstGeom prst="ellipse">
            <a:avLst/>
          </a:prstGeom>
        </p:spPr>
        <p:txBody>
          <a:bodyPr/>
          <a:lstStyle/>
          <a:p>
            <a:r>
              <a:rPr lang="en-US" dirty="0"/>
              <a:t>Click icon to add picture</a:t>
            </a:r>
            <a:endParaRPr lang="en-GB" dirty="0"/>
          </a:p>
        </p:txBody>
      </p:sp>
      <p:sp>
        <p:nvSpPr>
          <p:cNvPr id="8" name="Content Placeholder 2">
            <a:extLst>
              <a:ext uri="{FF2B5EF4-FFF2-40B4-BE49-F238E27FC236}">
                <a16:creationId xmlns:a16="http://schemas.microsoft.com/office/drawing/2014/main" id="{98C6C59F-0F43-AAE1-DF73-11BF8A4E5AB7}"/>
              </a:ext>
            </a:extLst>
          </p:cNvPr>
          <p:cNvSpPr>
            <a:spLocks noGrp="1"/>
          </p:cNvSpPr>
          <p:nvPr>
            <p:ph sz="half" idx="1"/>
          </p:nvPr>
        </p:nvSpPr>
        <p:spPr>
          <a:xfrm>
            <a:off x="323528"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1522653717"/>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6_Breaker Heading1-Blue-DarkBlueA">
    <p:bg>
      <p:bgPr>
        <a:solidFill>
          <a:srgbClr val="F6F8F8"/>
        </a:solidFill>
        <a:effectLst/>
      </p:bgPr>
    </p:bg>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0AF6C2AD-0E53-2A94-6EDF-C2BC1C35E66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181435" y="-91440"/>
            <a:ext cx="9306560" cy="5234940"/>
          </a:xfrm>
          <a:prstGeom prst="rect">
            <a:avLst/>
          </a:prstGeom>
        </p:spPr>
      </p:pic>
      <p:sp>
        <p:nvSpPr>
          <p:cNvPr id="4" name="Title 1">
            <a:extLst>
              <a:ext uri="{FF2B5EF4-FFF2-40B4-BE49-F238E27FC236}">
                <a16:creationId xmlns:a16="http://schemas.microsoft.com/office/drawing/2014/main" id="{3D1B5349-CF21-E9D2-92A0-6C58C15A043A}"/>
              </a:ext>
            </a:extLst>
          </p:cNvPr>
          <p:cNvSpPr>
            <a:spLocks noGrp="1"/>
          </p:cNvSpPr>
          <p:nvPr>
            <p:ph type="title" hasCustomPrompt="1"/>
          </p:nvPr>
        </p:nvSpPr>
        <p:spPr>
          <a:xfrm>
            <a:off x="391266" y="1624234"/>
            <a:ext cx="7886700" cy="994172"/>
          </a:xfrm>
        </p:spPr>
        <p:txBody>
          <a:bodyPr>
            <a:noAutofit/>
          </a:bodyPr>
          <a:lstStyle>
            <a:lvl1pPr>
              <a:defRPr sz="4500" b="1"/>
            </a:lvl1pPr>
          </a:lstStyle>
          <a:p>
            <a:r>
              <a:rPr lang="en-US" dirty="0"/>
              <a:t>Breaker </a:t>
            </a:r>
            <a:br>
              <a:rPr lang="en-US" dirty="0"/>
            </a:br>
            <a:r>
              <a:rPr lang="en-US" dirty="0"/>
              <a:t>slide 2</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459000" y="2927413"/>
            <a:ext cx="2917613" cy="672704"/>
          </a:xfrm>
          <a:prstGeom prst="rect">
            <a:avLst/>
          </a:prstGeom>
        </p:spPr>
        <p:txBody>
          <a:bodyPr lIns="0" tIns="0" rIns="0" bIns="0"/>
          <a:lstStyle>
            <a:lvl1pPr marL="0" indent="0">
              <a:buNone/>
              <a:defRPr>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t>‹#›</a:t>
            </a:fld>
            <a:endParaRPr lang="en-GB" sz="900" dirty="0">
              <a:solidFill>
                <a:schemeClr val="tx1"/>
              </a:solidFill>
            </a:endParaRPr>
          </a:p>
        </p:txBody>
      </p:sp>
    </p:spTree>
    <p:extLst>
      <p:ext uri="{BB962C8B-B14F-4D97-AF65-F5344CB8AC3E}">
        <p14:creationId xmlns:p14="http://schemas.microsoft.com/office/powerpoint/2010/main" val="1358124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8_Breaker Heading1-Blue-DarkBlueA">
    <p:bg>
      <p:bgPr>
        <a:solidFill>
          <a:srgbClr val="F6F8F8"/>
        </a:solidFill>
        <a:effectLst/>
      </p:bgPr>
    </p:bg>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2D07C2D6-AB1B-B84B-BC13-7D79E8BCFCF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237238" y="-111033"/>
            <a:ext cx="9374947" cy="5273408"/>
          </a:xfrm>
          <a:prstGeom prst="rect">
            <a:avLst/>
          </a:prstGeom>
        </p:spPr>
      </p:pic>
      <p:sp>
        <p:nvSpPr>
          <p:cNvPr id="2" name="Title 1">
            <a:extLst>
              <a:ext uri="{FF2B5EF4-FFF2-40B4-BE49-F238E27FC236}">
                <a16:creationId xmlns:a16="http://schemas.microsoft.com/office/drawing/2014/main" id="{8506D8CC-65FF-0E59-2392-2C0EBC0605F9}"/>
              </a:ext>
            </a:extLst>
          </p:cNvPr>
          <p:cNvSpPr>
            <a:spLocks noGrp="1"/>
          </p:cNvSpPr>
          <p:nvPr>
            <p:ph type="title" hasCustomPrompt="1"/>
          </p:nvPr>
        </p:nvSpPr>
        <p:spPr>
          <a:xfrm>
            <a:off x="560601" y="1624234"/>
            <a:ext cx="7886700" cy="994172"/>
          </a:xfrm>
        </p:spPr>
        <p:txBody>
          <a:bodyPr>
            <a:noAutofit/>
          </a:bodyPr>
          <a:lstStyle>
            <a:lvl1pPr>
              <a:defRPr sz="4500" b="1"/>
            </a:lvl1pPr>
          </a:lstStyle>
          <a:p>
            <a:r>
              <a:rPr lang="en-US" dirty="0"/>
              <a:t>Breaker </a:t>
            </a:r>
            <a:br>
              <a:rPr lang="en-US" dirty="0"/>
            </a:br>
            <a:r>
              <a:rPr lang="en-US" dirty="0"/>
              <a:t>slide 3</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68937" y="2927413"/>
            <a:ext cx="2917613" cy="672704"/>
          </a:xfrm>
          <a:prstGeom prst="rect">
            <a:avLst/>
          </a:prstGeom>
        </p:spPr>
        <p:txBody>
          <a:bodyPr lIns="0" tIns="0" rIns="0" bIns="0"/>
          <a:lstStyle>
            <a:lvl1pPr marL="0" indent="0">
              <a:buNone/>
              <a:defRPr>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t>‹#›</a:t>
            </a:fld>
            <a:endParaRPr lang="en-GB" sz="900" dirty="0">
              <a:solidFill>
                <a:schemeClr val="tx1"/>
              </a:solidFill>
            </a:endParaRPr>
          </a:p>
        </p:txBody>
      </p:sp>
    </p:spTree>
    <p:extLst>
      <p:ext uri="{BB962C8B-B14F-4D97-AF65-F5344CB8AC3E}">
        <p14:creationId xmlns:p14="http://schemas.microsoft.com/office/powerpoint/2010/main" val="27374900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7_Breaker Heading1-Blue-DarkBlueA">
    <p:bg>
      <p:bgPr>
        <a:solidFill>
          <a:srgbClr val="F6F8F8"/>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A76489-9A30-702B-3E26-D81845892857}"/>
              </a:ext>
            </a:extLst>
          </p:cNvPr>
          <p:cNvSpPr>
            <a:spLocks noGrp="1"/>
          </p:cNvSpPr>
          <p:nvPr>
            <p:ph type="title" hasCustomPrompt="1"/>
          </p:nvPr>
        </p:nvSpPr>
        <p:spPr>
          <a:xfrm>
            <a:off x="560601" y="1624234"/>
            <a:ext cx="7886700" cy="994172"/>
          </a:xfrm>
        </p:spPr>
        <p:txBody>
          <a:bodyPr>
            <a:noAutofit/>
          </a:bodyPr>
          <a:lstStyle>
            <a:lvl1pPr>
              <a:defRPr sz="4500" b="1"/>
            </a:lvl1pPr>
          </a:lstStyle>
          <a:p>
            <a:r>
              <a:rPr lang="en-US" dirty="0"/>
              <a:t>Breaker </a:t>
            </a:r>
            <a:br>
              <a:rPr lang="en-US" dirty="0"/>
            </a:br>
            <a:r>
              <a:rPr lang="en-US" dirty="0"/>
              <a:t>slide 4</a:t>
            </a:r>
            <a:endParaRPr lang="en-GB" dirty="0"/>
          </a:p>
        </p:txBody>
      </p:sp>
      <p:sp>
        <p:nvSpPr>
          <p:cNvPr id="7" name="Text Placeholder 6">
            <a:extLst>
              <a:ext uri="{FF2B5EF4-FFF2-40B4-BE49-F238E27FC236}">
                <a16:creationId xmlns:a16="http://schemas.microsoft.com/office/drawing/2014/main" id="{810A3391-0472-724C-8E32-AA7421F01EEF}"/>
              </a:ext>
            </a:extLst>
          </p:cNvPr>
          <p:cNvSpPr>
            <a:spLocks noGrp="1"/>
          </p:cNvSpPr>
          <p:nvPr>
            <p:ph type="body" sz="quarter" idx="13" hasCustomPrompt="1"/>
          </p:nvPr>
        </p:nvSpPr>
        <p:spPr>
          <a:xfrm>
            <a:off x="640948" y="2927413"/>
            <a:ext cx="2917613" cy="672704"/>
          </a:xfrm>
          <a:prstGeom prst="rect">
            <a:avLst/>
          </a:prstGeom>
        </p:spPr>
        <p:txBody>
          <a:bodyPr lIns="0" tIns="0" rIns="0" bIns="0"/>
          <a:lstStyle>
            <a:lvl1pPr marL="0" indent="0">
              <a:buNone/>
              <a:defRPr>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Section subhead</a:t>
            </a:r>
          </a:p>
        </p:txBody>
      </p:sp>
      <p:sp>
        <p:nvSpPr>
          <p:cNvPr id="10" name="Rectangle 9">
            <a:extLst>
              <a:ext uri="{FF2B5EF4-FFF2-40B4-BE49-F238E27FC236}">
                <a16:creationId xmlns:a16="http://schemas.microsoft.com/office/drawing/2014/main" id="{8262997B-3AAD-0D48-95DC-60BECBF9FEF6}"/>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t>‹#›</a:t>
            </a:fld>
            <a:endParaRPr lang="en-GB" sz="900" dirty="0">
              <a:solidFill>
                <a:schemeClr val="tx1"/>
              </a:solidFill>
            </a:endParaRPr>
          </a:p>
        </p:txBody>
      </p:sp>
      <p:pic>
        <p:nvPicPr>
          <p:cNvPr id="5" name="Picture 4" descr="A blue rectangle with black background&#10;&#10;Description automatically generated">
            <a:extLst>
              <a:ext uri="{FF2B5EF4-FFF2-40B4-BE49-F238E27FC236}">
                <a16:creationId xmlns:a16="http://schemas.microsoft.com/office/drawing/2014/main" id="{D115B473-1B85-DD59-52BE-0E90A80C9408}"/>
              </a:ext>
            </a:extLst>
          </p:cNvPr>
          <p:cNvPicPr>
            <a:picLocks noChangeAspect="1"/>
          </p:cNvPicPr>
          <p:nvPr userDrawn="1"/>
        </p:nvPicPr>
        <p:blipFill>
          <a:blip r:embed="rId2"/>
          <a:stretch>
            <a:fillRect/>
          </a:stretch>
        </p:blipFill>
        <p:spPr>
          <a:xfrm>
            <a:off x="0" y="0"/>
            <a:ext cx="9144000" cy="5143500"/>
          </a:xfrm>
          <a:prstGeom prst="rect">
            <a:avLst/>
          </a:prstGeom>
        </p:spPr>
      </p:pic>
    </p:spTree>
    <p:extLst>
      <p:ext uri="{BB962C8B-B14F-4D97-AF65-F5344CB8AC3E}">
        <p14:creationId xmlns:p14="http://schemas.microsoft.com/office/powerpoint/2010/main" val="291332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1_Headline slide with image A">
    <p:bg>
      <p:bgPr>
        <a:solidFill>
          <a:srgbClr val="F6F8F8"/>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1EF456E7-F404-A541-B6E9-27C1B10EC600}"/>
              </a:ext>
            </a:extLst>
          </p:cNvPr>
          <p:cNvSpPr>
            <a:spLocks noGrp="1"/>
          </p:cNvSpPr>
          <p:nvPr>
            <p:ph type="pic" sz="quarter" idx="10" hasCustomPrompt="1"/>
          </p:nvPr>
        </p:nvSpPr>
        <p:spPr>
          <a:xfrm>
            <a:off x="4572000" y="0"/>
            <a:ext cx="4572000" cy="5143500"/>
          </a:xfrm>
          <a:prstGeom prst="rect">
            <a:avLst/>
          </a:prstGeom>
          <a:solidFill>
            <a:schemeClr val="tx2"/>
          </a:solidFill>
        </p:spPr>
        <p:txBody>
          <a:bodyPr tIns="2340000"/>
          <a:lstStyle>
            <a:lvl1pPr algn="ctr">
              <a:buNone/>
              <a:defRPr/>
            </a:lvl1pPr>
          </a:lstStyle>
          <a:p>
            <a:r>
              <a:rPr lang="en-GB" dirty="0"/>
              <a:t>Click on icon to insert image (including Alt Text)</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E42CCDA4-D437-6B48-8BBD-CAC30F281160}"/>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tx1"/>
                </a:solidFill>
              </a:rPr>
              <a:pPr algn="r"/>
              <a:t>‹#›</a:t>
            </a:fld>
            <a:endParaRPr lang="en-GB" sz="900" dirty="0">
              <a:solidFill>
                <a:schemeClr val="tx1"/>
              </a:solidFill>
            </a:endParaRPr>
          </a:p>
        </p:txBody>
      </p:sp>
      <p:sp>
        <p:nvSpPr>
          <p:cNvPr id="5" name="Text Placeholder 6">
            <a:extLst>
              <a:ext uri="{FF2B5EF4-FFF2-40B4-BE49-F238E27FC236}">
                <a16:creationId xmlns:a16="http://schemas.microsoft.com/office/drawing/2014/main" id="{50355A0D-4235-0CF1-A976-C33D8CCCBFCD}"/>
              </a:ext>
            </a:extLst>
          </p:cNvPr>
          <p:cNvSpPr>
            <a:spLocks noGrp="1"/>
          </p:cNvSpPr>
          <p:nvPr>
            <p:ph type="body" sz="quarter" idx="13" hasCustomPrompt="1"/>
          </p:nvPr>
        </p:nvSpPr>
        <p:spPr>
          <a:xfrm>
            <a:off x="668937" y="2927413"/>
            <a:ext cx="2917613" cy="672704"/>
          </a:xfrm>
          <a:prstGeom prst="rect">
            <a:avLst/>
          </a:prstGeom>
        </p:spPr>
        <p:txBody>
          <a:bodyPr lIns="0" tIns="0" rIns="0" bIns="0"/>
          <a:lstStyle>
            <a:lvl1pPr marL="0" indent="0">
              <a:buNone/>
              <a:defRPr>
                <a:solidFill>
                  <a:schemeClr val="tx1"/>
                </a:solidFill>
              </a:defRPr>
            </a:lvl1pPr>
            <a:lvl2pPr marL="267891" indent="0">
              <a:buNone/>
              <a:defRPr/>
            </a:lvl2pPr>
            <a:lvl3pPr marL="535781" indent="0">
              <a:buNone/>
              <a:defRPr/>
            </a:lvl3pPr>
            <a:lvl4pPr marL="810815" indent="0">
              <a:buNone/>
              <a:defRPr/>
            </a:lvl4pPr>
            <a:lvl5pPr marL="1078706" indent="0">
              <a:buNone/>
              <a:defRPr/>
            </a:lvl5pPr>
          </a:lstStyle>
          <a:p>
            <a:pPr lvl="0"/>
            <a:r>
              <a:rPr lang="en-GB" dirty="0"/>
              <a:t>Section subhead</a:t>
            </a:r>
          </a:p>
        </p:txBody>
      </p:sp>
      <p:sp>
        <p:nvSpPr>
          <p:cNvPr id="2" name="Title 1">
            <a:extLst>
              <a:ext uri="{FF2B5EF4-FFF2-40B4-BE49-F238E27FC236}">
                <a16:creationId xmlns:a16="http://schemas.microsoft.com/office/drawing/2014/main" id="{77E577A8-7F18-CBCC-319C-10DC2550A76F}"/>
              </a:ext>
            </a:extLst>
          </p:cNvPr>
          <p:cNvSpPr>
            <a:spLocks noGrp="1"/>
          </p:cNvSpPr>
          <p:nvPr>
            <p:ph type="title" hasCustomPrompt="1"/>
          </p:nvPr>
        </p:nvSpPr>
        <p:spPr>
          <a:xfrm>
            <a:off x="560601" y="1624234"/>
            <a:ext cx="3537266" cy="994172"/>
          </a:xfrm>
        </p:spPr>
        <p:txBody>
          <a:bodyPr>
            <a:noAutofit/>
          </a:bodyPr>
          <a:lstStyle>
            <a:lvl1pPr>
              <a:defRPr sz="4500" b="1"/>
            </a:lvl1pPr>
          </a:lstStyle>
          <a:p>
            <a:r>
              <a:rPr lang="en-US" dirty="0"/>
              <a:t>Breaker </a:t>
            </a:r>
            <a:br>
              <a:rPr lang="en-US" dirty="0"/>
            </a:br>
            <a:r>
              <a:rPr lang="en-US" dirty="0"/>
              <a:t>slide 5</a:t>
            </a:r>
            <a:endParaRPr lang="en-GB" dirty="0"/>
          </a:p>
        </p:txBody>
      </p:sp>
    </p:spTree>
    <p:extLst>
      <p:ext uri="{BB962C8B-B14F-4D97-AF65-F5344CB8AC3E}">
        <p14:creationId xmlns:p14="http://schemas.microsoft.com/office/powerpoint/2010/main" val="3181486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End Slide ACCESSIBLE">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6D92FD5-08EA-6BC8-29BC-BCF5EEFE18AA}"/>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rot="5400000">
            <a:off x="-1881857" y="-53642"/>
            <a:ext cx="8076713" cy="5712179"/>
          </a:xfrm>
          <a:prstGeom prst="rect">
            <a:avLst/>
          </a:prstGeom>
        </p:spPr>
      </p:pic>
      <p:pic>
        <p:nvPicPr>
          <p:cNvPr id="3" name="Picture 2" descr="Logo&#10;&#10;Description automatically generated">
            <a:extLst>
              <a:ext uri="{FF2B5EF4-FFF2-40B4-BE49-F238E27FC236}">
                <a16:creationId xmlns:a16="http://schemas.microsoft.com/office/drawing/2014/main" id="{077C56A3-4FFE-73CF-6F7F-1F451E5B3F1E}"/>
              </a:ext>
            </a:extLst>
          </p:cNvPr>
          <p:cNvPicPr>
            <a:picLocks noChangeAspect="1"/>
          </p:cNvPicPr>
          <p:nvPr userDrawn="1"/>
        </p:nvPicPr>
        <p:blipFill>
          <a:blip r:embed="rId3"/>
          <a:stretch>
            <a:fillRect/>
          </a:stretch>
        </p:blipFill>
        <p:spPr>
          <a:xfrm>
            <a:off x="7913284" y="273319"/>
            <a:ext cx="906716" cy="734842"/>
          </a:xfrm>
          <a:prstGeom prst="rect">
            <a:avLst/>
          </a:prstGeom>
        </p:spPr>
      </p:pic>
      <p:cxnSp>
        <p:nvCxnSpPr>
          <p:cNvPr id="9" name="Straight Connector 8">
            <a:extLst>
              <a:ext uri="{FF2B5EF4-FFF2-40B4-BE49-F238E27FC236}">
                <a16:creationId xmlns:a16="http://schemas.microsoft.com/office/drawing/2014/main" id="{F9D383FB-0467-4241-BEF0-D636E886723B}"/>
              </a:ext>
              <a:ext uri="{C183D7F6-B498-43B3-948B-1728B52AA6E4}">
                <adec:decorative xmlns:adec="http://schemas.microsoft.com/office/drawing/2017/decorative" val="1"/>
              </a:ext>
            </a:extLst>
          </p:cNvPr>
          <p:cNvCxnSpPr/>
          <p:nvPr userDrawn="1"/>
        </p:nvCxnSpPr>
        <p:spPr>
          <a:xfrm>
            <a:off x="4286945" y="1954389"/>
            <a:ext cx="648831" cy="0"/>
          </a:xfrm>
          <a:prstGeom prst="line">
            <a:avLst/>
          </a:prstGeom>
          <a:ln w="38100">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390E57B-AF19-8642-9E47-AF887F52887B}"/>
              </a:ext>
            </a:extLst>
          </p:cNvPr>
          <p:cNvSpPr txBox="1"/>
          <p:nvPr userDrawn="1"/>
        </p:nvSpPr>
        <p:spPr>
          <a:xfrm>
            <a:off x="4208077" y="2106560"/>
            <a:ext cx="3257801" cy="1956024"/>
          </a:xfrm>
          <a:prstGeom prst="rect">
            <a:avLst/>
          </a:prstGeom>
          <a:noFill/>
        </p:spPr>
        <p:txBody>
          <a:bodyPr wrap="square" lIns="0" tIns="0" rIns="0" bIns="0" rtlCol="0">
            <a:noAutofit/>
          </a:bodyPr>
          <a:lstStyle/>
          <a:p>
            <a:pPr marL="0" marR="0" lvl="0" indent="0" algn="l" defTabSz="685800" rtl="0" eaLnBrk="1" fontAlgn="auto" latinLnBrk="0" hangingPunct="1">
              <a:lnSpc>
                <a:spcPct val="100000"/>
              </a:lnSpc>
              <a:spcBef>
                <a:spcPts val="0"/>
              </a:spcBef>
              <a:spcAft>
                <a:spcPts val="1800"/>
              </a:spcAft>
              <a:buClr>
                <a:srgbClr val="005EB8"/>
              </a:buClr>
              <a:buSzTx/>
              <a:buFont typeface="Arial" panose="020B0604020202020204" pitchFamily="34" charset="0"/>
              <a:buNone/>
              <a:tabLst/>
              <a:defRPr/>
            </a:pPr>
            <a:r>
              <a:rPr kumimoji="0" lang="en-GB" sz="2700" b="1" i="0" u="none" strike="noStrike" kern="1200" cap="none" spc="15" normalizeH="0" baseline="0" noProof="0" dirty="0">
                <a:ln>
                  <a:noFill/>
                </a:ln>
                <a:solidFill>
                  <a:schemeClr val="tx1"/>
                </a:solidFill>
                <a:effectLst/>
                <a:uLnTx/>
                <a:uFillTx/>
                <a:latin typeface="+mn-lt"/>
                <a:ea typeface="+mn-ea"/>
                <a:cs typeface="+mn-cs"/>
              </a:rPr>
              <a:t> Thank You</a:t>
            </a:r>
          </a:p>
          <a:p>
            <a:pPr marL="0" marR="0" lvl="0" indent="0" algn="l" defTabSz="685800" rtl="0" eaLnBrk="1" fontAlgn="auto" latinLnBrk="0" hangingPunct="1">
              <a:lnSpc>
                <a:spcPct val="100000"/>
              </a:lnSpc>
              <a:spcBef>
                <a:spcPts val="0"/>
              </a:spcBef>
              <a:spcAft>
                <a:spcPts val="1350"/>
              </a:spcAft>
              <a:buClr>
                <a:srgbClr val="005EB8"/>
              </a:buClr>
              <a:buSzTx/>
              <a:buFont typeface="Arial" panose="020B0604020202020204" pitchFamily="34" charset="0"/>
              <a:buNone/>
              <a:tabLst/>
              <a:defRPr/>
            </a:pPr>
            <a:r>
              <a:rPr kumimoji="0" lang="en-GB" sz="1800" b="1" i="0" u="none" strike="noStrike" kern="1200" cap="none" spc="15" normalizeH="0" baseline="0" noProof="0" dirty="0">
                <a:ln>
                  <a:noFill/>
                </a:ln>
                <a:solidFill>
                  <a:schemeClr val="tx1"/>
                </a:solidFill>
                <a:effectLst/>
                <a:uLnTx/>
                <a:uFillTx/>
                <a:latin typeface="+mn-lt"/>
                <a:ea typeface="+mn-ea"/>
                <a:cs typeface="+mn-cs"/>
              </a:rPr>
              <a:t>        	@nhsengland</a:t>
            </a:r>
          </a:p>
          <a:p>
            <a:pPr marL="0" marR="0" lvl="0" indent="0" algn="l" defTabSz="685800" rtl="0" eaLnBrk="1" fontAlgn="auto" latinLnBrk="0" hangingPunct="1">
              <a:lnSpc>
                <a:spcPct val="100000"/>
              </a:lnSpc>
              <a:spcBef>
                <a:spcPts val="0"/>
              </a:spcBef>
              <a:spcAft>
                <a:spcPts val="1350"/>
              </a:spcAft>
              <a:buClr>
                <a:srgbClr val="005EB8"/>
              </a:buClr>
              <a:buSzTx/>
              <a:buFont typeface="Arial" panose="020B0604020202020204" pitchFamily="34" charset="0"/>
              <a:buNone/>
              <a:tabLst/>
              <a:defRPr/>
            </a:pPr>
            <a:r>
              <a:rPr kumimoji="0" lang="en-GB" sz="1800" b="1" i="0" u="none" strike="noStrike" kern="1200" cap="none" spc="15" normalizeH="0" baseline="0" noProof="0" dirty="0">
                <a:ln>
                  <a:noFill/>
                </a:ln>
                <a:solidFill>
                  <a:schemeClr val="tx1"/>
                </a:solidFill>
                <a:effectLst/>
                <a:uLnTx/>
                <a:uFillTx/>
                <a:latin typeface="+mn-lt"/>
                <a:ea typeface="+mn-ea"/>
                <a:cs typeface="+mn-cs"/>
              </a:rPr>
              <a:t>        	company/</a:t>
            </a:r>
            <a:r>
              <a:rPr kumimoji="0" lang="en-GB" sz="1800" b="1" i="0" u="none" strike="noStrike" kern="1200" cap="none" spc="15" normalizeH="0" baseline="0" noProof="0" dirty="0" err="1">
                <a:ln>
                  <a:noFill/>
                </a:ln>
                <a:solidFill>
                  <a:schemeClr val="tx1"/>
                </a:solidFill>
                <a:effectLst/>
                <a:uLnTx/>
                <a:uFillTx/>
                <a:latin typeface="+mn-lt"/>
                <a:ea typeface="+mn-ea"/>
                <a:cs typeface="+mn-cs"/>
              </a:rPr>
              <a:t>nhsengland</a:t>
            </a:r>
            <a:endParaRPr kumimoji="0" lang="en-GB" sz="1800" b="1" i="0" u="none" strike="noStrike" kern="1200" cap="none" spc="15" normalizeH="0" baseline="0" noProof="0" dirty="0">
              <a:ln>
                <a:noFill/>
              </a:ln>
              <a:solidFill>
                <a:schemeClr val="tx1"/>
              </a:solidFill>
              <a:effectLst/>
              <a:uLnTx/>
              <a:uFillTx/>
              <a:latin typeface="+mn-lt"/>
              <a:ea typeface="+mn-ea"/>
              <a:cs typeface="+mn-cs"/>
            </a:endParaRPr>
          </a:p>
          <a:p>
            <a:pPr marL="0" marR="0" lvl="0" indent="0" algn="l" defTabSz="685800" rtl="0" eaLnBrk="1" fontAlgn="auto" latinLnBrk="0" hangingPunct="1">
              <a:lnSpc>
                <a:spcPct val="100000"/>
              </a:lnSpc>
              <a:spcBef>
                <a:spcPts val="0"/>
              </a:spcBef>
              <a:spcAft>
                <a:spcPts val="1350"/>
              </a:spcAft>
              <a:buClr>
                <a:srgbClr val="005EB8"/>
              </a:buClr>
              <a:buSzTx/>
              <a:buFont typeface="Arial" panose="020B0604020202020204" pitchFamily="34" charset="0"/>
              <a:buNone/>
              <a:tabLst/>
              <a:defRPr/>
            </a:pPr>
            <a:r>
              <a:rPr kumimoji="0" lang="en-GB" sz="1800" b="1" i="0" u="none" strike="noStrike" kern="1200" cap="none" spc="15" normalizeH="0" baseline="0" noProof="0" dirty="0">
                <a:ln>
                  <a:noFill/>
                </a:ln>
                <a:solidFill>
                  <a:schemeClr val="tx1"/>
                </a:solidFill>
                <a:effectLst/>
                <a:uLnTx/>
                <a:uFillTx/>
                <a:latin typeface="+mn-lt"/>
                <a:ea typeface="+mn-ea"/>
                <a:cs typeface="+mn-cs"/>
              </a:rPr>
              <a:t>	england.nhs.uk</a:t>
            </a:r>
            <a:endParaRPr lang="en-GB" sz="1800" b="1" dirty="0">
              <a:solidFill>
                <a:schemeClr val="tx1"/>
              </a:solidFill>
            </a:endParaRPr>
          </a:p>
        </p:txBody>
      </p:sp>
      <p:pic>
        <p:nvPicPr>
          <p:cNvPr id="5" name="Picture 4" descr="Twitter symbol">
            <a:extLst>
              <a:ext uri="{FF2B5EF4-FFF2-40B4-BE49-F238E27FC236}">
                <a16:creationId xmlns:a16="http://schemas.microsoft.com/office/drawing/2014/main" id="{6C1B65D7-2EE6-F44F-85AA-7C93787926CD}"/>
              </a:ext>
            </a:extLst>
          </p:cNvPr>
          <p:cNvPicPr>
            <a:picLocks noChangeAspect="1"/>
          </p:cNvPicPr>
          <p:nvPr userDrawn="1"/>
        </p:nvPicPr>
        <p:blipFill>
          <a:blip r:embed="rId4">
            <a:extLst>
              <a:ext uri="{96DAC541-7B7A-43D3-8B79-37D633B846F1}">
                <asvg:svgBlip xmlns:asvg="http://schemas.microsoft.com/office/drawing/2016/SVG/main" r:embed="rId5"/>
              </a:ext>
            </a:extLst>
          </a:blip>
          <a:srcRect/>
          <a:stretch/>
        </p:blipFill>
        <p:spPr>
          <a:xfrm>
            <a:off x="4404030" y="2748925"/>
            <a:ext cx="292608" cy="292608"/>
          </a:xfrm>
          <a:prstGeom prst="rect">
            <a:avLst/>
          </a:prstGeom>
        </p:spPr>
      </p:pic>
      <p:pic>
        <p:nvPicPr>
          <p:cNvPr id="8" name="Picture 7" descr="LinkedIn symbol">
            <a:extLst>
              <a:ext uri="{FF2B5EF4-FFF2-40B4-BE49-F238E27FC236}">
                <a16:creationId xmlns:a16="http://schemas.microsoft.com/office/drawing/2014/main" id="{F2843EE8-F6F8-9D40-92C1-94FB4DCF14BB}"/>
              </a:ext>
            </a:extLst>
          </p:cNvPr>
          <p:cNvPicPr>
            <a:picLocks noChangeAspect="1"/>
          </p:cNvPicPr>
          <p:nvPr userDrawn="1"/>
        </p:nvPicPr>
        <p:blipFill>
          <a:blip r:embed="rId6">
            <a:extLst>
              <a:ext uri="{96DAC541-7B7A-43D3-8B79-37D633B846F1}">
                <asvg:svgBlip xmlns:asvg="http://schemas.microsoft.com/office/drawing/2016/SVG/main" r:embed="rId7"/>
              </a:ext>
            </a:extLst>
          </a:blip>
          <a:srcRect/>
          <a:stretch/>
        </p:blipFill>
        <p:spPr>
          <a:xfrm>
            <a:off x="4414047" y="3199777"/>
            <a:ext cx="292608" cy="292608"/>
          </a:xfrm>
          <a:prstGeom prst="rect">
            <a:avLst/>
          </a:prstGeom>
        </p:spPr>
      </p:pic>
      <p:pic>
        <p:nvPicPr>
          <p:cNvPr id="72" name="Picture 96" descr="World-wide web symbol">
            <a:extLst>
              <a:ext uri="{FF2B5EF4-FFF2-40B4-BE49-F238E27FC236}">
                <a16:creationId xmlns:a16="http://schemas.microsoft.com/office/drawing/2014/main" id="{664BA24D-FA8C-EE4D-A2DC-491BF11D6FA6}"/>
              </a:ext>
            </a:extLst>
          </p:cNvPr>
          <p:cNvPicPr>
            <a:picLocks noChangeAspect="1"/>
          </p:cNvPicPr>
          <p:nvPr userDrawn="1"/>
        </p:nvPicPr>
        <p:blipFill>
          <a:blip r:embed="rId8">
            <a:extLst>
              <a:ext uri="{96DAC541-7B7A-43D3-8B79-37D633B846F1}">
                <asvg:svgBlip xmlns:asvg="http://schemas.microsoft.com/office/drawing/2016/SVG/main" r:embed="rId9"/>
              </a:ext>
            </a:extLst>
          </a:blip>
          <a:srcRect/>
          <a:stretch/>
        </p:blipFill>
        <p:spPr>
          <a:xfrm>
            <a:off x="4325306" y="3604892"/>
            <a:ext cx="450056" cy="450056"/>
          </a:xfrm>
          <a:prstGeom prst="rect">
            <a:avLst/>
          </a:prstGeom>
        </p:spPr>
      </p:pic>
      <p:sp>
        <p:nvSpPr>
          <p:cNvPr id="10" name="Rectangle 9">
            <a:extLst>
              <a:ext uri="{FF2B5EF4-FFF2-40B4-BE49-F238E27FC236}">
                <a16:creationId xmlns:a16="http://schemas.microsoft.com/office/drawing/2014/main" id="{93DACDB8-C05A-C540-BF85-5FDDA3660A2E}"/>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2"/>
                </a:solidFill>
              </a:rPr>
              <a:t>‹#›</a:t>
            </a:fld>
            <a:endParaRPr lang="en-GB" sz="900" dirty="0">
              <a:solidFill>
                <a:schemeClr val="accent2"/>
              </a:solidFill>
            </a:endParaRPr>
          </a:p>
        </p:txBody>
      </p:sp>
    </p:spTree>
    <p:extLst>
      <p:ext uri="{BB962C8B-B14F-4D97-AF65-F5344CB8AC3E}">
        <p14:creationId xmlns:p14="http://schemas.microsoft.com/office/powerpoint/2010/main" val="3278084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1_Data 1">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24000" y="232557"/>
            <a:ext cx="8553116" cy="320041"/>
          </a:xfrm>
          <a:prstGeom prst="rect">
            <a:avLst/>
          </a:prstGeom>
        </p:spPr>
        <p:txBody>
          <a:bodyPr lIns="0" tIns="0" rIns="0" bIns="0" anchor="t">
            <a:normAutofit/>
          </a:bodyPr>
          <a:lstStyle>
            <a:lvl1pPr>
              <a:defRPr sz="1800" b="1">
                <a:solidFill>
                  <a:schemeClr val="tx1"/>
                </a:solidFill>
              </a:defRPr>
            </a:lvl1pPr>
          </a:lstStyle>
          <a:p>
            <a:r>
              <a:rPr lang="en-GB" dirty="0"/>
              <a:t>Heading</a:t>
            </a:r>
          </a:p>
        </p:txBody>
      </p:sp>
      <p:sp>
        <p:nvSpPr>
          <p:cNvPr id="9" name="TextBox 8">
            <a:extLst>
              <a:ext uri="{FF2B5EF4-FFF2-40B4-BE49-F238E27FC236}">
                <a16:creationId xmlns:a16="http://schemas.microsoft.com/office/drawing/2014/main" id="{990784B1-AA1E-DC4B-BEB4-EC05249AFE00}"/>
              </a:ext>
            </a:extLst>
          </p:cNvPr>
          <p:cNvSpPr txBox="1"/>
          <p:nvPr userDrawn="1"/>
        </p:nvSpPr>
        <p:spPr>
          <a:xfrm>
            <a:off x="3525716" y="3174023"/>
            <a:ext cx="0" cy="0"/>
          </a:xfrm>
          <a:prstGeom prst="rect">
            <a:avLst/>
          </a:prstGeom>
          <a:noFill/>
        </p:spPr>
        <p:txBody>
          <a:bodyPr wrap="none" lIns="0" tIns="0" rIns="0" bIns="0" rtlCol="0">
            <a:noAutofit/>
          </a:bodyPr>
          <a:lstStyle/>
          <a:p>
            <a:endParaRPr lang="en-GB" sz="900" b="1">
              <a:solidFill>
                <a:schemeClr val="accent1"/>
              </a:solidFill>
            </a:endParaRPr>
          </a:p>
        </p:txBody>
      </p:sp>
      <p:sp>
        <p:nvSpPr>
          <p:cNvPr id="10" name="Rectangle 9">
            <a:extLst>
              <a:ext uri="{FF2B5EF4-FFF2-40B4-BE49-F238E27FC236}">
                <a16:creationId xmlns:a16="http://schemas.microsoft.com/office/drawing/2014/main" id="{FF8B4B32-B7B7-DB40-9D0C-2D4D8414C6EC}"/>
              </a:ext>
            </a:extLst>
          </p:cNvPr>
          <p:cNvSpPr/>
          <p:nvPr userDrawn="1"/>
        </p:nvSpPr>
        <p:spPr>
          <a:xfrm>
            <a:off x="8536917" y="4803733"/>
            <a:ext cx="325730" cy="230832"/>
          </a:xfrm>
          <a:prstGeom prst="rect">
            <a:avLst/>
          </a:prstGeom>
        </p:spPr>
        <p:txBody>
          <a:bodyPr wrap="none">
            <a:spAutoFit/>
          </a:bodyPr>
          <a:lstStyle/>
          <a:p>
            <a:pPr algn="r"/>
            <a:fld id="{BA3B713D-1FBB-0E4F-91D0-D2B735266E79}" type="slidenum">
              <a:rPr lang="en-GB" sz="900" smtClean="0">
                <a:solidFill>
                  <a:schemeClr val="accent6"/>
                </a:solidFill>
              </a:rPr>
              <a:t>‹#›</a:t>
            </a:fld>
            <a:endParaRPr lang="en-GB" sz="900" dirty="0">
              <a:solidFill>
                <a:schemeClr val="accent6"/>
              </a:solidFill>
            </a:endParaRPr>
          </a:p>
        </p:txBody>
      </p:sp>
      <p:sp>
        <p:nvSpPr>
          <p:cNvPr id="4" name="TextBox 3">
            <a:extLst>
              <a:ext uri="{FF2B5EF4-FFF2-40B4-BE49-F238E27FC236}">
                <a16:creationId xmlns:a16="http://schemas.microsoft.com/office/drawing/2014/main" id="{97C3715D-C90E-7C4B-B312-C707773A39DD}"/>
              </a:ext>
            </a:extLst>
          </p:cNvPr>
          <p:cNvSpPr txBox="1"/>
          <p:nvPr userDrawn="1"/>
        </p:nvSpPr>
        <p:spPr>
          <a:xfrm>
            <a:off x="1674421" y="2378034"/>
            <a:ext cx="0" cy="0"/>
          </a:xfrm>
          <a:prstGeom prst="rect">
            <a:avLst/>
          </a:prstGeom>
          <a:noFill/>
        </p:spPr>
        <p:txBody>
          <a:bodyPr wrap="none" lIns="0" tIns="0" rIns="0" bIns="0" rtlCol="0">
            <a:noAutofit/>
          </a:bodyPr>
          <a:lstStyle/>
          <a:p>
            <a:endParaRPr lang="en-GB" sz="900" b="1" dirty="0">
              <a:solidFill>
                <a:schemeClr val="accent1"/>
              </a:solidFill>
            </a:endParaRPr>
          </a:p>
        </p:txBody>
      </p:sp>
      <p:cxnSp>
        <p:nvCxnSpPr>
          <p:cNvPr id="12" name="Straight Connector 11">
            <a:extLst>
              <a:ext uri="{FF2B5EF4-FFF2-40B4-BE49-F238E27FC236}">
                <a16:creationId xmlns:a16="http://schemas.microsoft.com/office/drawing/2014/main" id="{137E920E-FCD4-834F-9787-A19C03BDF9AE}"/>
              </a:ext>
              <a:ext uri="{C183D7F6-B498-43B3-948B-1728B52AA6E4}">
                <adec:decorative xmlns:adec="http://schemas.microsoft.com/office/drawing/2017/decorative" val="1"/>
              </a:ext>
            </a:extLst>
          </p:cNvPr>
          <p:cNvCxnSpPr>
            <a:cxnSpLocks/>
          </p:cNvCxnSpPr>
          <p:nvPr userDrawn="1"/>
        </p:nvCxnSpPr>
        <p:spPr>
          <a:xfrm>
            <a:off x="324000" y="4752000"/>
            <a:ext cx="8532000" cy="0"/>
          </a:xfrm>
          <a:prstGeom prst="line">
            <a:avLst/>
          </a:prstGeom>
          <a:ln w="6350">
            <a:solidFill>
              <a:schemeClr val="accent2"/>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id="{E055424E-84DC-71BA-CBB2-BE0007D93CE1}"/>
              </a:ext>
            </a:extLst>
          </p:cNvPr>
          <p:cNvPicPr>
            <a:picLocks noChangeAspect="1"/>
          </p:cNvPicPr>
          <p:nvPr userDrawn="1"/>
        </p:nvPicPr>
        <p:blipFill>
          <a:blip r:embed="rId2"/>
          <a:stretch>
            <a:fillRect/>
          </a:stretch>
        </p:blipFill>
        <p:spPr>
          <a:xfrm rot="10800000">
            <a:off x="6915278" y="183030"/>
            <a:ext cx="2298504" cy="140970"/>
          </a:xfrm>
          <a:prstGeom prst="rect">
            <a:avLst/>
          </a:prstGeom>
        </p:spPr>
      </p:pic>
      <p:sp>
        <p:nvSpPr>
          <p:cNvPr id="3" name="Text Placeholder 7">
            <a:extLst>
              <a:ext uri="{FF2B5EF4-FFF2-40B4-BE49-F238E27FC236}">
                <a16:creationId xmlns:a16="http://schemas.microsoft.com/office/drawing/2014/main" id="{FB2922A9-9C8F-43B1-7D0A-0C7761EE45F2}"/>
              </a:ext>
            </a:extLst>
          </p:cNvPr>
          <p:cNvSpPr>
            <a:spLocks noGrp="1"/>
          </p:cNvSpPr>
          <p:nvPr>
            <p:ph type="body" sz="quarter" idx="13" hasCustomPrompt="1"/>
          </p:nvPr>
        </p:nvSpPr>
        <p:spPr>
          <a:xfrm>
            <a:off x="324001" y="575401"/>
            <a:ext cx="8259483" cy="433445"/>
          </a:xfrm>
          <a:prstGeom prst="rect">
            <a:avLst/>
          </a:prstGeom>
        </p:spPr>
        <p:txBody>
          <a:bodyPr lIns="0" tIns="0" rIns="0" bIns="0">
            <a:noAutofit/>
          </a:bodyPr>
          <a:lstStyle>
            <a:lvl1pPr marL="0" indent="0">
              <a:lnSpc>
                <a:spcPts val="1650"/>
              </a:lnSpc>
              <a:spcBef>
                <a:spcPts val="0"/>
              </a:spcBef>
              <a:spcAft>
                <a:spcPts val="675"/>
              </a:spcAft>
              <a:buClr>
                <a:schemeClr val="tx1"/>
              </a:buClr>
              <a:buNone/>
              <a:defRPr sz="1350" b="1">
                <a:solidFill>
                  <a:schemeClr val="accent6"/>
                </a:solidFill>
              </a:defRPr>
            </a:lvl1pPr>
            <a:lvl2pPr marL="267891" indent="0">
              <a:buClr>
                <a:schemeClr val="tx1"/>
              </a:buClr>
              <a:buNone/>
              <a:defRPr sz="1350">
                <a:solidFill>
                  <a:schemeClr val="tx1"/>
                </a:solidFill>
              </a:defRPr>
            </a:lvl2pPr>
            <a:lvl3pPr marL="535781" indent="0">
              <a:buClr>
                <a:schemeClr val="tx1"/>
              </a:buClr>
              <a:buNone/>
              <a:defRPr sz="1350">
                <a:solidFill>
                  <a:schemeClr val="tx1"/>
                </a:solidFill>
              </a:defRPr>
            </a:lvl3pPr>
            <a:lvl4pPr marL="810815" indent="0">
              <a:buClr>
                <a:schemeClr val="tx1"/>
              </a:buClr>
              <a:buNone/>
              <a:defRPr sz="1350">
                <a:solidFill>
                  <a:schemeClr val="tx1"/>
                </a:solidFill>
              </a:defRPr>
            </a:lvl4pPr>
            <a:lvl5pPr marL="1078706" indent="0">
              <a:buClr>
                <a:schemeClr val="tx1"/>
              </a:buClr>
              <a:buNone/>
              <a:defRPr sz="1350">
                <a:solidFill>
                  <a:schemeClr val="tx1"/>
                </a:solidFill>
              </a:defRPr>
            </a:lvl5pPr>
          </a:lstStyle>
          <a:p>
            <a:pPr lvl="0"/>
            <a:r>
              <a:rPr lang="en-GB" dirty="0"/>
              <a:t>Subhead if needed</a:t>
            </a:r>
          </a:p>
        </p:txBody>
      </p:sp>
    </p:spTree>
    <p:extLst>
      <p:ext uri="{BB962C8B-B14F-4D97-AF65-F5344CB8AC3E}">
        <p14:creationId xmlns:p14="http://schemas.microsoft.com/office/powerpoint/2010/main" val="37927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4" name="Picture 3" descr="A blue and white circle&#10;&#10;Description automatically generated">
            <a:extLst>
              <a:ext uri="{FF2B5EF4-FFF2-40B4-BE49-F238E27FC236}">
                <a16:creationId xmlns:a16="http://schemas.microsoft.com/office/drawing/2014/main" id="{92028157-E3B5-781A-F0ED-8D14623F640C}"/>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1"/>
          <p:cNvSpPr>
            <a:spLocks noGrp="1"/>
          </p:cNvSpPr>
          <p:nvPr>
            <p:ph type="ctrTitle"/>
          </p:nvPr>
        </p:nvSpPr>
        <p:spPr>
          <a:xfrm>
            <a:off x="330186" y="1059583"/>
            <a:ext cx="5105910" cy="1102519"/>
          </a:xfrm>
        </p:spPr>
        <p:txBody>
          <a:bodyPr/>
          <a:lstStyle>
            <a:lvl1pPr>
              <a:defRPr>
                <a:solidFill>
                  <a:schemeClr val="tx2"/>
                </a:solidFill>
              </a:defRPr>
            </a:lvl1pPr>
          </a:lstStyle>
          <a:p>
            <a:r>
              <a:rPr lang="en-US"/>
              <a:t>Click to edit Master title style</a:t>
            </a:r>
            <a:endParaRPr lang="en-GB" dirty="0"/>
          </a:p>
        </p:txBody>
      </p:sp>
      <p:sp>
        <p:nvSpPr>
          <p:cNvPr id="3" name="Subtitle 2"/>
          <p:cNvSpPr>
            <a:spLocks noGrp="1"/>
          </p:cNvSpPr>
          <p:nvPr>
            <p:ph type="subTitle" idx="1"/>
          </p:nvPr>
        </p:nvSpPr>
        <p:spPr>
          <a:xfrm>
            <a:off x="330186" y="2283718"/>
            <a:ext cx="5105910" cy="1314450"/>
          </a:xfrm>
        </p:spPr>
        <p:txBody>
          <a:bodyPr>
            <a:normAutofit/>
          </a:bodyPr>
          <a:lstStyle>
            <a:lvl1pPr marL="0" indent="0" algn="l">
              <a:buNone/>
              <a:defRPr sz="2400">
                <a:solidFill>
                  <a:schemeClr val="tx2"/>
                </a:solidFill>
                <a:latin typeface="Arial" panose="020B0604020202020204" pitchFamily="34" charset="0"/>
                <a:cs typeface="Arial" panose="020B0604020202020204" pitchFamily="34" charset="0"/>
              </a:defRPr>
            </a:lvl1pPr>
            <a:lvl2pPr marL="457189" indent="0" algn="ctr">
              <a:buNone/>
              <a:defRPr>
                <a:solidFill>
                  <a:schemeClr val="tx1">
                    <a:tint val="75000"/>
                  </a:schemeClr>
                </a:solidFill>
              </a:defRPr>
            </a:lvl2pPr>
            <a:lvl3pPr marL="914378"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2"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dirty="0"/>
          </a:p>
        </p:txBody>
      </p:sp>
      <p:sp>
        <p:nvSpPr>
          <p:cNvPr id="6" name="Slide Number Placeholder 6">
            <a:extLst>
              <a:ext uri="{FF2B5EF4-FFF2-40B4-BE49-F238E27FC236}">
                <a16:creationId xmlns:a16="http://schemas.microsoft.com/office/drawing/2014/main" id="{B331933A-FE59-1E67-29E1-8427DA19BF09}"/>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pic>
        <p:nvPicPr>
          <p:cNvPr id="7" name="Picture 6" descr="A blue and white logo&#10;&#10;Description automatically generated">
            <a:extLst>
              <a:ext uri="{FF2B5EF4-FFF2-40B4-BE49-F238E27FC236}">
                <a16:creationId xmlns:a16="http://schemas.microsoft.com/office/drawing/2014/main" id="{5309E94E-A6D6-7D65-710E-AFD474E8B4A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
        <p:nvSpPr>
          <p:cNvPr id="5" name="TextBox 4">
            <a:extLst>
              <a:ext uri="{FF2B5EF4-FFF2-40B4-BE49-F238E27FC236}">
                <a16:creationId xmlns:a16="http://schemas.microsoft.com/office/drawing/2014/main" id="{4733614B-077D-F21F-271E-D2B697C94BE1}"/>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spTree>
    <p:extLst>
      <p:ext uri="{BB962C8B-B14F-4D97-AF65-F5344CB8AC3E}">
        <p14:creationId xmlns:p14="http://schemas.microsoft.com/office/powerpoint/2010/main" val="449265623"/>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dirty="0"/>
          </a:p>
        </p:txBody>
      </p:sp>
      <p:sp>
        <p:nvSpPr>
          <p:cNvPr id="3" name="Content Placeholder 2"/>
          <p:cNvSpPr>
            <a:spLocks noGrp="1"/>
          </p:cNvSpPr>
          <p:nvPr>
            <p:ph idx="1"/>
          </p:nvPr>
        </p:nvSpPr>
        <p:spPr/>
        <p:txBody>
          <a:bodyPr>
            <a:normAutofit/>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6">
            <a:extLst>
              <a:ext uri="{FF2B5EF4-FFF2-40B4-BE49-F238E27FC236}">
                <a16:creationId xmlns:a16="http://schemas.microsoft.com/office/drawing/2014/main" id="{78785FDC-755B-0DCA-BFE6-B3DF7ABEBE1F}"/>
              </a:ext>
            </a:extLst>
          </p:cNvPr>
          <p:cNvSpPr>
            <a:spLocks noGrp="1"/>
          </p:cNvSpPr>
          <p:nvPr>
            <p:ph type="sldNum" sz="quarter" idx="12"/>
          </p:nvPr>
        </p:nvSpPr>
        <p:spPr>
          <a:xfrm>
            <a:off x="6553200" y="4767264"/>
            <a:ext cx="2133600" cy="273844"/>
          </a:xfrm>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52426713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323529"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4648200" y="1200151"/>
            <a:ext cx="4172272" cy="3394472"/>
          </a:xfrm>
        </p:spPr>
        <p:txBody>
          <a:bodyPr/>
          <a:lstStyle>
            <a:lvl1pPr>
              <a:buClr>
                <a:srgbClr val="003087"/>
              </a:buClr>
              <a:defRPr sz="2400">
                <a:latin typeface="Arial" panose="020B0604020202020204" pitchFamily="34" charset="0"/>
                <a:cs typeface="Arial" panose="020B0604020202020204" pitchFamily="34" charset="0"/>
              </a:defRPr>
            </a:lvl1pPr>
            <a:lvl2pPr>
              <a:buClr>
                <a:srgbClr val="003087"/>
              </a:buClr>
              <a:defRPr sz="2000">
                <a:latin typeface="Arial" panose="020B0604020202020204" pitchFamily="34" charset="0"/>
                <a:cs typeface="Arial" panose="020B0604020202020204" pitchFamily="34" charset="0"/>
              </a:defRPr>
            </a:lvl2pPr>
            <a:lvl3pPr>
              <a:buClr>
                <a:srgbClr val="003087"/>
              </a:buClr>
              <a:defRPr sz="2000">
                <a:latin typeface="Arial" panose="020B0604020202020204" pitchFamily="34" charset="0"/>
                <a:cs typeface="Arial" panose="020B0604020202020204" pitchFamily="34" charset="0"/>
              </a:defRPr>
            </a:lvl3pPr>
            <a:lvl4pPr>
              <a:buClr>
                <a:srgbClr val="003087"/>
              </a:buClr>
              <a:defRPr sz="2000">
                <a:latin typeface="Arial" panose="020B0604020202020204" pitchFamily="34" charset="0"/>
                <a:cs typeface="Arial" panose="020B0604020202020204" pitchFamily="34" charset="0"/>
              </a:defRPr>
            </a:lvl4pPr>
            <a:lvl5pPr>
              <a:buClr>
                <a:srgbClr val="003087"/>
              </a:buClr>
              <a:defRPr sz="2000">
                <a:latin typeface="Arial" panose="020B0604020202020204" pitchFamily="34" charset="0"/>
                <a:cs typeface="Arial" panose="020B060402020202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1255737401"/>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rial" panose="020B0604020202020204" pitchFamily="34" charset="0"/>
                <a:cs typeface="Arial" panose="020B0604020202020204" pitchFamily="34" charset="0"/>
              </a:defRPr>
            </a:lvl1pPr>
          </a:lstStyle>
          <a:p>
            <a:r>
              <a:rPr lang="en-US"/>
              <a:t>Click to edit Master title style</a:t>
            </a:r>
            <a:endParaRPr lang="en-GB"/>
          </a:p>
        </p:txBody>
      </p:sp>
      <p:sp>
        <p:nvSpPr>
          <p:cNvPr id="3" name="Text Placeholder 2"/>
          <p:cNvSpPr>
            <a:spLocks noGrp="1"/>
          </p:cNvSpPr>
          <p:nvPr>
            <p:ph type="body" idx="1"/>
          </p:nvPr>
        </p:nvSpPr>
        <p:spPr>
          <a:xfrm>
            <a:off x="323528" y="1151335"/>
            <a:ext cx="4173860"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4" name="Content Placeholder 3"/>
          <p:cNvSpPr>
            <a:spLocks noGrp="1"/>
          </p:cNvSpPr>
          <p:nvPr>
            <p:ph sz="half" idx="2"/>
          </p:nvPr>
        </p:nvSpPr>
        <p:spPr>
          <a:xfrm>
            <a:off x="323528" y="1631156"/>
            <a:ext cx="4173860"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7" y="1151335"/>
            <a:ext cx="4175447" cy="479822"/>
          </a:xfrm>
        </p:spPr>
        <p:txBody>
          <a:bodyPr anchor="ctr">
            <a:normAutofit/>
          </a:bodyPr>
          <a:lstStyle>
            <a:lvl1pPr marL="0" indent="0">
              <a:buNone/>
              <a:defRPr sz="2000" b="1">
                <a:latin typeface="Arial" panose="020B0604020202020204" pitchFamily="34" charset="0"/>
                <a:cs typeface="Arial" panose="020B0604020202020204" pitchFamily="34" charset="0"/>
              </a:defRPr>
            </a:lvl1pPr>
            <a:lvl2pPr marL="457189" indent="0">
              <a:buNone/>
              <a:defRPr sz="2000" b="1"/>
            </a:lvl2pPr>
            <a:lvl3pPr marL="914378" indent="0">
              <a:buNone/>
              <a:defRPr sz="1800" b="1"/>
            </a:lvl3pPr>
            <a:lvl4pPr marL="1371566" indent="0">
              <a:buNone/>
              <a:defRPr sz="1600" b="1"/>
            </a:lvl4pPr>
            <a:lvl5pPr marL="1828754" indent="0">
              <a:buNone/>
              <a:defRPr sz="1600" b="1"/>
            </a:lvl5pPr>
            <a:lvl6pPr marL="2285943" indent="0">
              <a:buNone/>
              <a:defRPr sz="1600" b="1"/>
            </a:lvl6pPr>
            <a:lvl7pPr marL="2743132" indent="0">
              <a:buNone/>
              <a:defRPr sz="1600" b="1"/>
            </a:lvl7pPr>
            <a:lvl8pPr marL="3200320" indent="0">
              <a:buNone/>
              <a:defRPr sz="1600" b="1"/>
            </a:lvl8pPr>
            <a:lvl9pPr marL="3657509"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7" y="1631156"/>
            <a:ext cx="4175447" cy="2963466"/>
          </a:xfrm>
        </p:spPr>
        <p:txBody>
          <a:bodyPr>
            <a:normAutofit/>
          </a:bodyPr>
          <a:lstStyle>
            <a:lvl1pPr>
              <a:buClr>
                <a:srgbClr val="003087"/>
              </a:buClr>
              <a:defRPr sz="2000">
                <a:latin typeface="Arial" panose="020B0604020202020204" pitchFamily="34" charset="0"/>
                <a:cs typeface="Arial" panose="020B0604020202020204" pitchFamily="34" charset="0"/>
              </a:defRPr>
            </a:lvl1pPr>
            <a:lvl2pPr>
              <a:buClr>
                <a:srgbClr val="003087"/>
              </a:buClr>
              <a:defRPr sz="1800">
                <a:latin typeface="Arial" panose="020B0604020202020204" pitchFamily="34" charset="0"/>
                <a:cs typeface="Arial" panose="020B0604020202020204" pitchFamily="34" charset="0"/>
              </a:defRPr>
            </a:lvl2pPr>
            <a:lvl3pPr>
              <a:buClr>
                <a:srgbClr val="003087"/>
              </a:buClr>
              <a:defRPr sz="1600">
                <a:latin typeface="Arial" panose="020B0604020202020204" pitchFamily="34" charset="0"/>
                <a:cs typeface="Arial" panose="020B0604020202020204" pitchFamily="34" charset="0"/>
              </a:defRPr>
            </a:lvl3pPr>
            <a:lvl4pPr>
              <a:buClr>
                <a:srgbClr val="003087"/>
              </a:buClr>
              <a:defRPr sz="1400">
                <a:latin typeface="Arial" panose="020B0604020202020204" pitchFamily="34" charset="0"/>
                <a:cs typeface="Arial" panose="020B0604020202020204" pitchFamily="34" charset="0"/>
              </a:defRPr>
            </a:lvl4pPr>
            <a:lvl5pPr>
              <a:buClr>
                <a:srgbClr val="003087"/>
              </a:buClr>
              <a:defRPr sz="1400">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lstStyle/>
          <a:p>
            <a:fld id="{48C01933-47BD-4396-AFBF-31BEABCE9233}" type="slidenum">
              <a:rPr lang="en-GB" smtClean="0"/>
              <a:t>‹#›</a:t>
            </a:fld>
            <a:endParaRPr lang="en-GB" dirty="0"/>
          </a:p>
        </p:txBody>
      </p:sp>
    </p:spTree>
    <p:extLst>
      <p:ext uri="{BB962C8B-B14F-4D97-AF65-F5344CB8AC3E}">
        <p14:creationId xmlns:p14="http://schemas.microsoft.com/office/powerpoint/2010/main" val="358474765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2.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13.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2.xml"/><Relationship Id="rId3" Type="http://schemas.openxmlformats.org/officeDocument/2006/relationships/slideLayout" Target="../slideLayouts/slideLayout37.xml"/><Relationship Id="rId7" Type="http://schemas.openxmlformats.org/officeDocument/2006/relationships/slideLayout" Target="../slideLayouts/slideLayout41.xml"/><Relationship Id="rId12" Type="http://schemas.openxmlformats.org/officeDocument/2006/relationships/theme" Target="../theme/theme3.xml"/><Relationship Id="rId2" Type="http://schemas.openxmlformats.org/officeDocument/2006/relationships/slideLayout" Target="../slideLayouts/slideLayout36.xml"/><Relationship Id="rId1" Type="http://schemas.openxmlformats.org/officeDocument/2006/relationships/slideLayout" Target="../slideLayouts/slideLayout35.xml"/><Relationship Id="rId6" Type="http://schemas.openxmlformats.org/officeDocument/2006/relationships/slideLayout" Target="../slideLayouts/slideLayout40.xml"/><Relationship Id="rId11" Type="http://schemas.openxmlformats.org/officeDocument/2006/relationships/slideLayout" Target="../slideLayouts/slideLayout45.xml"/><Relationship Id="rId5" Type="http://schemas.openxmlformats.org/officeDocument/2006/relationships/slideLayout" Target="../slideLayouts/slideLayout39.xml"/><Relationship Id="rId10" Type="http://schemas.openxmlformats.org/officeDocument/2006/relationships/slideLayout" Target="../slideLayouts/slideLayout44.xml"/><Relationship Id="rId4" Type="http://schemas.openxmlformats.org/officeDocument/2006/relationships/slideLayout" Target="../slideLayouts/slideLayout38.xml"/><Relationship Id="rId9" Type="http://schemas.openxmlformats.org/officeDocument/2006/relationships/slideLayout" Target="../slideLayouts/slideLayout4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3.xml"/><Relationship Id="rId13" Type="http://schemas.openxmlformats.org/officeDocument/2006/relationships/slideLayout" Target="../slideLayouts/slideLayout58.xml"/><Relationship Id="rId18" Type="http://schemas.openxmlformats.org/officeDocument/2006/relationships/slideLayout" Target="../slideLayouts/slideLayout63.xml"/><Relationship Id="rId26" Type="http://schemas.openxmlformats.org/officeDocument/2006/relationships/slideLayout" Target="../slideLayouts/slideLayout71.xml"/><Relationship Id="rId3" Type="http://schemas.openxmlformats.org/officeDocument/2006/relationships/slideLayout" Target="../slideLayouts/slideLayout48.xml"/><Relationship Id="rId21" Type="http://schemas.openxmlformats.org/officeDocument/2006/relationships/slideLayout" Target="../slideLayouts/slideLayout66.xml"/><Relationship Id="rId7" Type="http://schemas.openxmlformats.org/officeDocument/2006/relationships/slideLayout" Target="../slideLayouts/slideLayout52.xml"/><Relationship Id="rId12" Type="http://schemas.openxmlformats.org/officeDocument/2006/relationships/slideLayout" Target="../slideLayouts/slideLayout57.xml"/><Relationship Id="rId17" Type="http://schemas.openxmlformats.org/officeDocument/2006/relationships/slideLayout" Target="../slideLayouts/slideLayout62.xml"/><Relationship Id="rId25" Type="http://schemas.openxmlformats.org/officeDocument/2006/relationships/slideLayout" Target="../slideLayouts/slideLayout70.xml"/><Relationship Id="rId2" Type="http://schemas.openxmlformats.org/officeDocument/2006/relationships/slideLayout" Target="../slideLayouts/slideLayout47.xml"/><Relationship Id="rId16" Type="http://schemas.openxmlformats.org/officeDocument/2006/relationships/slideLayout" Target="../slideLayouts/slideLayout61.xml"/><Relationship Id="rId20" Type="http://schemas.openxmlformats.org/officeDocument/2006/relationships/slideLayout" Target="../slideLayouts/slideLayout65.xml"/><Relationship Id="rId29" Type="http://schemas.openxmlformats.org/officeDocument/2006/relationships/image" Target="../media/image1.png"/><Relationship Id="rId1" Type="http://schemas.openxmlformats.org/officeDocument/2006/relationships/slideLayout" Target="../slideLayouts/slideLayout46.xml"/><Relationship Id="rId6" Type="http://schemas.openxmlformats.org/officeDocument/2006/relationships/slideLayout" Target="../slideLayouts/slideLayout51.xml"/><Relationship Id="rId11" Type="http://schemas.openxmlformats.org/officeDocument/2006/relationships/slideLayout" Target="../slideLayouts/slideLayout56.xml"/><Relationship Id="rId24" Type="http://schemas.openxmlformats.org/officeDocument/2006/relationships/slideLayout" Target="../slideLayouts/slideLayout69.xml"/><Relationship Id="rId5" Type="http://schemas.openxmlformats.org/officeDocument/2006/relationships/slideLayout" Target="../slideLayouts/slideLayout50.xml"/><Relationship Id="rId15" Type="http://schemas.openxmlformats.org/officeDocument/2006/relationships/slideLayout" Target="../slideLayouts/slideLayout60.xml"/><Relationship Id="rId23" Type="http://schemas.openxmlformats.org/officeDocument/2006/relationships/slideLayout" Target="../slideLayouts/slideLayout68.xml"/><Relationship Id="rId28" Type="http://schemas.openxmlformats.org/officeDocument/2006/relationships/theme" Target="../theme/theme4.xml"/><Relationship Id="rId10" Type="http://schemas.openxmlformats.org/officeDocument/2006/relationships/slideLayout" Target="../slideLayouts/slideLayout55.xml"/><Relationship Id="rId19" Type="http://schemas.openxmlformats.org/officeDocument/2006/relationships/slideLayout" Target="../slideLayouts/slideLayout64.xml"/><Relationship Id="rId4" Type="http://schemas.openxmlformats.org/officeDocument/2006/relationships/slideLayout" Target="../slideLayouts/slideLayout49.xml"/><Relationship Id="rId9" Type="http://schemas.openxmlformats.org/officeDocument/2006/relationships/slideLayout" Target="../slideLayouts/slideLayout54.xml"/><Relationship Id="rId14" Type="http://schemas.openxmlformats.org/officeDocument/2006/relationships/slideLayout" Target="../slideLayouts/slideLayout59.xml"/><Relationship Id="rId22" Type="http://schemas.openxmlformats.org/officeDocument/2006/relationships/slideLayout" Target="../slideLayouts/slideLayout67.xml"/><Relationship Id="rId27" Type="http://schemas.openxmlformats.org/officeDocument/2006/relationships/slideLayout" Target="../slideLayouts/slideLayout72.xml"/><Relationship Id="rId30" Type="http://schemas.openxmlformats.org/officeDocument/2006/relationships/image" Target="../media/image16.jpe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80.xml"/><Relationship Id="rId13" Type="http://schemas.openxmlformats.org/officeDocument/2006/relationships/slideLayout" Target="../slideLayouts/slideLayout85.xml"/><Relationship Id="rId18" Type="http://schemas.openxmlformats.org/officeDocument/2006/relationships/slideLayout" Target="../slideLayouts/slideLayout90.xml"/><Relationship Id="rId3" Type="http://schemas.openxmlformats.org/officeDocument/2006/relationships/slideLayout" Target="../slideLayouts/slideLayout75.xml"/><Relationship Id="rId21" Type="http://schemas.openxmlformats.org/officeDocument/2006/relationships/slideLayout" Target="../slideLayouts/slideLayout93.xml"/><Relationship Id="rId7" Type="http://schemas.openxmlformats.org/officeDocument/2006/relationships/slideLayout" Target="../slideLayouts/slideLayout79.xml"/><Relationship Id="rId12" Type="http://schemas.openxmlformats.org/officeDocument/2006/relationships/slideLayout" Target="../slideLayouts/slideLayout84.xml"/><Relationship Id="rId17" Type="http://schemas.openxmlformats.org/officeDocument/2006/relationships/slideLayout" Target="../slideLayouts/slideLayout89.xml"/><Relationship Id="rId2" Type="http://schemas.openxmlformats.org/officeDocument/2006/relationships/slideLayout" Target="../slideLayouts/slideLayout74.xml"/><Relationship Id="rId16" Type="http://schemas.openxmlformats.org/officeDocument/2006/relationships/slideLayout" Target="../slideLayouts/slideLayout88.xml"/><Relationship Id="rId20" Type="http://schemas.openxmlformats.org/officeDocument/2006/relationships/slideLayout" Target="../slideLayouts/slideLayout92.xml"/><Relationship Id="rId1" Type="http://schemas.openxmlformats.org/officeDocument/2006/relationships/slideLayout" Target="../slideLayouts/slideLayout73.xml"/><Relationship Id="rId6" Type="http://schemas.openxmlformats.org/officeDocument/2006/relationships/slideLayout" Target="../slideLayouts/slideLayout78.xml"/><Relationship Id="rId11" Type="http://schemas.openxmlformats.org/officeDocument/2006/relationships/slideLayout" Target="../slideLayouts/slideLayout83.xml"/><Relationship Id="rId24" Type="http://schemas.openxmlformats.org/officeDocument/2006/relationships/theme" Target="../theme/theme5.xml"/><Relationship Id="rId5" Type="http://schemas.openxmlformats.org/officeDocument/2006/relationships/slideLayout" Target="../slideLayouts/slideLayout77.xml"/><Relationship Id="rId15" Type="http://schemas.openxmlformats.org/officeDocument/2006/relationships/slideLayout" Target="../slideLayouts/slideLayout87.xml"/><Relationship Id="rId23" Type="http://schemas.openxmlformats.org/officeDocument/2006/relationships/slideLayout" Target="../slideLayouts/slideLayout95.xml"/><Relationship Id="rId10" Type="http://schemas.openxmlformats.org/officeDocument/2006/relationships/slideLayout" Target="../slideLayouts/slideLayout82.xml"/><Relationship Id="rId19" Type="http://schemas.openxmlformats.org/officeDocument/2006/relationships/slideLayout" Target="../slideLayouts/slideLayout91.xml"/><Relationship Id="rId4" Type="http://schemas.openxmlformats.org/officeDocument/2006/relationships/slideLayout" Target="../slideLayouts/slideLayout76.xml"/><Relationship Id="rId9" Type="http://schemas.openxmlformats.org/officeDocument/2006/relationships/slideLayout" Target="../slideLayouts/slideLayout81.xml"/><Relationship Id="rId14" Type="http://schemas.openxmlformats.org/officeDocument/2006/relationships/slideLayout" Target="../slideLayouts/slideLayout86.xml"/><Relationship Id="rId22" Type="http://schemas.openxmlformats.org/officeDocument/2006/relationships/slideLayout" Target="../slideLayouts/slideLayout94.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03.xml"/><Relationship Id="rId13" Type="http://schemas.openxmlformats.org/officeDocument/2006/relationships/slideLayout" Target="../slideLayouts/slideLayout108.xml"/><Relationship Id="rId18" Type="http://schemas.openxmlformats.org/officeDocument/2006/relationships/theme" Target="../theme/theme6.xml"/><Relationship Id="rId3" Type="http://schemas.openxmlformats.org/officeDocument/2006/relationships/slideLayout" Target="../slideLayouts/slideLayout98.xml"/><Relationship Id="rId7" Type="http://schemas.openxmlformats.org/officeDocument/2006/relationships/slideLayout" Target="../slideLayouts/slideLayout102.xml"/><Relationship Id="rId12" Type="http://schemas.openxmlformats.org/officeDocument/2006/relationships/slideLayout" Target="../slideLayouts/slideLayout107.xml"/><Relationship Id="rId17" Type="http://schemas.openxmlformats.org/officeDocument/2006/relationships/slideLayout" Target="../slideLayouts/slideLayout112.xml"/><Relationship Id="rId2" Type="http://schemas.openxmlformats.org/officeDocument/2006/relationships/slideLayout" Target="../slideLayouts/slideLayout97.xml"/><Relationship Id="rId16" Type="http://schemas.openxmlformats.org/officeDocument/2006/relationships/slideLayout" Target="../slideLayouts/slideLayout111.xml"/><Relationship Id="rId20" Type="http://schemas.openxmlformats.org/officeDocument/2006/relationships/image" Target="../media/image2.png"/><Relationship Id="rId1" Type="http://schemas.openxmlformats.org/officeDocument/2006/relationships/slideLayout" Target="../slideLayouts/slideLayout96.xml"/><Relationship Id="rId6" Type="http://schemas.openxmlformats.org/officeDocument/2006/relationships/slideLayout" Target="../slideLayouts/slideLayout101.xml"/><Relationship Id="rId11" Type="http://schemas.openxmlformats.org/officeDocument/2006/relationships/slideLayout" Target="../slideLayouts/slideLayout106.xml"/><Relationship Id="rId5" Type="http://schemas.openxmlformats.org/officeDocument/2006/relationships/slideLayout" Target="../slideLayouts/slideLayout100.xml"/><Relationship Id="rId15" Type="http://schemas.openxmlformats.org/officeDocument/2006/relationships/slideLayout" Target="../slideLayouts/slideLayout110.xml"/><Relationship Id="rId10" Type="http://schemas.openxmlformats.org/officeDocument/2006/relationships/slideLayout" Target="../slideLayouts/slideLayout105.xml"/><Relationship Id="rId19" Type="http://schemas.openxmlformats.org/officeDocument/2006/relationships/image" Target="../media/image1.png"/><Relationship Id="rId4" Type="http://schemas.openxmlformats.org/officeDocument/2006/relationships/slideLayout" Target="../slideLayouts/slideLayout99.xml"/><Relationship Id="rId9" Type="http://schemas.openxmlformats.org/officeDocument/2006/relationships/slideLayout" Target="../slideLayouts/slideLayout104.xml"/><Relationship Id="rId14" Type="http://schemas.openxmlformats.org/officeDocument/2006/relationships/slideLayout" Target="../slideLayouts/slideLayout10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20.xml"/><Relationship Id="rId13" Type="http://schemas.openxmlformats.org/officeDocument/2006/relationships/slideLayout" Target="../slideLayouts/slideLayout125.xml"/><Relationship Id="rId18" Type="http://schemas.openxmlformats.org/officeDocument/2006/relationships/slideLayout" Target="../slideLayouts/slideLayout130.xml"/><Relationship Id="rId3" Type="http://schemas.openxmlformats.org/officeDocument/2006/relationships/slideLayout" Target="../slideLayouts/slideLayout115.xml"/><Relationship Id="rId21" Type="http://schemas.openxmlformats.org/officeDocument/2006/relationships/image" Target="../media/image1.png"/><Relationship Id="rId7" Type="http://schemas.openxmlformats.org/officeDocument/2006/relationships/slideLayout" Target="../slideLayouts/slideLayout119.xml"/><Relationship Id="rId12" Type="http://schemas.openxmlformats.org/officeDocument/2006/relationships/slideLayout" Target="../slideLayouts/slideLayout124.xml"/><Relationship Id="rId17" Type="http://schemas.openxmlformats.org/officeDocument/2006/relationships/slideLayout" Target="../slideLayouts/slideLayout129.xml"/><Relationship Id="rId2" Type="http://schemas.openxmlformats.org/officeDocument/2006/relationships/slideLayout" Target="../slideLayouts/slideLayout114.xml"/><Relationship Id="rId16" Type="http://schemas.openxmlformats.org/officeDocument/2006/relationships/slideLayout" Target="../slideLayouts/slideLayout128.xml"/><Relationship Id="rId20" Type="http://schemas.openxmlformats.org/officeDocument/2006/relationships/theme" Target="../theme/theme7.xml"/><Relationship Id="rId1" Type="http://schemas.openxmlformats.org/officeDocument/2006/relationships/slideLayout" Target="../slideLayouts/slideLayout113.xml"/><Relationship Id="rId6" Type="http://schemas.openxmlformats.org/officeDocument/2006/relationships/slideLayout" Target="../slideLayouts/slideLayout118.xml"/><Relationship Id="rId11" Type="http://schemas.openxmlformats.org/officeDocument/2006/relationships/slideLayout" Target="../slideLayouts/slideLayout123.xml"/><Relationship Id="rId5" Type="http://schemas.openxmlformats.org/officeDocument/2006/relationships/slideLayout" Target="../slideLayouts/slideLayout117.xml"/><Relationship Id="rId15" Type="http://schemas.openxmlformats.org/officeDocument/2006/relationships/slideLayout" Target="../slideLayouts/slideLayout127.xml"/><Relationship Id="rId10" Type="http://schemas.openxmlformats.org/officeDocument/2006/relationships/slideLayout" Target="../slideLayouts/slideLayout122.xml"/><Relationship Id="rId19" Type="http://schemas.openxmlformats.org/officeDocument/2006/relationships/slideLayout" Target="../slideLayouts/slideLayout131.xml"/><Relationship Id="rId4" Type="http://schemas.openxmlformats.org/officeDocument/2006/relationships/slideLayout" Target="../slideLayouts/slideLayout116.xml"/><Relationship Id="rId9" Type="http://schemas.openxmlformats.org/officeDocument/2006/relationships/slideLayout" Target="../slideLayouts/slideLayout121.xml"/><Relationship Id="rId14" Type="http://schemas.openxmlformats.org/officeDocument/2006/relationships/slideLayout" Target="../slideLayouts/slideLayout126.xml"/><Relationship Id="rId22"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0"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1" cstate="print">
            <a:extLst>
              <a:ext uri="{28A0092B-C50C-407E-A947-70E740481C1C}">
                <a14:useLocalDpi xmlns:a14="http://schemas.microsoft.com/office/drawing/2010/main" val="0"/>
              </a:ext>
            </a:extLst>
          </a:blip>
          <a:stretch>
            <a:fillRect/>
          </a:stretch>
        </p:blipFill>
        <p:spPr>
          <a:xfrm>
            <a:off x="7688969" y="196523"/>
            <a:ext cx="1223533" cy="676982"/>
          </a:xfrm>
          <a:prstGeom prst="rect">
            <a:avLst/>
          </a:prstGeom>
        </p:spPr>
      </p:pic>
    </p:spTree>
    <p:extLst>
      <p:ext uri="{BB962C8B-B14F-4D97-AF65-F5344CB8AC3E}">
        <p14:creationId xmlns:p14="http://schemas.microsoft.com/office/powerpoint/2010/main" val="952713409"/>
      </p:ext>
    </p:extLst>
  </p:cSld>
  <p:clrMap bg1="lt1" tx1="dk1" bg2="lt2" tx2="dk2" accent1="accent1" accent2="accent2" accent3="accent3" accent4="accent4" accent5="accent5" accent6="accent6" hlink="hlink" folHlink="folHlink"/>
  <p:sldLayoutIdLst>
    <p:sldLayoutId id="2147483838" r:id="rId1"/>
    <p:sldLayoutId id="2147483841" r:id="rId2"/>
    <p:sldLayoutId id="2147483843" r:id="rId3"/>
    <p:sldLayoutId id="2147483844" r:id="rId4"/>
    <p:sldLayoutId id="2147483845" r:id="rId5"/>
    <p:sldLayoutId id="2147483839" r:id="rId6"/>
    <p:sldLayoutId id="2147483840" r:id="rId7"/>
    <p:sldLayoutId id="2147483847" r:id="rId8"/>
    <p:sldLayoutId id="2147483848" r:id="rId9"/>
    <p:sldLayoutId id="2147483842" r:id="rId10"/>
    <p:sldLayoutId id="2147483846" r:id="rId11"/>
    <p:sldLayoutId id="2147483849" r:id="rId12"/>
    <p:sldLayoutId id="2147483850" r:id="rId13"/>
    <p:sldLayoutId id="2147483851" r:id="rId14"/>
    <p:sldLayoutId id="2147483852" r:id="rId15"/>
    <p:sldLayoutId id="2147483853" r:id="rId16"/>
    <p:sldLayoutId id="2147483854" r:id="rId17"/>
    <p:sldLayoutId id="2147483872" r:id="rId18"/>
  </p:sldLayoutIdLst>
  <p:hf hdr="0" ftr="0" dt="0"/>
  <p:txStyles>
    <p:titleStyle>
      <a:lvl1pPr algn="l" defTabSz="914400"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tx2"/>
        </a:solidFill>
        <a:effectLst/>
      </p:bgPr>
    </p:bg>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6A3E0F43-27CB-A677-22E3-5D8F7A2B45B4}"/>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14871" y="4606974"/>
            <a:ext cx="9123375" cy="341040"/>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dirty="0"/>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bg1"/>
                </a:solidFill>
              </a:defRPr>
            </a:lvl1pPr>
          </a:lstStyle>
          <a:p>
            <a:fld id="{77159CA0-FF7B-45D9-8289-56A78AB8DE11}" type="slidenum">
              <a:rPr lang="en-GB" smtClean="0"/>
              <a:pPr/>
              <a:t>‹#›</a:t>
            </a:fld>
            <a:endParaRPr lang="en-GB" dirty="0"/>
          </a:p>
        </p:txBody>
      </p:sp>
      <p:pic>
        <p:nvPicPr>
          <p:cNvPr id="7" name="Picture 6"/>
          <p:cNvPicPr>
            <a:picLocks noChangeAspect="1"/>
          </p:cNvPicPr>
          <p:nvPr userDrawn="1"/>
        </p:nvPicPr>
        <p:blipFill>
          <a:blip r:embed="rId19" cstate="print">
            <a:extLst>
              <a:ext uri="{28A0092B-C50C-407E-A947-70E740481C1C}">
                <a14:useLocalDpi xmlns:a14="http://schemas.microsoft.com/office/drawing/2010/main" val="0"/>
              </a:ext>
            </a:extLst>
          </a:blip>
          <a:stretch>
            <a:fillRect/>
          </a:stretch>
        </p:blipFill>
        <p:spPr>
          <a:xfrm>
            <a:off x="7769079" y="223370"/>
            <a:ext cx="1033606" cy="543600"/>
          </a:xfrm>
          <a:prstGeom prst="rect">
            <a:avLst/>
          </a:prstGeom>
        </p:spPr>
      </p:pic>
      <p:sp>
        <p:nvSpPr>
          <p:cNvPr id="13" name="TextBox 12">
            <a:extLst>
              <a:ext uri="{FF2B5EF4-FFF2-40B4-BE49-F238E27FC236}">
                <a16:creationId xmlns:a16="http://schemas.microsoft.com/office/drawing/2014/main" id="{0BE21D74-22C7-6865-8D88-792DE995AA29}"/>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bg1"/>
                </a:solidFill>
                <a:latin typeface="Arial" charset="0"/>
                <a:ea typeface="Arial" charset="0"/>
                <a:cs typeface="Arial" charset="0"/>
              </a:rPr>
              <a:t>Advise / Resolve / Learn</a:t>
            </a:r>
          </a:p>
        </p:txBody>
      </p:sp>
    </p:spTree>
    <p:extLst>
      <p:ext uri="{BB962C8B-B14F-4D97-AF65-F5344CB8AC3E}">
        <p14:creationId xmlns:p14="http://schemas.microsoft.com/office/powerpoint/2010/main" val="252313811"/>
      </p:ext>
    </p:extLst>
  </p:cSld>
  <p:clrMap bg1="lt1" tx1="dk1" bg2="lt2" tx2="dk2" accent1="accent1" accent2="accent2" accent3="accent3" accent4="accent4" accent5="accent5" accent6="accent6" hlink="hlink" folHlink="folHlink"/>
  <p:sldLayoutIdLst>
    <p:sldLayoutId id="2147483857" r:id="rId1"/>
    <p:sldLayoutId id="2147483869" r:id="rId2"/>
    <p:sldLayoutId id="2147483856" r:id="rId3"/>
    <p:sldLayoutId id="2147483860" r:id="rId4"/>
    <p:sldLayoutId id="2147483858" r:id="rId5"/>
    <p:sldLayoutId id="2147483859" r:id="rId6"/>
    <p:sldLayoutId id="2147483861" r:id="rId7"/>
    <p:sldLayoutId id="2147483862" r:id="rId8"/>
    <p:sldLayoutId id="2147483863" r:id="rId9"/>
    <p:sldLayoutId id="2147483864" r:id="rId10"/>
    <p:sldLayoutId id="2147483865" r:id="rId11"/>
    <p:sldLayoutId id="2147483866" r:id="rId12"/>
    <p:sldLayoutId id="2147483867" r:id="rId13"/>
    <p:sldLayoutId id="2147483868" r:id="rId14"/>
    <p:sldLayoutId id="2147483870" r:id="rId15"/>
    <p:sldLayoutId id="2147483871" r:id="rId16"/>
  </p:sldLayoutIdLst>
  <p:hf hdr="0" ftr="0" dt="0"/>
  <p:txStyles>
    <p:titleStyle>
      <a:lvl1pPr algn="l" defTabSz="914400" rtl="0" eaLnBrk="1" latinLnBrk="0" hangingPunct="1">
        <a:spcBef>
          <a:spcPct val="0"/>
        </a:spcBef>
        <a:buNone/>
        <a:defRPr sz="3200" kern="1200">
          <a:solidFill>
            <a:schemeClr val="bg1"/>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chemeClr val="bg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bg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8600" y="137319"/>
            <a:ext cx="4114800" cy="571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228600" y="800100"/>
            <a:ext cx="4114800" cy="226298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228600" y="3178176"/>
            <a:ext cx="1066800" cy="182563"/>
          </a:xfrm>
          <a:prstGeom prst="rect">
            <a:avLst/>
          </a:prstGeom>
        </p:spPr>
        <p:txBody>
          <a:bodyPr vert="horz" lIns="91440" tIns="45720" rIns="91440" bIns="45720" rtlCol="0" anchor="ctr"/>
          <a:lstStyle>
            <a:lvl1pPr algn="l">
              <a:defRPr sz="600">
                <a:solidFill>
                  <a:schemeClr val="tx1">
                    <a:tint val="75000"/>
                  </a:schemeClr>
                </a:solidFill>
              </a:defRPr>
            </a:lvl1pPr>
          </a:lstStyle>
          <a:p>
            <a:fld id="{1D8BD707-D9CF-40AE-B4C6-C98DA3205C09}" type="datetimeFigureOut">
              <a:rPr lang="en-US" smtClean="0"/>
              <a:pPr/>
              <a:t>12/18/2024</a:t>
            </a:fld>
            <a:endParaRPr lang="en-US"/>
          </a:p>
        </p:txBody>
      </p:sp>
      <p:sp>
        <p:nvSpPr>
          <p:cNvPr id="5" name="Footer Placeholder 4"/>
          <p:cNvSpPr>
            <a:spLocks noGrp="1"/>
          </p:cNvSpPr>
          <p:nvPr>
            <p:ph type="ftr" sz="quarter" idx="3"/>
          </p:nvPr>
        </p:nvSpPr>
        <p:spPr>
          <a:xfrm>
            <a:off x="1562100" y="3178176"/>
            <a:ext cx="1447800" cy="182563"/>
          </a:xfrm>
          <a:prstGeom prst="rect">
            <a:avLst/>
          </a:prstGeom>
        </p:spPr>
        <p:txBody>
          <a:bodyPr vert="horz" lIns="91440" tIns="45720" rIns="91440" bIns="45720" rtlCol="0" anchor="ctr"/>
          <a:lstStyle>
            <a:lvl1pPr algn="ctr">
              <a:defRPr sz="6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3276600" y="3178176"/>
            <a:ext cx="1066800" cy="182563"/>
          </a:xfrm>
          <a:prstGeom prst="rect">
            <a:avLst/>
          </a:prstGeom>
        </p:spPr>
        <p:txBody>
          <a:bodyPr vert="horz" lIns="91440" tIns="45720" rIns="91440" bIns="45720" rtlCol="0" anchor="ctr"/>
          <a:lstStyle>
            <a:lvl1pPr algn="r">
              <a:defRPr sz="600">
                <a:solidFill>
                  <a:schemeClr val="tx1">
                    <a:tint val="75000"/>
                  </a:schemeClr>
                </a:solidFill>
              </a:defRPr>
            </a:lvl1pPr>
          </a:lstStyle>
          <a:p>
            <a:fld id="{B6F15528-21DE-4FAA-801E-634DDDAF4B2B}" type="slidenum">
              <a:rPr lang="en-US" smtClean="0"/>
              <a:pPr/>
              <a:t>‹#›</a:t>
            </a:fld>
            <a:endParaRPr lang="en-US"/>
          </a:p>
        </p:txBody>
      </p:sp>
    </p:spTree>
    <p:extLst>
      <p:ext uri="{BB962C8B-B14F-4D97-AF65-F5344CB8AC3E}">
        <p14:creationId xmlns:p14="http://schemas.microsoft.com/office/powerpoint/2010/main" val="814001626"/>
      </p:ext>
    </p:extLst>
  </p:cSld>
  <p:clrMap bg1="lt1" tx1="dk1" bg2="lt2" tx2="dk2" accent1="accent1" accent2="accent2" accent3="accent3" accent4="accent4" accent5="accent5" accent6="accent6" hlink="hlink" folHlink="folHlink"/>
  <p:sldLayoutIdLst>
    <p:sldLayoutId id="2147483874" r:id="rId1"/>
    <p:sldLayoutId id="2147483875" r:id="rId2"/>
    <p:sldLayoutId id="2147483876" r:id="rId3"/>
    <p:sldLayoutId id="2147483877" r:id="rId4"/>
    <p:sldLayoutId id="2147483878" r:id="rId5"/>
    <p:sldLayoutId id="2147483879" r:id="rId6"/>
    <p:sldLayoutId id="2147483880" r:id="rId7"/>
    <p:sldLayoutId id="2147483881" r:id="rId8"/>
    <p:sldLayoutId id="2147483882" r:id="rId9"/>
    <p:sldLayoutId id="2147483883" r:id="rId10"/>
    <p:sldLayoutId id="2147483884" r:id="rId11"/>
  </p:sldLayoutIdLst>
  <mc:AlternateContent xmlns:mc="http://schemas.openxmlformats.org/markup-compatibility/2006" xmlns:p14="http://schemas.microsoft.com/office/powerpoint/2010/main">
    <mc:Choice Requires="p14">
      <p:transition p14:dur="10"/>
    </mc:Choice>
    <mc:Fallback xmlns="">
      <p:transition/>
    </mc:Fallback>
  </mc:AlternateContent>
  <p:txStyles>
    <p:titleStyle>
      <a:lvl1pPr algn="ctr" defTabSz="457223" rtl="0" eaLnBrk="1" latinLnBrk="0" hangingPunct="1">
        <a:spcBef>
          <a:spcPct val="0"/>
        </a:spcBef>
        <a:buNone/>
        <a:defRPr sz="2200" kern="1200">
          <a:solidFill>
            <a:schemeClr val="tx1"/>
          </a:solidFill>
          <a:latin typeface="+mj-lt"/>
          <a:ea typeface="+mj-ea"/>
          <a:cs typeface="+mj-cs"/>
        </a:defRPr>
      </a:lvl1pPr>
    </p:titleStyle>
    <p:bodyStyle>
      <a:lvl1pPr marL="171458" indent="-171458" algn="l" defTabSz="457223" rtl="0" eaLnBrk="1" latinLnBrk="0" hangingPunct="1">
        <a:spcBef>
          <a:spcPct val="20000"/>
        </a:spcBef>
        <a:buFont typeface="Arial" pitchFamily="34" charset="0"/>
        <a:buChar char="•"/>
        <a:defRPr sz="1600" kern="1200">
          <a:solidFill>
            <a:schemeClr val="tx1"/>
          </a:solidFill>
          <a:latin typeface="+mn-lt"/>
          <a:ea typeface="+mn-ea"/>
          <a:cs typeface="+mn-cs"/>
        </a:defRPr>
      </a:lvl1pPr>
      <a:lvl2pPr marL="371494" indent="-142883" algn="l" defTabSz="457223" rtl="0" eaLnBrk="1" latinLnBrk="0" hangingPunct="1">
        <a:spcBef>
          <a:spcPct val="20000"/>
        </a:spcBef>
        <a:buFont typeface="Arial" pitchFamily="34" charset="0"/>
        <a:buChar char="–"/>
        <a:defRPr sz="1400" kern="1200">
          <a:solidFill>
            <a:schemeClr val="tx1"/>
          </a:solidFill>
          <a:latin typeface="+mn-lt"/>
          <a:ea typeface="+mn-ea"/>
          <a:cs typeface="+mn-cs"/>
        </a:defRPr>
      </a:lvl2pPr>
      <a:lvl3pPr marL="571529" indent="-114306" algn="l" defTabSz="457223" rtl="0" eaLnBrk="1" latinLnBrk="0" hangingPunct="1">
        <a:spcBef>
          <a:spcPct val="20000"/>
        </a:spcBef>
        <a:buFont typeface="Arial" pitchFamily="34" charset="0"/>
        <a:buChar char="•"/>
        <a:defRPr sz="1200" kern="1200">
          <a:solidFill>
            <a:schemeClr val="tx1"/>
          </a:solidFill>
          <a:latin typeface="+mn-lt"/>
          <a:ea typeface="+mn-ea"/>
          <a:cs typeface="+mn-cs"/>
        </a:defRPr>
      </a:lvl3pPr>
      <a:lvl4pPr marL="800140"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4pPr>
      <a:lvl5pPr marL="1028752"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5pPr>
      <a:lvl6pPr marL="1257363"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6pPr>
      <a:lvl7pPr marL="1485974"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7pPr>
      <a:lvl8pPr marL="1714586"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8pPr>
      <a:lvl9pPr marL="1943198" indent="-114306" algn="l" defTabSz="457223" rtl="0" eaLnBrk="1" latinLnBrk="0" hangingPunct="1">
        <a:spcBef>
          <a:spcPct val="20000"/>
        </a:spcBef>
        <a:buFont typeface="Arial" pitchFamily="34" charset="0"/>
        <a:buChar char="•"/>
        <a:defRPr sz="1000" kern="1200">
          <a:solidFill>
            <a:schemeClr val="tx1"/>
          </a:solidFill>
          <a:latin typeface="+mn-lt"/>
          <a:ea typeface="+mn-ea"/>
          <a:cs typeface="+mn-cs"/>
        </a:defRPr>
      </a:lvl9pPr>
    </p:bodyStyle>
    <p:otherStyle>
      <a:defPPr>
        <a:defRPr lang="en-US"/>
      </a:defPPr>
      <a:lvl1pPr marL="0" algn="l" defTabSz="457223" rtl="0" eaLnBrk="1" latinLnBrk="0" hangingPunct="1">
        <a:defRPr sz="900" kern="1200">
          <a:solidFill>
            <a:schemeClr val="tx1"/>
          </a:solidFill>
          <a:latin typeface="+mn-lt"/>
          <a:ea typeface="+mn-ea"/>
          <a:cs typeface="+mn-cs"/>
        </a:defRPr>
      </a:lvl1pPr>
      <a:lvl2pPr marL="228611" algn="l" defTabSz="457223" rtl="0" eaLnBrk="1" latinLnBrk="0" hangingPunct="1">
        <a:defRPr sz="900" kern="1200">
          <a:solidFill>
            <a:schemeClr val="tx1"/>
          </a:solidFill>
          <a:latin typeface="+mn-lt"/>
          <a:ea typeface="+mn-ea"/>
          <a:cs typeface="+mn-cs"/>
        </a:defRPr>
      </a:lvl2pPr>
      <a:lvl3pPr marL="457223" algn="l" defTabSz="457223" rtl="0" eaLnBrk="1" latinLnBrk="0" hangingPunct="1">
        <a:defRPr sz="900" kern="1200">
          <a:solidFill>
            <a:schemeClr val="tx1"/>
          </a:solidFill>
          <a:latin typeface="+mn-lt"/>
          <a:ea typeface="+mn-ea"/>
          <a:cs typeface="+mn-cs"/>
        </a:defRPr>
      </a:lvl3pPr>
      <a:lvl4pPr marL="685835" algn="l" defTabSz="457223" rtl="0" eaLnBrk="1" latinLnBrk="0" hangingPunct="1">
        <a:defRPr sz="900" kern="1200">
          <a:solidFill>
            <a:schemeClr val="tx1"/>
          </a:solidFill>
          <a:latin typeface="+mn-lt"/>
          <a:ea typeface="+mn-ea"/>
          <a:cs typeface="+mn-cs"/>
        </a:defRPr>
      </a:lvl4pPr>
      <a:lvl5pPr marL="914446" algn="l" defTabSz="457223" rtl="0" eaLnBrk="1" latinLnBrk="0" hangingPunct="1">
        <a:defRPr sz="900" kern="1200">
          <a:solidFill>
            <a:schemeClr val="tx1"/>
          </a:solidFill>
          <a:latin typeface="+mn-lt"/>
          <a:ea typeface="+mn-ea"/>
          <a:cs typeface="+mn-cs"/>
        </a:defRPr>
      </a:lvl5pPr>
      <a:lvl6pPr marL="1143057" algn="l" defTabSz="457223" rtl="0" eaLnBrk="1" latinLnBrk="0" hangingPunct="1">
        <a:defRPr sz="900" kern="1200">
          <a:solidFill>
            <a:schemeClr val="tx1"/>
          </a:solidFill>
          <a:latin typeface="+mn-lt"/>
          <a:ea typeface="+mn-ea"/>
          <a:cs typeface="+mn-cs"/>
        </a:defRPr>
      </a:lvl6pPr>
      <a:lvl7pPr marL="1371668" algn="l" defTabSz="457223" rtl="0" eaLnBrk="1" latinLnBrk="0" hangingPunct="1">
        <a:defRPr sz="900" kern="1200">
          <a:solidFill>
            <a:schemeClr val="tx1"/>
          </a:solidFill>
          <a:latin typeface="+mn-lt"/>
          <a:ea typeface="+mn-ea"/>
          <a:cs typeface="+mn-cs"/>
        </a:defRPr>
      </a:lvl7pPr>
      <a:lvl8pPr marL="1600280" algn="l" defTabSz="457223" rtl="0" eaLnBrk="1" latinLnBrk="0" hangingPunct="1">
        <a:defRPr sz="900" kern="1200">
          <a:solidFill>
            <a:schemeClr val="tx1"/>
          </a:solidFill>
          <a:latin typeface="+mn-lt"/>
          <a:ea typeface="+mn-ea"/>
          <a:cs typeface="+mn-cs"/>
        </a:defRPr>
      </a:lvl8pPr>
      <a:lvl9pPr marL="1828892" algn="l" defTabSz="457223" rtl="0" eaLnBrk="1" latinLnBrk="0" hangingPunct="1">
        <a:defRPr sz="9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9"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499"/>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2"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48C01933-47BD-4396-AFBF-31BEABCE9233}" type="slidenum">
              <a:rPr lang="en-GB" smtClean="0"/>
              <a:t>‹#›</a:t>
            </a:fld>
            <a:endParaRPr lang="en-GB" dirty="0"/>
          </a:p>
        </p:txBody>
      </p:sp>
      <p:sp>
        <p:nvSpPr>
          <p:cNvPr id="20" name="Slide Number Placeholder 5"/>
          <p:cNvSpPr txBox="1">
            <a:spLocks/>
          </p:cNvSpPr>
          <p:nvPr userDrawn="1"/>
        </p:nvSpPr>
        <p:spPr>
          <a:xfrm>
            <a:off x="8632273" y="4828419"/>
            <a:ext cx="499110" cy="273844"/>
          </a:xfrm>
          <a:prstGeom prst="rect">
            <a:avLst/>
          </a:prstGeom>
          <a:ln>
            <a:noFill/>
          </a:ln>
        </p:spPr>
        <p:txBody>
          <a:bodyPr/>
          <a:lstStyle>
            <a:defPPr>
              <a:defRPr lang="en-US"/>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8453970-A3B0-4983-B149-25FA5DF36C17}"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5" y="4810348"/>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23" name="Picture 22"/>
          <p:cNvPicPr>
            <a:picLocks noChangeAspect="1"/>
          </p:cNvPicPr>
          <p:nvPr userDrawn="1"/>
        </p:nvPicPr>
        <p:blipFill>
          <a:blip r:embed="rId30" cstate="print">
            <a:extLst>
              <a:ext uri="{28A0092B-C50C-407E-A947-70E740481C1C}">
                <a14:useLocalDpi xmlns:a14="http://schemas.microsoft.com/office/drawing/2010/main" val="0"/>
              </a:ext>
            </a:extLst>
          </a:blip>
          <a:stretch>
            <a:fillRect/>
          </a:stretch>
        </p:blipFill>
        <p:spPr>
          <a:xfrm>
            <a:off x="7778279" y="267494"/>
            <a:ext cx="1033606" cy="543600"/>
          </a:xfrm>
          <a:prstGeom prst="rect">
            <a:avLst/>
          </a:prstGeom>
        </p:spPr>
      </p:pic>
    </p:spTree>
    <p:extLst>
      <p:ext uri="{BB962C8B-B14F-4D97-AF65-F5344CB8AC3E}">
        <p14:creationId xmlns:p14="http://schemas.microsoft.com/office/powerpoint/2010/main" val="2958917750"/>
      </p:ext>
    </p:extLst>
  </p:cSld>
  <p:clrMap bg1="lt1" tx1="dk1" bg2="lt2" tx2="dk2" accent1="accent1" accent2="accent2" accent3="accent3" accent4="accent4" accent5="accent5" accent6="accent6" hlink="hlink" folHlink="folHlink"/>
  <p:sldLayoutIdLst>
    <p:sldLayoutId id="2147483886" r:id="rId1"/>
    <p:sldLayoutId id="2147483887" r:id="rId2"/>
    <p:sldLayoutId id="2147483888" r:id="rId3"/>
    <p:sldLayoutId id="2147483889" r:id="rId4"/>
    <p:sldLayoutId id="2147483890" r:id="rId5"/>
    <p:sldLayoutId id="2147483891" r:id="rId6"/>
    <p:sldLayoutId id="2147483892" r:id="rId7"/>
    <p:sldLayoutId id="2147483893" r:id="rId8"/>
    <p:sldLayoutId id="2147483894" r:id="rId9"/>
    <p:sldLayoutId id="2147483895" r:id="rId10"/>
    <p:sldLayoutId id="2147483896" r:id="rId11"/>
    <p:sldLayoutId id="2147483897" r:id="rId12"/>
    <p:sldLayoutId id="2147483898" r:id="rId13"/>
    <p:sldLayoutId id="2147483899" r:id="rId14"/>
    <p:sldLayoutId id="2147483900" r:id="rId15"/>
    <p:sldLayoutId id="2147483901" r:id="rId16"/>
    <p:sldLayoutId id="2147483902" r:id="rId17"/>
    <p:sldLayoutId id="2147483903" r:id="rId18"/>
    <p:sldLayoutId id="2147483904" r:id="rId19"/>
    <p:sldLayoutId id="2147483905" r:id="rId20"/>
    <p:sldLayoutId id="2147483906" r:id="rId21"/>
    <p:sldLayoutId id="2147483907" r:id="rId22"/>
    <p:sldLayoutId id="2147483908" r:id="rId23"/>
    <p:sldLayoutId id="2147483909" r:id="rId24"/>
    <p:sldLayoutId id="2147483910" r:id="rId25"/>
    <p:sldLayoutId id="2147483911" r:id="rId26"/>
    <p:sldLayoutId id="2147483912" r:id="rId27"/>
  </p:sldLayoutIdLst>
  <p:txStyles>
    <p:titleStyle>
      <a:lvl1pPr algn="l" defTabSz="914400"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2CE947E-1F3C-4CE2-B205-42ACABCDF354}"/>
              </a:ext>
            </a:extLst>
          </p:cNvPr>
          <p:cNvSpPr>
            <a:spLocks noGrp="1"/>
          </p:cNvSpPr>
          <p:nvPr>
            <p:ph type="title"/>
          </p:nvPr>
        </p:nvSpPr>
        <p:spPr>
          <a:xfrm>
            <a:off x="628650" y="273844"/>
            <a:ext cx="7886700" cy="994172"/>
          </a:xfrm>
          <a:prstGeom prst="rect">
            <a:avLst/>
          </a:prstGeom>
        </p:spPr>
        <p:txBody>
          <a:bodyPr vert="horz" lIns="91440" tIns="45720" rIns="91440" bIns="45720" rtlCol="0" anchor="ctr">
            <a:normAutofit/>
          </a:bodyPr>
          <a:lstStyle/>
          <a:p>
            <a:r>
              <a:rPr lang="en-GB" dirty="0"/>
              <a:t>Click to edit Master title style</a:t>
            </a:r>
          </a:p>
        </p:txBody>
      </p:sp>
      <p:sp>
        <p:nvSpPr>
          <p:cNvPr id="3" name="Text Placeholder 2">
            <a:extLst>
              <a:ext uri="{FF2B5EF4-FFF2-40B4-BE49-F238E27FC236}">
                <a16:creationId xmlns:a16="http://schemas.microsoft.com/office/drawing/2014/main" id="{E34187EB-CD8C-4429-80A8-057E397FFC39}"/>
              </a:ext>
            </a:extLst>
          </p:cNvPr>
          <p:cNvSpPr>
            <a:spLocks noGrp="1"/>
          </p:cNvSpPr>
          <p:nvPr>
            <p:ph type="body" idx="1"/>
          </p:nvPr>
        </p:nvSpPr>
        <p:spPr>
          <a:xfrm>
            <a:off x="628650" y="1369219"/>
            <a:ext cx="7886700" cy="3263504"/>
          </a:xfrm>
          <a:prstGeom prst="rect">
            <a:avLst/>
          </a:prstGeom>
        </p:spPr>
        <p:txBody>
          <a:bodyPr vert="horz" lIns="91440" tIns="45720" rIns="91440" bIns="45720" rtlCol="0">
            <a:normAutofit/>
          </a:body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p>
        </p:txBody>
      </p:sp>
      <p:sp>
        <p:nvSpPr>
          <p:cNvPr id="4" name="Date Placeholder 3">
            <a:extLst>
              <a:ext uri="{FF2B5EF4-FFF2-40B4-BE49-F238E27FC236}">
                <a16:creationId xmlns:a16="http://schemas.microsoft.com/office/drawing/2014/main" id="{6278BCC8-525B-41FD-8646-596B1960C6FF}"/>
              </a:ext>
            </a:extLst>
          </p:cNvPr>
          <p:cNvSpPr>
            <a:spLocks noGrp="1"/>
          </p:cNvSpPr>
          <p:nvPr>
            <p:ph type="dt" sz="half" idx="2"/>
          </p:nvPr>
        </p:nvSpPr>
        <p:spPr>
          <a:xfrm>
            <a:off x="628650" y="4767263"/>
            <a:ext cx="2057400" cy="273844"/>
          </a:xfrm>
          <a:prstGeom prst="rect">
            <a:avLst/>
          </a:prstGeom>
        </p:spPr>
        <p:txBody>
          <a:bodyPr vert="horz" lIns="91440" tIns="45720" rIns="91440" bIns="45720" rtlCol="0" anchor="ctr"/>
          <a:lstStyle>
            <a:lvl1pPr algn="l">
              <a:defRPr sz="900">
                <a:solidFill>
                  <a:schemeClr val="tx1">
                    <a:tint val="75000"/>
                  </a:schemeClr>
                </a:solidFill>
              </a:defRPr>
            </a:lvl1pPr>
          </a:lstStyle>
          <a:p>
            <a:fld id="{F24574AD-8404-48D7-8DB8-BCC9125C3396}" type="datetimeFigureOut">
              <a:rPr lang="en-GB" smtClean="0"/>
              <a:t>18/12/2024</a:t>
            </a:fld>
            <a:endParaRPr lang="en-GB" dirty="0"/>
          </a:p>
        </p:txBody>
      </p:sp>
      <p:sp>
        <p:nvSpPr>
          <p:cNvPr id="5" name="Footer Placeholder 4">
            <a:extLst>
              <a:ext uri="{FF2B5EF4-FFF2-40B4-BE49-F238E27FC236}">
                <a16:creationId xmlns:a16="http://schemas.microsoft.com/office/drawing/2014/main" id="{882564A6-47BB-43DB-A152-9E1555760139}"/>
              </a:ext>
            </a:extLst>
          </p:cNvPr>
          <p:cNvSpPr>
            <a:spLocks noGrp="1"/>
          </p:cNvSpPr>
          <p:nvPr>
            <p:ph type="ftr" sz="quarter" idx="3"/>
          </p:nvPr>
        </p:nvSpPr>
        <p:spPr>
          <a:xfrm>
            <a:off x="3028950" y="4767263"/>
            <a:ext cx="3086100" cy="273844"/>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EE33BD63-EE18-4132-8F91-68A0A2C0DA4F}"/>
              </a:ext>
            </a:extLst>
          </p:cNvPr>
          <p:cNvSpPr>
            <a:spLocks noGrp="1"/>
          </p:cNvSpPr>
          <p:nvPr>
            <p:ph type="sldNum" sz="quarter" idx="4"/>
          </p:nvPr>
        </p:nvSpPr>
        <p:spPr>
          <a:xfrm>
            <a:off x="6457950" y="4767263"/>
            <a:ext cx="2057400" cy="273844"/>
          </a:xfrm>
          <a:prstGeom prst="rect">
            <a:avLst/>
          </a:prstGeom>
        </p:spPr>
        <p:txBody>
          <a:bodyPr vert="horz" lIns="91440" tIns="45720" rIns="91440" bIns="45720" rtlCol="0" anchor="ctr"/>
          <a:lstStyle>
            <a:lvl1pPr algn="r">
              <a:defRPr sz="900">
                <a:solidFill>
                  <a:schemeClr val="tx1">
                    <a:tint val="75000"/>
                  </a:schemeClr>
                </a:solidFill>
              </a:defRPr>
            </a:lvl1pPr>
          </a:lstStyle>
          <a:p>
            <a:fld id="{B8B67EA4-DCE3-FB49-A794-A4595EF638BC}" type="slidenum">
              <a:rPr lang="en-GB" smtClean="0"/>
              <a:t>‹#›</a:t>
            </a:fld>
            <a:endParaRPr lang="en-GB" dirty="0"/>
          </a:p>
        </p:txBody>
      </p:sp>
    </p:spTree>
    <p:extLst>
      <p:ext uri="{BB962C8B-B14F-4D97-AF65-F5344CB8AC3E}">
        <p14:creationId xmlns:p14="http://schemas.microsoft.com/office/powerpoint/2010/main" val="518667773"/>
      </p:ext>
    </p:extLst>
  </p:cSld>
  <p:clrMap bg1="dk1" tx1="lt1" bg2="dk2" tx2="lt2" accent1="accent1" accent2="accent2" accent3="accent3" accent4="accent4" accent5="accent5" accent6="accent6" hlink="hlink" folHlink="folHlink"/>
  <p:sldLayoutIdLst>
    <p:sldLayoutId id="2147483914" r:id="rId1"/>
    <p:sldLayoutId id="2147483915" r:id="rId2"/>
    <p:sldLayoutId id="2147483916" r:id="rId3"/>
    <p:sldLayoutId id="2147483917" r:id="rId4"/>
    <p:sldLayoutId id="2147483918" r:id="rId5"/>
    <p:sldLayoutId id="2147483919" r:id="rId6"/>
    <p:sldLayoutId id="2147483920" r:id="rId7"/>
    <p:sldLayoutId id="2147483921" r:id="rId8"/>
    <p:sldLayoutId id="2147483922" r:id="rId9"/>
    <p:sldLayoutId id="2147483923" r:id="rId10"/>
    <p:sldLayoutId id="2147483924" r:id="rId11"/>
    <p:sldLayoutId id="2147483925" r:id="rId12"/>
    <p:sldLayoutId id="2147483926" r:id="rId13"/>
    <p:sldLayoutId id="2147483927" r:id="rId14"/>
    <p:sldLayoutId id="2147483928" r:id="rId15"/>
    <p:sldLayoutId id="2147483929" r:id="rId16"/>
    <p:sldLayoutId id="2147483930" r:id="rId17"/>
    <p:sldLayoutId id="2147483931" r:id="rId18"/>
    <p:sldLayoutId id="2147483932" r:id="rId19"/>
    <p:sldLayoutId id="2147483933" r:id="rId20"/>
    <p:sldLayoutId id="2147483934" r:id="rId21"/>
    <p:sldLayoutId id="2147483935" r:id="rId22"/>
    <p:sldLayoutId id="2147483936" r:id="rId2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accent6"/>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accent6"/>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accent6"/>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accent6"/>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accent6"/>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19"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500"/>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3"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0"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Tree>
    <p:extLst>
      <p:ext uri="{BB962C8B-B14F-4D97-AF65-F5344CB8AC3E}">
        <p14:creationId xmlns:p14="http://schemas.microsoft.com/office/powerpoint/2010/main" val="3197244570"/>
      </p:ext>
    </p:extLst>
  </p:cSld>
  <p:clrMap bg1="lt1" tx1="dk1" bg2="lt2" tx2="dk2" accent1="accent1" accent2="accent2" accent3="accent3" accent4="accent4" accent5="accent5" accent6="accent6" hlink="hlink" folHlink="folHlink"/>
  <p:sldLayoutIdLst>
    <p:sldLayoutId id="2147483938" r:id="rId1"/>
    <p:sldLayoutId id="2147483939" r:id="rId2"/>
    <p:sldLayoutId id="2147483940" r:id="rId3"/>
    <p:sldLayoutId id="2147483941" r:id="rId4"/>
    <p:sldLayoutId id="2147483942" r:id="rId5"/>
    <p:sldLayoutId id="2147483943" r:id="rId6"/>
    <p:sldLayoutId id="2147483944" r:id="rId7"/>
    <p:sldLayoutId id="2147483945" r:id="rId8"/>
    <p:sldLayoutId id="2147483946" r:id="rId9"/>
    <p:sldLayoutId id="2147483947" r:id="rId10"/>
    <p:sldLayoutId id="2147483948" r:id="rId11"/>
    <p:sldLayoutId id="2147483949" r:id="rId12"/>
    <p:sldLayoutId id="2147483950" r:id="rId13"/>
    <p:sldLayoutId id="2147483951" r:id="rId14"/>
    <p:sldLayoutId id="2147483952" r:id="rId15"/>
    <p:sldLayoutId id="2147483953" r:id="rId16"/>
    <p:sldLayoutId id="2147483954" r:id="rId17"/>
  </p:sldLayoutIdLst>
  <p:hf hdr="0" ftr="0" dt="0"/>
  <p:txStyles>
    <p:titleStyle>
      <a:lvl1pPr algn="l" defTabSz="914378"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892" indent="-342892" algn="l" defTabSz="914378"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31" indent="-285743"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61E6D5E-A889-2FE9-4B8E-A82274366D75}"/>
              </a:ext>
            </a:extLst>
          </p:cNvPr>
          <p:cNvPicPr>
            <a:picLocks noChangeAspect="1"/>
          </p:cNvPicPr>
          <p:nvPr userDrawn="1"/>
        </p:nvPicPr>
        <p:blipFill rotWithShape="1">
          <a:blip r:embed="rId21" cstate="print">
            <a:extLst>
              <a:ext uri="{28A0092B-C50C-407E-A947-70E740481C1C}">
                <a14:useLocalDpi xmlns:a14="http://schemas.microsoft.com/office/drawing/2010/main" val="0"/>
              </a:ext>
            </a:extLst>
          </a:blip>
          <a:srcRect l="1456" r="2219"/>
          <a:stretch/>
        </p:blipFill>
        <p:spPr>
          <a:xfrm>
            <a:off x="-2818" y="4466599"/>
            <a:ext cx="9022994" cy="614654"/>
          </a:xfrm>
          <a:prstGeom prst="rect">
            <a:avLst/>
          </a:prstGeom>
        </p:spPr>
      </p:pic>
      <p:sp>
        <p:nvSpPr>
          <p:cNvPr id="2" name="Title Placeholder 1"/>
          <p:cNvSpPr>
            <a:spLocks noGrp="1"/>
          </p:cNvSpPr>
          <p:nvPr>
            <p:ph type="title"/>
          </p:nvPr>
        </p:nvSpPr>
        <p:spPr>
          <a:xfrm>
            <a:off x="306341" y="303500"/>
            <a:ext cx="6923112" cy="506897"/>
          </a:xfrm>
          <a:prstGeom prst="rect">
            <a:avLst/>
          </a:prstGeom>
        </p:spPr>
        <p:txBody>
          <a:bodyPr vert="horz" lIns="91440" tIns="45720" rIns="91440" bIns="45720" rtlCol="0" anchor="ctr">
            <a:noAutofit/>
          </a:bodyPr>
          <a:lstStyle/>
          <a:p>
            <a:r>
              <a:rPr lang="en-US"/>
              <a:t>Click to edit Master title style</a:t>
            </a:r>
            <a:endParaRPr lang="en-GB" dirty="0"/>
          </a:p>
        </p:txBody>
      </p:sp>
      <p:sp>
        <p:nvSpPr>
          <p:cNvPr id="3" name="Text Placeholder 2"/>
          <p:cNvSpPr>
            <a:spLocks noGrp="1"/>
          </p:cNvSpPr>
          <p:nvPr>
            <p:ph type="body" idx="1"/>
          </p:nvPr>
        </p:nvSpPr>
        <p:spPr>
          <a:xfrm>
            <a:off x="306343" y="1200151"/>
            <a:ext cx="8516245"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solidFill>
                <a:latin typeface="Arial" panose="020B0604020202020204" pitchFamily="34" charset="0"/>
                <a:cs typeface="Arial" panose="020B0604020202020204" pitchFamily="34" charset="0"/>
              </a:defRPr>
            </a:lvl1pPr>
          </a:lstStyle>
          <a:p>
            <a:fld id="{48C01933-47BD-4396-AFBF-31BEABCE9233}" type="slidenum">
              <a:rPr lang="en-GB" smtClean="0"/>
              <a:pPr/>
              <a:t>‹#›</a:t>
            </a:fld>
            <a:endParaRPr lang="en-GB" dirty="0"/>
          </a:p>
        </p:txBody>
      </p:sp>
      <p:sp>
        <p:nvSpPr>
          <p:cNvPr id="9" name="TextBox 8">
            <a:extLst>
              <a:ext uri="{FF2B5EF4-FFF2-40B4-BE49-F238E27FC236}">
                <a16:creationId xmlns:a16="http://schemas.microsoft.com/office/drawing/2014/main" id="{73A3A009-6C10-66EA-6B8B-FD680446363A}"/>
              </a:ext>
            </a:extLst>
          </p:cNvPr>
          <p:cNvSpPr txBox="1"/>
          <p:nvPr userDrawn="1"/>
        </p:nvSpPr>
        <p:spPr>
          <a:xfrm>
            <a:off x="161456" y="4810349"/>
            <a:ext cx="2269355" cy="230832"/>
          </a:xfrm>
          <a:prstGeom prst="rect">
            <a:avLst/>
          </a:prstGeom>
          <a:noFill/>
          <a:ln>
            <a:noFill/>
          </a:ln>
        </p:spPr>
        <p:txBody>
          <a:bodyPr wrap="square" rtlCol="0">
            <a:spAutoFit/>
          </a:bodyPr>
          <a:lstStyle/>
          <a:p>
            <a:r>
              <a:rPr lang="en-US" sz="900" dirty="0">
                <a:solidFill>
                  <a:schemeClr val="tx2"/>
                </a:solidFill>
                <a:latin typeface="Arial" charset="0"/>
                <a:ea typeface="Arial" charset="0"/>
                <a:cs typeface="Arial" charset="0"/>
              </a:rPr>
              <a:t>Advise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Resolve </a:t>
            </a:r>
            <a:r>
              <a:rPr lang="en-US" sz="900" dirty="0">
                <a:solidFill>
                  <a:schemeClr val="accent4"/>
                </a:solidFill>
                <a:latin typeface="Arial" charset="0"/>
                <a:ea typeface="Arial" charset="0"/>
                <a:cs typeface="Arial" charset="0"/>
              </a:rPr>
              <a:t>/</a:t>
            </a:r>
            <a:r>
              <a:rPr lang="en-US" sz="900" dirty="0">
                <a:solidFill>
                  <a:schemeClr val="tx2"/>
                </a:solidFill>
                <a:latin typeface="Arial" charset="0"/>
                <a:ea typeface="Arial" charset="0"/>
                <a:cs typeface="Arial" charset="0"/>
              </a:rPr>
              <a:t> Learn</a:t>
            </a:r>
          </a:p>
        </p:txBody>
      </p:sp>
      <p:pic>
        <p:nvPicPr>
          <p:cNvPr id="7" name="Picture 6" descr="A blue and white logo&#10;&#10;Description automatically generated">
            <a:extLst>
              <a:ext uri="{FF2B5EF4-FFF2-40B4-BE49-F238E27FC236}">
                <a16:creationId xmlns:a16="http://schemas.microsoft.com/office/drawing/2014/main" id="{844A12F5-CCB3-ED5C-4E30-E37EBB13F40A}"/>
              </a:ext>
            </a:extLst>
          </p:cNvPr>
          <p:cNvPicPr>
            <a:picLocks noChangeAspect="1"/>
          </p:cNvPicPr>
          <p:nvPr userDrawn="1"/>
        </p:nvPicPr>
        <p:blipFill>
          <a:blip r:embed="rId22" cstate="print">
            <a:extLst>
              <a:ext uri="{28A0092B-C50C-407E-A947-70E740481C1C}">
                <a14:useLocalDpi xmlns:a14="http://schemas.microsoft.com/office/drawing/2010/main" val="0"/>
              </a:ext>
            </a:extLst>
          </a:blip>
          <a:stretch>
            <a:fillRect/>
          </a:stretch>
        </p:blipFill>
        <p:spPr>
          <a:xfrm>
            <a:off x="7688970" y="196524"/>
            <a:ext cx="1223533" cy="676982"/>
          </a:xfrm>
          <a:prstGeom prst="rect">
            <a:avLst/>
          </a:prstGeom>
        </p:spPr>
      </p:pic>
    </p:spTree>
    <p:extLst>
      <p:ext uri="{BB962C8B-B14F-4D97-AF65-F5344CB8AC3E}">
        <p14:creationId xmlns:p14="http://schemas.microsoft.com/office/powerpoint/2010/main" val="2950197188"/>
      </p:ext>
    </p:extLst>
  </p:cSld>
  <p:clrMap bg1="lt1" tx1="dk1" bg2="lt2" tx2="dk2" accent1="accent1" accent2="accent2" accent3="accent3" accent4="accent4" accent5="accent5" accent6="accent6" hlink="hlink" folHlink="folHlink"/>
  <p:sldLayoutIdLst>
    <p:sldLayoutId id="2147483956" r:id="rId1"/>
    <p:sldLayoutId id="2147483957" r:id="rId2"/>
    <p:sldLayoutId id="2147483958" r:id="rId3"/>
    <p:sldLayoutId id="2147483959" r:id="rId4"/>
    <p:sldLayoutId id="2147483960" r:id="rId5"/>
    <p:sldLayoutId id="2147483961" r:id="rId6"/>
    <p:sldLayoutId id="2147483962" r:id="rId7"/>
    <p:sldLayoutId id="2147483963" r:id="rId8"/>
    <p:sldLayoutId id="2147483964" r:id="rId9"/>
    <p:sldLayoutId id="2147483965" r:id="rId10"/>
    <p:sldLayoutId id="2147483966" r:id="rId11"/>
    <p:sldLayoutId id="2147483967" r:id="rId12"/>
    <p:sldLayoutId id="2147483968" r:id="rId13"/>
    <p:sldLayoutId id="2147483969" r:id="rId14"/>
    <p:sldLayoutId id="2147483970" r:id="rId15"/>
    <p:sldLayoutId id="2147483971" r:id="rId16"/>
    <p:sldLayoutId id="2147483972" r:id="rId17"/>
    <p:sldLayoutId id="2147483973" r:id="rId18"/>
    <p:sldLayoutId id="2147483974" r:id="rId19"/>
  </p:sldLayoutIdLst>
  <p:hf hdr="0" ftr="0" dt="0"/>
  <p:txStyles>
    <p:titleStyle>
      <a:lvl1pPr algn="l" defTabSz="914378" rtl="0" eaLnBrk="1" latinLnBrk="0" hangingPunct="1">
        <a:spcBef>
          <a:spcPct val="0"/>
        </a:spcBef>
        <a:buNone/>
        <a:defRPr sz="3200" kern="1200">
          <a:solidFill>
            <a:srgbClr val="003087"/>
          </a:solidFill>
          <a:latin typeface="Arial" panose="020B0604020202020204" pitchFamily="34" charset="0"/>
          <a:ea typeface="+mj-ea"/>
          <a:cs typeface="Arial" panose="020B0604020202020204" pitchFamily="34" charset="0"/>
        </a:defRPr>
      </a:lvl1pPr>
    </p:titleStyle>
    <p:bodyStyle>
      <a:lvl1pPr marL="342892" indent="-342892" algn="l" defTabSz="914378" rtl="0" eaLnBrk="1" latinLnBrk="0" hangingPunct="1">
        <a:spcBef>
          <a:spcPct val="20000"/>
        </a:spcBef>
        <a:buFont typeface="Arial" panose="020B0604020202020204" pitchFamily="34" charset="0"/>
        <a:buChar char="•"/>
        <a:defRPr sz="2400" kern="1200">
          <a:solidFill>
            <a:srgbClr val="000000"/>
          </a:solidFill>
          <a:latin typeface="Arial" panose="020B0604020202020204" pitchFamily="34" charset="0"/>
          <a:ea typeface="+mn-ea"/>
          <a:cs typeface="Arial" panose="020B0604020202020204" pitchFamily="34" charset="0"/>
        </a:defRPr>
      </a:lvl1pPr>
      <a:lvl2pPr marL="742931" indent="-285743"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2pPr>
      <a:lvl3pPr marL="1142972"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3pPr>
      <a:lvl4pPr marL="1600160"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4pPr>
      <a:lvl5pPr marL="2057348" indent="-228594" algn="l" defTabSz="914378" rtl="0" eaLnBrk="1" latinLnBrk="0" hangingPunct="1">
        <a:spcBef>
          <a:spcPct val="20000"/>
        </a:spcBef>
        <a:buFont typeface="Arial" panose="020B0604020202020204" pitchFamily="34" charset="0"/>
        <a:buChar char="»"/>
        <a:defRPr sz="2000" kern="1200">
          <a:solidFill>
            <a:srgbClr val="000000"/>
          </a:solidFill>
          <a:latin typeface="Arial" panose="020B0604020202020204" pitchFamily="34" charset="0"/>
          <a:ea typeface="+mn-ea"/>
          <a:cs typeface="Arial" panose="020B0604020202020204" pitchFamily="34" charset="0"/>
        </a:defRPr>
      </a:lvl5pPr>
      <a:lvl6pPr marL="2514537"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726"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915"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103" indent="-228594" algn="l" defTabSz="91437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378" rtl="0" eaLnBrk="1" latinLnBrk="0" hangingPunct="1">
        <a:defRPr sz="1800" kern="1200">
          <a:solidFill>
            <a:schemeClr val="tx1"/>
          </a:solidFill>
          <a:latin typeface="+mn-lt"/>
          <a:ea typeface="+mn-ea"/>
          <a:cs typeface="+mn-cs"/>
        </a:defRPr>
      </a:lvl1pPr>
      <a:lvl2pPr marL="457189" algn="l" defTabSz="914378" rtl="0" eaLnBrk="1" latinLnBrk="0" hangingPunct="1">
        <a:defRPr sz="1800" kern="1200">
          <a:solidFill>
            <a:schemeClr val="tx1"/>
          </a:solidFill>
          <a:latin typeface="+mn-lt"/>
          <a:ea typeface="+mn-ea"/>
          <a:cs typeface="+mn-cs"/>
        </a:defRPr>
      </a:lvl2pPr>
      <a:lvl3pPr marL="914378" algn="l" defTabSz="914378" rtl="0" eaLnBrk="1" latinLnBrk="0" hangingPunct="1">
        <a:defRPr sz="1800" kern="1200">
          <a:solidFill>
            <a:schemeClr val="tx1"/>
          </a:solidFill>
          <a:latin typeface="+mn-lt"/>
          <a:ea typeface="+mn-ea"/>
          <a:cs typeface="+mn-cs"/>
        </a:defRPr>
      </a:lvl3pPr>
      <a:lvl4pPr marL="1371566" algn="l" defTabSz="914378" rtl="0" eaLnBrk="1" latinLnBrk="0" hangingPunct="1">
        <a:defRPr sz="1800" kern="1200">
          <a:solidFill>
            <a:schemeClr val="tx1"/>
          </a:solidFill>
          <a:latin typeface="+mn-lt"/>
          <a:ea typeface="+mn-ea"/>
          <a:cs typeface="+mn-cs"/>
        </a:defRPr>
      </a:lvl4pPr>
      <a:lvl5pPr marL="1828754" algn="l" defTabSz="914378" rtl="0" eaLnBrk="1" latinLnBrk="0" hangingPunct="1">
        <a:defRPr sz="1800" kern="1200">
          <a:solidFill>
            <a:schemeClr val="tx1"/>
          </a:solidFill>
          <a:latin typeface="+mn-lt"/>
          <a:ea typeface="+mn-ea"/>
          <a:cs typeface="+mn-cs"/>
        </a:defRPr>
      </a:lvl5pPr>
      <a:lvl6pPr marL="2285943" algn="l" defTabSz="914378" rtl="0" eaLnBrk="1" latinLnBrk="0" hangingPunct="1">
        <a:defRPr sz="1800" kern="1200">
          <a:solidFill>
            <a:schemeClr val="tx1"/>
          </a:solidFill>
          <a:latin typeface="+mn-lt"/>
          <a:ea typeface="+mn-ea"/>
          <a:cs typeface="+mn-cs"/>
        </a:defRPr>
      </a:lvl6pPr>
      <a:lvl7pPr marL="2743132" algn="l" defTabSz="914378" rtl="0" eaLnBrk="1" latinLnBrk="0" hangingPunct="1">
        <a:defRPr sz="1800" kern="1200">
          <a:solidFill>
            <a:schemeClr val="tx1"/>
          </a:solidFill>
          <a:latin typeface="+mn-lt"/>
          <a:ea typeface="+mn-ea"/>
          <a:cs typeface="+mn-cs"/>
        </a:defRPr>
      </a:lvl7pPr>
      <a:lvl8pPr marL="3200320" algn="l" defTabSz="914378" rtl="0" eaLnBrk="1" latinLnBrk="0" hangingPunct="1">
        <a:defRPr sz="1800" kern="1200">
          <a:solidFill>
            <a:schemeClr val="tx1"/>
          </a:solidFill>
          <a:latin typeface="+mn-lt"/>
          <a:ea typeface="+mn-ea"/>
          <a:cs typeface="+mn-cs"/>
        </a:defRPr>
      </a:lvl8pPr>
      <a:lvl9pPr marL="3657509" algn="l" defTabSz="914378"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notesSlide" Target="../notesSlides/notesSlide1.xml"/><Relationship Id="rId1" Type="http://schemas.openxmlformats.org/officeDocument/2006/relationships/slideLayout" Target="../slideLayouts/slideLayout96.xml"/><Relationship Id="rId5" Type="http://schemas.openxmlformats.org/officeDocument/2006/relationships/image" Target="../media/image56.png"/><Relationship Id="rId4" Type="http://schemas.openxmlformats.org/officeDocument/2006/relationships/image" Target="../media/image5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4.xml"/></Relationships>
</file>

<file path=ppt/slides/_rels/slide11.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9.xml"/><Relationship Id="rId1" Type="http://schemas.openxmlformats.org/officeDocument/2006/relationships/slideLayout" Target="../slideLayouts/slideLayout6.xml"/><Relationship Id="rId4" Type="http://schemas.openxmlformats.org/officeDocument/2006/relationships/hyperlink" Target="https://resolution.nhs.uk/wp-content/uploads/2024/10/Workplace-Violence-.pdf" TargetMode="Externa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9.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58.svg"/></Relationships>
</file>

<file path=ppt/slides/_rels/slide20.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1.xml"/><Relationship Id="rId1" Type="http://schemas.openxmlformats.org/officeDocument/2006/relationships/slideLayout" Target="../slideLayouts/slideLayout8.xml"/></Relationships>
</file>

<file path=ppt/slides/_rels/slide2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2.xml"/><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3.xml"/><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24.xml"/><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26.xml"/><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8" Type="http://schemas.openxmlformats.org/officeDocument/2006/relationships/image" Target="../media/image74.png"/><Relationship Id="rId3" Type="http://schemas.microsoft.com/office/2018/10/relationships/comments" Target="../comments/modernComment_122_5F294B05.xml"/><Relationship Id="rId7" Type="http://schemas.openxmlformats.org/officeDocument/2006/relationships/image" Target="../media/image73.png"/><Relationship Id="rId2" Type="http://schemas.openxmlformats.org/officeDocument/2006/relationships/notesSlide" Target="../notesSlides/notesSlide27.xml"/><Relationship Id="rId1" Type="http://schemas.openxmlformats.org/officeDocument/2006/relationships/slideLayout" Target="../slideLayouts/slideLayout3.xml"/><Relationship Id="rId6" Type="http://schemas.openxmlformats.org/officeDocument/2006/relationships/image" Target="../media/image72.png"/><Relationship Id="rId5" Type="http://schemas.openxmlformats.org/officeDocument/2006/relationships/image" Target="../media/image71.png"/><Relationship Id="rId4" Type="http://schemas.openxmlformats.org/officeDocument/2006/relationships/image" Target="../media/image70.png"/><Relationship Id="rId9" Type="http://schemas.openxmlformats.org/officeDocument/2006/relationships/image" Target="../media/image75.png"/></Relationships>
</file>

<file path=ppt/slides/_rels/slide31.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notesSlide" Target="../notesSlides/notesSlide28.xml"/><Relationship Id="rId1" Type="http://schemas.openxmlformats.org/officeDocument/2006/relationships/slideLayout" Target="../slideLayouts/slideLayout41.xml"/><Relationship Id="rId4" Type="http://schemas.openxmlformats.org/officeDocument/2006/relationships/image" Target="../media/image77.png"/></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notesSlide" Target="../notesSlides/notesSlide30.xml"/><Relationship Id="rId1" Type="http://schemas.openxmlformats.org/officeDocument/2006/relationships/slideLayout" Target="../slideLayouts/slideLayout41.xml"/></Relationships>
</file>

<file path=ppt/slides/_rels/slide34.xml.rels><?xml version="1.0" encoding="UTF-8" standalone="yes"?>
<Relationships xmlns="http://schemas.openxmlformats.org/package/2006/relationships"><Relationship Id="rId3" Type="http://schemas.openxmlformats.org/officeDocument/2006/relationships/hyperlink" Target="https://resolution.nhs.uk/wp-content/uploads/2024/10/Workplace-Violence-.pdf" TargetMode="External"/><Relationship Id="rId2" Type="http://schemas.openxmlformats.org/officeDocument/2006/relationships/image" Target="../media/image77.png"/><Relationship Id="rId1" Type="http://schemas.openxmlformats.org/officeDocument/2006/relationships/slideLayout" Target="../slideLayouts/slideLayout41.xml"/></Relationships>
</file>

<file path=ppt/slides/_rels/slide35.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notesSlide" Target="../notesSlides/notesSlide31.xml"/><Relationship Id="rId1" Type="http://schemas.openxmlformats.org/officeDocument/2006/relationships/slideLayout" Target="../slideLayouts/slideLayout41.xml"/><Relationship Id="rId5" Type="http://schemas.openxmlformats.org/officeDocument/2006/relationships/image" Target="../media/image80.png"/><Relationship Id="rId4" Type="http://schemas.openxmlformats.org/officeDocument/2006/relationships/image" Target="../media/image79.png"/></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46.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hyperlink" Target="https://resolution.nhs.uk/services/practitioner-performance-advice/"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3.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hyperlink" Target="mailto:rineke.schram@nhs.net" TargetMode="External"/><Relationship Id="rId7" Type="http://schemas.openxmlformats.org/officeDocument/2006/relationships/image" Target="../media/image82.emf"/><Relationship Id="rId2" Type="http://schemas.openxmlformats.org/officeDocument/2006/relationships/notesSlide" Target="../notesSlides/notesSlide37.xml"/><Relationship Id="rId1" Type="http://schemas.openxmlformats.org/officeDocument/2006/relationships/slideLayout" Target="../slideLayouts/slideLayout2.xml"/><Relationship Id="rId6" Type="http://schemas.openxmlformats.org/officeDocument/2006/relationships/image" Target="cid:image006.png@01DB4584.01E90690" TargetMode="External"/><Relationship Id="rId5" Type="http://schemas.openxmlformats.org/officeDocument/2006/relationships/image" Target="../media/image81.png"/><Relationship Id="rId4" Type="http://schemas.openxmlformats.org/officeDocument/2006/relationships/hyperlink" Target="mailto:Nhsr.Advice@nhs.net" TargetMode="External"/></Relationships>
</file>

<file path=ppt/slides/_rels/slide44.xml.rels><?xml version="1.0" encoding="UTF-8" standalone="yes"?>
<Relationships xmlns="http://schemas.openxmlformats.org/package/2006/relationships"><Relationship Id="rId8" Type="http://schemas.openxmlformats.org/officeDocument/2006/relationships/image" Target="../media/image88.svg"/><Relationship Id="rId3" Type="http://schemas.openxmlformats.org/officeDocument/2006/relationships/image" Target="../media/image83.png"/><Relationship Id="rId7" Type="http://schemas.openxmlformats.org/officeDocument/2006/relationships/image" Target="../media/image87.png"/><Relationship Id="rId2" Type="http://schemas.openxmlformats.org/officeDocument/2006/relationships/notesSlide" Target="../notesSlides/notesSlide38.xml"/><Relationship Id="rId1" Type="http://schemas.openxmlformats.org/officeDocument/2006/relationships/slideLayout" Target="../slideLayouts/slideLayout130.xml"/><Relationship Id="rId6" Type="http://schemas.openxmlformats.org/officeDocument/2006/relationships/image" Target="../media/image86.svg"/><Relationship Id="rId5" Type="http://schemas.openxmlformats.org/officeDocument/2006/relationships/image" Target="../media/image85.png"/><Relationship Id="rId4" Type="http://schemas.openxmlformats.org/officeDocument/2006/relationships/image" Target="../media/image84.svg"/><Relationship Id="rId9" Type="http://schemas.openxmlformats.org/officeDocument/2006/relationships/image" Target="../media/image89.png"/></Relationships>
</file>

<file path=ppt/slides/_rels/slide5.xml.rels><?xml version="1.0" encoding="UTF-8" standalone="yes"?>
<Relationships xmlns="http://schemas.openxmlformats.org/package/2006/relationships"><Relationship Id="rId2" Type="http://schemas.openxmlformats.org/officeDocument/2006/relationships/image" Target="../media/image59.png"/><Relationship Id="rId1" Type="http://schemas.openxmlformats.org/officeDocument/2006/relationships/slideLayout" Target="../slideLayouts/slideLayout79.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9.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19A17F9D-28A5-2F98-9683-82C5C5ED7560}"/>
              </a:ext>
            </a:extLst>
          </p:cNvPr>
          <p:cNvPicPr>
            <a:picLocks noChangeAspect="1"/>
          </p:cNvPicPr>
          <p:nvPr/>
        </p:nvPicPr>
        <p:blipFill>
          <a:blip r:embed="rId3"/>
          <a:stretch>
            <a:fillRect/>
          </a:stretch>
        </p:blipFill>
        <p:spPr>
          <a:xfrm>
            <a:off x="2880361" y="0"/>
            <a:ext cx="6263640" cy="5143500"/>
          </a:xfrm>
          <a:prstGeom prst="rect">
            <a:avLst/>
          </a:prstGeom>
        </p:spPr>
      </p:pic>
      <p:sp>
        <p:nvSpPr>
          <p:cNvPr id="11" name="Rectangle 10"/>
          <p:cNvSpPr/>
          <p:nvPr/>
        </p:nvSpPr>
        <p:spPr>
          <a:xfrm>
            <a:off x="2" y="0"/>
            <a:ext cx="4000499" cy="51435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685783">
              <a:defRPr/>
            </a:pPr>
            <a:r>
              <a:rPr lang="en-GB" dirty="0">
                <a:solidFill>
                  <a:prstClr val="white"/>
                </a:solidFill>
                <a:latin typeface="Calibri"/>
              </a:rPr>
              <a:t>Add</a:t>
            </a:r>
          </a:p>
        </p:txBody>
      </p:sp>
      <p:sp>
        <p:nvSpPr>
          <p:cNvPr id="2" name="Rectangle 1"/>
          <p:cNvSpPr/>
          <p:nvPr/>
        </p:nvSpPr>
        <p:spPr>
          <a:xfrm>
            <a:off x="1331645" y="1307566"/>
            <a:ext cx="4953509" cy="623246"/>
          </a:xfrm>
          <a:prstGeom prst="rect">
            <a:avLst/>
          </a:prstGeom>
        </p:spPr>
        <p:txBody>
          <a:bodyPr wrap="square" lIns="68576" tIns="34289" rIns="68576" bIns="34289">
            <a:spAutoFit/>
          </a:bodyPr>
          <a:lstStyle/>
          <a:p>
            <a:pPr defTabSz="685698">
              <a:defRPr/>
            </a:pPr>
            <a:endParaRPr lang="en-GB" dirty="0">
              <a:solidFill>
                <a:srgbClr val="F79646"/>
              </a:solidFill>
              <a:latin typeface="Calibri"/>
            </a:endParaRPr>
          </a:p>
          <a:p>
            <a:pPr defTabSz="685698">
              <a:defRPr/>
            </a:pPr>
            <a:endParaRPr lang="en-GB" dirty="0">
              <a:solidFill>
                <a:prstClr val="black"/>
              </a:solidFill>
              <a:latin typeface="Calibri"/>
            </a:endParaRPr>
          </a:p>
        </p:txBody>
      </p:sp>
      <p:sp>
        <p:nvSpPr>
          <p:cNvPr id="7" name="Rectangle 6"/>
          <p:cNvSpPr/>
          <p:nvPr/>
        </p:nvSpPr>
        <p:spPr>
          <a:xfrm>
            <a:off x="611561" y="2246981"/>
            <a:ext cx="5400601" cy="1038744"/>
          </a:xfrm>
          <a:prstGeom prst="rect">
            <a:avLst/>
          </a:prstGeom>
        </p:spPr>
        <p:txBody>
          <a:bodyPr wrap="square" lIns="68576" tIns="34289" rIns="68576" bIns="34289">
            <a:spAutoFit/>
          </a:bodyPr>
          <a:lstStyle/>
          <a:p>
            <a:pPr defTabSz="685698">
              <a:defRPr/>
            </a:pPr>
            <a:endParaRPr lang="en-GB" sz="2100" dirty="0">
              <a:solidFill>
                <a:prstClr val="white"/>
              </a:solidFill>
              <a:latin typeface="Arial" panose="020B0604020202020204" pitchFamily="34" charset="0"/>
              <a:cs typeface="Arial" panose="020B0604020202020204" pitchFamily="34" charset="0"/>
            </a:endParaRPr>
          </a:p>
          <a:p>
            <a:pPr defTabSz="685698">
              <a:defRPr/>
            </a:pPr>
            <a:endParaRPr lang="en-GB" sz="2100" dirty="0">
              <a:solidFill>
                <a:prstClr val="white"/>
              </a:solidFill>
              <a:latin typeface="Arial" panose="020B0604020202020204" pitchFamily="34" charset="0"/>
              <a:cs typeface="Arial" panose="020B0604020202020204" pitchFamily="34" charset="0"/>
            </a:endParaRPr>
          </a:p>
          <a:p>
            <a:pPr defTabSz="685698">
              <a:defRPr/>
            </a:pPr>
            <a:endParaRPr lang="en-GB" sz="2100" dirty="0">
              <a:solidFill>
                <a:prstClr val="white"/>
              </a:solidFill>
              <a:latin typeface="Arial" panose="020B0604020202020204" pitchFamily="34" charset="0"/>
              <a:cs typeface="Arial" panose="020B0604020202020204" pitchFamily="34" charset="0"/>
            </a:endParaRPr>
          </a:p>
        </p:txBody>
      </p:sp>
      <p:sp>
        <p:nvSpPr>
          <p:cNvPr id="17" name="Rectangle 16"/>
          <p:cNvSpPr/>
          <p:nvPr/>
        </p:nvSpPr>
        <p:spPr>
          <a:xfrm>
            <a:off x="611561" y="4287184"/>
            <a:ext cx="2509780" cy="369332"/>
          </a:xfrm>
          <a:prstGeom prst="rect">
            <a:avLst/>
          </a:prstGeom>
        </p:spPr>
        <p:txBody>
          <a:bodyPr wrap="square">
            <a:spAutoFit/>
          </a:bodyPr>
          <a:lstStyle/>
          <a:p>
            <a:pPr defTabSz="685783">
              <a:defRPr/>
            </a:pPr>
            <a:r>
              <a:rPr lang="en-GB" b="1" spc="23" dirty="0">
                <a:solidFill>
                  <a:srgbClr val="425563"/>
                </a:solidFill>
                <a:latin typeface="Arial 1"/>
              </a:rPr>
              <a:t>@NHSResolution</a:t>
            </a:r>
          </a:p>
        </p:txBody>
      </p:sp>
      <p:pic>
        <p:nvPicPr>
          <p:cNvPr id="9" name="Picture 8" descr="A black x on a black background&#10;&#10;Description automatically generated">
            <a:extLst>
              <a:ext uri="{FF2B5EF4-FFF2-40B4-BE49-F238E27FC236}">
                <a16:creationId xmlns:a16="http://schemas.microsoft.com/office/drawing/2014/main" id="{F8B26B90-3930-F420-7403-6E566BDEB6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06583" y="4313379"/>
            <a:ext cx="349374" cy="327366"/>
          </a:xfrm>
          <a:prstGeom prst="rect">
            <a:avLst/>
          </a:prstGeom>
        </p:spPr>
      </p:pic>
      <p:sp>
        <p:nvSpPr>
          <p:cNvPr id="15" name="Rectangle 14">
            <a:extLst>
              <a:ext uri="{FF2B5EF4-FFF2-40B4-BE49-F238E27FC236}">
                <a16:creationId xmlns:a16="http://schemas.microsoft.com/office/drawing/2014/main" id="{A1BD32DA-58C2-702B-DDEB-9D52CAB0B1BD}"/>
              </a:ext>
            </a:extLst>
          </p:cNvPr>
          <p:cNvSpPr/>
          <p:nvPr/>
        </p:nvSpPr>
        <p:spPr>
          <a:xfrm>
            <a:off x="36307" y="1621907"/>
            <a:ext cx="7104081" cy="2225114"/>
          </a:xfrm>
          <a:prstGeom prst="rect">
            <a:avLst/>
          </a:prstGeom>
          <a:solidFill>
            <a:srgbClr val="003087">
              <a:alpha val="80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8"/>
            <a:endParaRPr lang="en-GB">
              <a:solidFill>
                <a:srgbClr val="FFFFFF"/>
              </a:solidFill>
              <a:latin typeface="Calibri"/>
            </a:endParaRPr>
          </a:p>
        </p:txBody>
      </p:sp>
      <p:sp>
        <p:nvSpPr>
          <p:cNvPr id="16" name="TextBox 15"/>
          <p:cNvSpPr txBox="1"/>
          <p:nvPr/>
        </p:nvSpPr>
        <p:spPr>
          <a:xfrm>
            <a:off x="130094" y="1672369"/>
            <a:ext cx="7813424" cy="1338826"/>
          </a:xfrm>
          <a:prstGeom prst="rect">
            <a:avLst/>
          </a:prstGeom>
          <a:noFill/>
        </p:spPr>
        <p:txBody>
          <a:bodyPr wrap="square" lIns="68576" tIns="34289" rIns="68576" bIns="34289" rtlCol="0">
            <a:spAutoFit/>
          </a:bodyPr>
          <a:lstStyle/>
          <a:p>
            <a:pPr defTabSz="685698">
              <a:defRPr/>
            </a:pPr>
            <a:r>
              <a:rPr lang="en-GB" sz="4125" dirty="0">
                <a:solidFill>
                  <a:prstClr val="white"/>
                </a:solidFill>
                <a:latin typeface="Arial" panose="020B0604020202020204" pitchFamily="34" charset="0"/>
                <a:cs typeface="Arial" panose="020B0604020202020204" pitchFamily="34" charset="0"/>
              </a:rPr>
              <a:t>South Region Safety and Learning Networking Forum</a:t>
            </a:r>
          </a:p>
        </p:txBody>
      </p:sp>
      <p:sp>
        <p:nvSpPr>
          <p:cNvPr id="18" name="Rectangle 17"/>
          <p:cNvSpPr/>
          <p:nvPr/>
        </p:nvSpPr>
        <p:spPr>
          <a:xfrm>
            <a:off x="375834" y="3073364"/>
            <a:ext cx="5400601" cy="715578"/>
          </a:xfrm>
          <a:prstGeom prst="rect">
            <a:avLst/>
          </a:prstGeom>
        </p:spPr>
        <p:txBody>
          <a:bodyPr wrap="square" lIns="68576" tIns="34289" rIns="68576" bIns="34289">
            <a:spAutoFit/>
          </a:bodyPr>
          <a:lstStyle/>
          <a:p>
            <a:pPr defTabSz="685698">
              <a:defRPr/>
            </a:pPr>
            <a:r>
              <a:rPr lang="en-GB" sz="2100" dirty="0">
                <a:solidFill>
                  <a:srgbClr val="FFFFFF"/>
                </a:solidFill>
                <a:latin typeface="Arial" panose="020B0604020202020204" pitchFamily="34" charset="0"/>
                <a:cs typeface="Arial" panose="020B0604020202020204" pitchFamily="34" charset="0"/>
              </a:rPr>
              <a:t>11</a:t>
            </a:r>
            <a:r>
              <a:rPr lang="en-GB" sz="2100" baseline="30000" dirty="0">
                <a:solidFill>
                  <a:srgbClr val="FFFFFF"/>
                </a:solidFill>
                <a:latin typeface="Arial" panose="020B0604020202020204" pitchFamily="34" charset="0"/>
                <a:cs typeface="Arial" panose="020B0604020202020204" pitchFamily="34" charset="0"/>
              </a:rPr>
              <a:t>th</a:t>
            </a:r>
            <a:r>
              <a:rPr lang="en-GB" sz="2100" dirty="0">
                <a:solidFill>
                  <a:srgbClr val="FFFFFF"/>
                </a:solidFill>
                <a:latin typeface="Arial" panose="020B0604020202020204" pitchFamily="34" charset="0"/>
                <a:cs typeface="Arial" panose="020B0604020202020204" pitchFamily="34" charset="0"/>
              </a:rPr>
              <a:t> December 2024</a:t>
            </a:r>
          </a:p>
          <a:p>
            <a:pPr defTabSz="685698">
              <a:defRPr/>
            </a:pPr>
            <a:r>
              <a:rPr lang="en-GB" sz="2100" dirty="0">
                <a:solidFill>
                  <a:srgbClr val="FFFFFF"/>
                </a:solidFill>
                <a:latin typeface="Arial" panose="020B0604020202020204" pitchFamily="34" charset="0"/>
                <a:cs typeface="Arial" panose="020B0604020202020204" pitchFamily="34" charset="0"/>
              </a:rPr>
              <a:t>12.00 – 14:00  </a:t>
            </a:r>
          </a:p>
        </p:txBody>
      </p:sp>
      <p:pic>
        <p:nvPicPr>
          <p:cNvPr id="19" name="Picture 3" descr="\\fileshare.nhsla.com\Studio North\NHS Resolution Logo\NHS Resolution Right Aligned Rev.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694418" y="248052"/>
            <a:ext cx="1141631" cy="6004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587252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CB56E7-901A-E911-055C-25A84B999CE5}"/>
              </a:ext>
            </a:extLst>
          </p:cNvPr>
          <p:cNvSpPr>
            <a:spLocks noGrp="1"/>
          </p:cNvSpPr>
          <p:nvPr>
            <p:ph type="title" idx="4294967295"/>
          </p:nvPr>
        </p:nvSpPr>
        <p:spPr>
          <a:xfrm>
            <a:off x="628650" y="-994172"/>
            <a:ext cx="7886700" cy="994172"/>
          </a:xfrm>
        </p:spPr>
        <p:txBody>
          <a:bodyPr vert="horz" lIns="68580" tIns="34290" rIns="68580" bIns="34290" rtlCol="0" anchor="b">
            <a:normAutofit/>
          </a:bodyPr>
          <a:lstStyle/>
          <a:p>
            <a:r>
              <a:rPr lang="en-GB" dirty="0"/>
              <a:t>End slide</a:t>
            </a:r>
          </a:p>
        </p:txBody>
      </p:sp>
    </p:spTree>
    <p:extLst>
      <p:ext uri="{BB962C8B-B14F-4D97-AF65-F5344CB8AC3E}">
        <p14:creationId xmlns:p14="http://schemas.microsoft.com/office/powerpoint/2010/main" val="364682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person in blue scrubs sitting on the floor&#10;&#10;Description automatically generated">
            <a:extLst>
              <a:ext uri="{FF2B5EF4-FFF2-40B4-BE49-F238E27FC236}">
                <a16:creationId xmlns:a16="http://schemas.microsoft.com/office/drawing/2014/main" id="{58DD13F2-08A6-7D91-2BDB-415B7CD97D85}"/>
              </a:ext>
            </a:extLst>
          </p:cNvPr>
          <p:cNvPicPr>
            <a:picLocks noChangeAspect="1"/>
          </p:cNvPicPr>
          <p:nvPr/>
        </p:nvPicPr>
        <p:blipFill>
          <a:blip r:embed="rId3" cstate="print">
            <a:extLst>
              <a:ext uri="{28A0092B-C50C-407E-A947-70E740481C1C}">
                <a14:useLocalDpi xmlns:a14="http://schemas.microsoft.com/office/drawing/2010/main" val="0"/>
              </a:ext>
            </a:extLst>
          </a:blip>
          <a:srcRect l="7274" r="25975" b="-2"/>
          <a:stretch/>
        </p:blipFill>
        <p:spPr>
          <a:xfrm>
            <a:off x="5728265" y="-179341"/>
            <a:ext cx="5502182" cy="5502182"/>
          </a:xfrm>
          <a:prstGeom prst="ellipse">
            <a:avLst/>
          </a:prstGeom>
          <a:noFill/>
        </p:spPr>
      </p:pic>
      <p:sp>
        <p:nvSpPr>
          <p:cNvPr id="10" name="Title 2">
            <a:extLst>
              <a:ext uri="{FF2B5EF4-FFF2-40B4-BE49-F238E27FC236}">
                <a16:creationId xmlns:a16="http://schemas.microsoft.com/office/drawing/2014/main" id="{6FBF7C97-C102-8989-A511-3A48A7070380}"/>
              </a:ext>
            </a:extLst>
          </p:cNvPr>
          <p:cNvSpPr>
            <a:spLocks noGrp="1"/>
          </p:cNvSpPr>
          <p:nvPr>
            <p:ph type="ctrTitle"/>
          </p:nvPr>
        </p:nvSpPr>
        <p:spPr>
          <a:xfrm>
            <a:off x="284696" y="1557560"/>
            <a:ext cx="5105910" cy="1102519"/>
          </a:xfrm>
        </p:spPr>
        <p:txBody>
          <a:bodyPr/>
          <a:lstStyle/>
          <a:p>
            <a:r>
              <a:rPr lang="en-US" dirty="0"/>
              <a:t>Learning from workplace violence claims within the NHS- </a:t>
            </a:r>
            <a:r>
              <a:rPr lang="en-US" dirty="0">
                <a:hlinkClick r:id="rId4"/>
              </a:rPr>
              <a:t>A thematic review</a:t>
            </a:r>
            <a:endParaRPr lang="en-US" dirty="0"/>
          </a:p>
        </p:txBody>
      </p:sp>
      <p:sp>
        <p:nvSpPr>
          <p:cNvPr id="12" name="Subtitle 3">
            <a:extLst>
              <a:ext uri="{FF2B5EF4-FFF2-40B4-BE49-F238E27FC236}">
                <a16:creationId xmlns:a16="http://schemas.microsoft.com/office/drawing/2014/main" id="{A153EDE1-11DF-A14E-8EBE-B79C09118A11}"/>
              </a:ext>
            </a:extLst>
          </p:cNvPr>
          <p:cNvSpPr>
            <a:spLocks noGrp="1"/>
          </p:cNvSpPr>
          <p:nvPr>
            <p:ph type="subTitle" idx="1"/>
          </p:nvPr>
        </p:nvSpPr>
        <p:spPr>
          <a:xfrm>
            <a:off x="251519" y="3291830"/>
            <a:ext cx="5502181" cy="1314450"/>
          </a:xfrm>
        </p:spPr>
        <p:txBody>
          <a:bodyPr>
            <a:normAutofit lnSpcReduction="10000"/>
          </a:bodyPr>
          <a:lstStyle/>
          <a:p>
            <a:r>
              <a:rPr lang="en-US" dirty="0"/>
              <a:t>Naomi Assame</a:t>
            </a:r>
          </a:p>
          <a:p>
            <a:r>
              <a:rPr lang="en-US" dirty="0"/>
              <a:t>Deputy Director Safety and Learning</a:t>
            </a:r>
          </a:p>
          <a:p>
            <a:r>
              <a:rPr lang="en-US" dirty="0"/>
              <a:t>11</a:t>
            </a:r>
            <a:r>
              <a:rPr lang="en-US" baseline="30000" dirty="0"/>
              <a:t>th</a:t>
            </a:r>
            <a:r>
              <a:rPr lang="en-US" dirty="0"/>
              <a:t> December 2024</a:t>
            </a:r>
          </a:p>
        </p:txBody>
      </p:sp>
      <p:sp>
        <p:nvSpPr>
          <p:cNvPr id="14" name="Slide Number Placeholder 4">
            <a:extLst>
              <a:ext uri="{FF2B5EF4-FFF2-40B4-BE49-F238E27FC236}">
                <a16:creationId xmlns:a16="http://schemas.microsoft.com/office/drawing/2014/main" id="{375ECC67-02F4-3E4A-172C-C130C1BA6ADF}"/>
              </a:ext>
            </a:extLst>
          </p:cNvPr>
          <p:cNvSpPr>
            <a:spLocks noGrp="1"/>
          </p:cNvSpPr>
          <p:nvPr>
            <p:ph type="sldNum" sz="quarter" idx="12"/>
          </p:nvPr>
        </p:nvSpPr>
        <p:spPr>
          <a:xfrm>
            <a:off x="3505200" y="4767263"/>
            <a:ext cx="2133600" cy="273844"/>
          </a:xfrm>
        </p:spPr>
        <p:txBody>
          <a:bodyPr/>
          <a:lstStyle/>
          <a:p>
            <a:pPr>
              <a:spcAft>
                <a:spcPts val="600"/>
              </a:spcAft>
            </a:pPr>
            <a:fld id="{48C01933-47BD-4396-AFBF-31BEABCE9233}" type="slidenum">
              <a:rPr lang="en-GB" smtClean="0"/>
              <a:pPr>
                <a:spcAft>
                  <a:spcPts val="600"/>
                </a:spcAft>
              </a:pPr>
              <a:t>11</a:t>
            </a:fld>
            <a:endParaRPr lang="en-GB" dirty="0"/>
          </a:p>
        </p:txBody>
      </p:sp>
    </p:spTree>
    <p:extLst>
      <p:ext uri="{BB962C8B-B14F-4D97-AF65-F5344CB8AC3E}">
        <p14:creationId xmlns:p14="http://schemas.microsoft.com/office/powerpoint/2010/main" val="243161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1357CDDF-ABF7-71BE-62A9-B29F6D3360A6}"/>
              </a:ext>
            </a:extLst>
          </p:cNvPr>
          <p:cNvSpPr>
            <a:spLocks noGrp="1"/>
          </p:cNvSpPr>
          <p:nvPr>
            <p:ph type="title"/>
          </p:nvPr>
        </p:nvSpPr>
        <p:spPr/>
        <p:txBody>
          <a:bodyPr/>
          <a:lstStyle/>
          <a:p>
            <a:r>
              <a:rPr lang="en-GB" dirty="0"/>
              <a:t>Overview of the session</a:t>
            </a:r>
          </a:p>
        </p:txBody>
      </p:sp>
      <p:sp>
        <p:nvSpPr>
          <p:cNvPr id="5" name="Slide Number Placeholder 4">
            <a:extLst>
              <a:ext uri="{FF2B5EF4-FFF2-40B4-BE49-F238E27FC236}">
                <a16:creationId xmlns:a16="http://schemas.microsoft.com/office/drawing/2014/main" id="{2F1BA763-E847-F51A-4D99-60256872E645}"/>
              </a:ext>
            </a:extLst>
          </p:cNvPr>
          <p:cNvSpPr>
            <a:spLocks noGrp="1"/>
          </p:cNvSpPr>
          <p:nvPr>
            <p:ph type="sldNum" sz="quarter" idx="12"/>
          </p:nvPr>
        </p:nvSpPr>
        <p:spPr/>
        <p:txBody>
          <a:bodyPr anchor="ctr">
            <a:normAutofit/>
          </a:bodyPr>
          <a:lstStyle/>
          <a:p>
            <a:pPr>
              <a:lnSpc>
                <a:spcPct val="90000"/>
              </a:lnSpc>
              <a:spcAft>
                <a:spcPts val="600"/>
              </a:spcAft>
            </a:pPr>
            <a:fld id="{48C01933-47BD-4396-AFBF-31BEABCE9233}" type="slidenum">
              <a:rPr lang="en-GB" smtClean="0"/>
              <a:pPr>
                <a:lnSpc>
                  <a:spcPct val="90000"/>
                </a:lnSpc>
                <a:spcAft>
                  <a:spcPts val="600"/>
                </a:spcAft>
              </a:pPr>
              <a:t>12</a:t>
            </a:fld>
            <a:endParaRPr lang="en-GB" dirty="0"/>
          </a:p>
        </p:txBody>
      </p:sp>
      <p:sp>
        <p:nvSpPr>
          <p:cNvPr id="10" name="Content Placeholder 9">
            <a:extLst>
              <a:ext uri="{FF2B5EF4-FFF2-40B4-BE49-F238E27FC236}">
                <a16:creationId xmlns:a16="http://schemas.microsoft.com/office/drawing/2014/main" id="{45CE89D8-BFB8-E269-91F6-82CF0B258563}"/>
              </a:ext>
            </a:extLst>
          </p:cNvPr>
          <p:cNvSpPr>
            <a:spLocks noGrp="1"/>
          </p:cNvSpPr>
          <p:nvPr>
            <p:ph idx="1"/>
          </p:nvPr>
        </p:nvSpPr>
        <p:spPr/>
        <p:txBody>
          <a:bodyPr/>
          <a:lstStyle/>
          <a:p>
            <a:r>
              <a:rPr lang="en-GB" dirty="0"/>
              <a:t>About NHS Resolution</a:t>
            </a:r>
          </a:p>
          <a:p>
            <a:r>
              <a:rPr lang="en-GB" dirty="0"/>
              <a:t>Background </a:t>
            </a:r>
          </a:p>
          <a:p>
            <a:r>
              <a:rPr lang="en-GB" dirty="0"/>
              <a:t>Methodology</a:t>
            </a:r>
          </a:p>
          <a:p>
            <a:r>
              <a:rPr lang="en-GB" dirty="0"/>
              <a:t>Results</a:t>
            </a:r>
          </a:p>
          <a:p>
            <a:r>
              <a:rPr lang="en-GB" dirty="0"/>
              <a:t>Themes</a:t>
            </a:r>
          </a:p>
          <a:p>
            <a:r>
              <a:rPr lang="en-GB" dirty="0"/>
              <a:t>Future areas of focus</a:t>
            </a:r>
          </a:p>
          <a:p>
            <a:r>
              <a:rPr lang="en-GB" dirty="0"/>
              <a:t>Q&amp;A</a:t>
            </a:r>
          </a:p>
          <a:p>
            <a:endParaRPr lang="en-GB" dirty="0"/>
          </a:p>
        </p:txBody>
      </p:sp>
    </p:spTree>
    <p:extLst>
      <p:ext uri="{BB962C8B-B14F-4D97-AF65-F5344CB8AC3E}">
        <p14:creationId xmlns:p14="http://schemas.microsoft.com/office/powerpoint/2010/main" val="331322924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BE1277-6F53-B5BA-E7C2-4C1E711299F4}"/>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F8187511-E442-4EC6-7313-84592BC69D46}"/>
              </a:ext>
            </a:extLst>
          </p:cNvPr>
          <p:cNvSpPr>
            <a:spLocks noGrp="1"/>
          </p:cNvSpPr>
          <p:nvPr>
            <p:ph type="pic" sz="quarter" idx="15"/>
          </p:nvPr>
        </p:nvSpPr>
        <p:spPr/>
        <p:txBody>
          <a:bodyPr/>
          <a:lstStyle/>
          <a:p>
            <a:endParaRPr lang="en-GB" dirty="0"/>
          </a:p>
        </p:txBody>
      </p:sp>
      <p:sp>
        <p:nvSpPr>
          <p:cNvPr id="2" name="Title 1">
            <a:extLst>
              <a:ext uri="{FF2B5EF4-FFF2-40B4-BE49-F238E27FC236}">
                <a16:creationId xmlns:a16="http://schemas.microsoft.com/office/drawing/2014/main" id="{C9B2C952-257D-958E-D4D4-C6907FDAC1EC}"/>
              </a:ext>
            </a:extLst>
          </p:cNvPr>
          <p:cNvSpPr>
            <a:spLocks noGrp="1"/>
          </p:cNvSpPr>
          <p:nvPr>
            <p:ph type="ctrTitle"/>
          </p:nvPr>
        </p:nvSpPr>
        <p:spPr>
          <a:xfrm>
            <a:off x="323528" y="2020490"/>
            <a:ext cx="5105910" cy="1102519"/>
          </a:xfrm>
        </p:spPr>
        <p:txBody>
          <a:bodyPr/>
          <a:lstStyle/>
          <a:p>
            <a:r>
              <a:rPr lang="en-GB" dirty="0"/>
              <a:t>Background</a:t>
            </a:r>
          </a:p>
        </p:txBody>
      </p:sp>
      <p:sp>
        <p:nvSpPr>
          <p:cNvPr id="4" name="Slide Number Placeholder 3">
            <a:extLst>
              <a:ext uri="{FF2B5EF4-FFF2-40B4-BE49-F238E27FC236}">
                <a16:creationId xmlns:a16="http://schemas.microsoft.com/office/drawing/2014/main" id="{D451D036-1AC1-1089-13F3-29B22395287F}"/>
              </a:ext>
            </a:extLst>
          </p:cNvPr>
          <p:cNvSpPr>
            <a:spLocks noGrp="1"/>
          </p:cNvSpPr>
          <p:nvPr>
            <p:ph type="sldNum" sz="quarter" idx="12"/>
          </p:nvPr>
        </p:nvSpPr>
        <p:spPr/>
        <p:txBody>
          <a:bodyPr/>
          <a:lstStyle/>
          <a:p>
            <a:fld id="{48C01933-47BD-4396-AFBF-31BEABCE9233}" type="slidenum">
              <a:rPr lang="en-GB" smtClean="0"/>
              <a:t>13</a:t>
            </a:fld>
            <a:endParaRPr lang="en-GB" dirty="0"/>
          </a:p>
        </p:txBody>
      </p:sp>
    </p:spTree>
    <p:extLst>
      <p:ext uri="{BB962C8B-B14F-4D97-AF65-F5344CB8AC3E}">
        <p14:creationId xmlns:p14="http://schemas.microsoft.com/office/powerpoint/2010/main" val="30775169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678BD-7812-B10B-E1DE-CDEB0D520596}"/>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dirty="0"/>
              <a:t>About NHS Resolution</a:t>
            </a:r>
          </a:p>
        </p:txBody>
      </p:sp>
      <p:pic>
        <p:nvPicPr>
          <p:cNvPr id="5" name="Content Placeholder 4" descr="A screenshot of a phone&#10;&#10;Description automatically generated">
            <a:extLst>
              <a:ext uri="{FF2B5EF4-FFF2-40B4-BE49-F238E27FC236}">
                <a16:creationId xmlns:a16="http://schemas.microsoft.com/office/drawing/2014/main" id="{A81B5CAA-EF04-F774-3FA7-898F845A6387}"/>
              </a:ext>
            </a:extLst>
          </p:cNvPr>
          <p:cNvPicPr>
            <a:picLocks noGrp="1" noChangeAspect="1"/>
          </p:cNvPicPr>
          <p:nvPr>
            <p:ph idx="1"/>
          </p:nvPr>
        </p:nvPicPr>
        <p:blipFill>
          <a:blip r:embed="rId3"/>
          <a:stretch>
            <a:fillRect/>
          </a:stretch>
        </p:blipFill>
        <p:spPr>
          <a:xfrm>
            <a:off x="1152935" y="1200151"/>
            <a:ext cx="6823059" cy="3394472"/>
          </a:xfrm>
          <a:prstGeom prst="rect">
            <a:avLst/>
          </a:prstGeom>
          <a:noFill/>
        </p:spPr>
      </p:pic>
      <p:sp>
        <p:nvSpPr>
          <p:cNvPr id="4" name="Slide Number Placeholder 3">
            <a:extLst>
              <a:ext uri="{FF2B5EF4-FFF2-40B4-BE49-F238E27FC236}">
                <a16:creationId xmlns:a16="http://schemas.microsoft.com/office/drawing/2014/main" id="{833A3493-45F0-FADB-EE32-13ABF3641935}"/>
              </a:ext>
            </a:extLst>
          </p:cNvPr>
          <p:cNvSpPr>
            <a:spLocks noGrp="1"/>
          </p:cNvSpPr>
          <p:nvPr>
            <p:ph type="sldNum" sz="quarter" idx="12"/>
          </p:nvPr>
        </p:nvSpPr>
        <p:spPr>
          <a:xfrm>
            <a:off x="6553200" y="4767263"/>
            <a:ext cx="2133600" cy="273844"/>
          </a:xfrm>
        </p:spPr>
        <p:txBody>
          <a:bodyPr anchor="ctr">
            <a:normAutofit/>
          </a:bodyPr>
          <a:lstStyle/>
          <a:p>
            <a:pPr>
              <a:lnSpc>
                <a:spcPct val="90000"/>
              </a:lnSpc>
              <a:spcAft>
                <a:spcPts val="600"/>
              </a:spcAft>
            </a:pPr>
            <a:fld id="{48C01933-47BD-4396-AFBF-31BEABCE9233}" type="slidenum">
              <a:rPr lang="en-GB" smtClean="0"/>
              <a:pPr>
                <a:lnSpc>
                  <a:spcPct val="90000"/>
                </a:lnSpc>
                <a:spcAft>
                  <a:spcPts val="600"/>
                </a:spcAft>
              </a:pPr>
              <a:t>14</a:t>
            </a:fld>
            <a:endParaRPr lang="en-GB" dirty="0"/>
          </a:p>
        </p:txBody>
      </p:sp>
    </p:spTree>
    <p:extLst>
      <p:ext uri="{BB962C8B-B14F-4D97-AF65-F5344CB8AC3E}">
        <p14:creationId xmlns:p14="http://schemas.microsoft.com/office/powerpoint/2010/main" val="27934849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4F640D-27F3-F7B2-560F-45395CF39B18}"/>
              </a:ext>
            </a:extLst>
          </p:cNvPr>
          <p:cNvSpPr>
            <a:spLocks noGrp="1"/>
          </p:cNvSpPr>
          <p:nvPr>
            <p:ph type="title"/>
          </p:nvPr>
        </p:nvSpPr>
        <p:spPr/>
        <p:txBody>
          <a:bodyPr/>
          <a:lstStyle/>
          <a:p>
            <a:r>
              <a:rPr lang="en-GB" dirty="0"/>
              <a:t>Background </a:t>
            </a:r>
          </a:p>
        </p:txBody>
      </p:sp>
      <p:sp>
        <p:nvSpPr>
          <p:cNvPr id="3" name="Content Placeholder 2">
            <a:extLst>
              <a:ext uri="{FF2B5EF4-FFF2-40B4-BE49-F238E27FC236}">
                <a16:creationId xmlns:a16="http://schemas.microsoft.com/office/drawing/2014/main" id="{F5494966-D8F0-3A3C-F9D3-7D7EB0188FF2}"/>
              </a:ext>
            </a:extLst>
          </p:cNvPr>
          <p:cNvSpPr>
            <a:spLocks noGrp="1"/>
          </p:cNvSpPr>
          <p:nvPr>
            <p:ph idx="1"/>
          </p:nvPr>
        </p:nvSpPr>
        <p:spPr>
          <a:xfrm>
            <a:off x="306342" y="987574"/>
            <a:ext cx="8516245" cy="3607049"/>
          </a:xfrm>
        </p:spPr>
        <p:txBody>
          <a:bodyPr>
            <a:normAutofit fontScale="92500" lnSpcReduction="10000"/>
          </a:bodyPr>
          <a:lstStyle/>
          <a:p>
            <a:r>
              <a:rPr lang="en-GB" sz="2200" dirty="0"/>
              <a:t>Why did we decide to investigate this issue?</a:t>
            </a:r>
          </a:p>
          <a:p>
            <a:endParaRPr lang="en-GB" sz="2200" dirty="0"/>
          </a:p>
          <a:p>
            <a:r>
              <a:rPr lang="en-GB" sz="2200" dirty="0">
                <a:latin typeface="Arial"/>
                <a:cs typeface="Arial"/>
              </a:rPr>
              <a:t>How did we define workplace violence?</a:t>
            </a:r>
          </a:p>
          <a:p>
            <a:pPr>
              <a:buFontTx/>
              <a:buChar char="-"/>
            </a:pPr>
            <a:endParaRPr lang="en-GB" sz="2200" dirty="0">
              <a:latin typeface="Arial"/>
              <a:cs typeface="Arial"/>
            </a:endParaRPr>
          </a:p>
          <a:p>
            <a:pPr marL="0" indent="0">
              <a:buNone/>
            </a:pPr>
            <a:r>
              <a:rPr lang="en-GB" sz="2200" dirty="0">
                <a:latin typeface="Arial"/>
                <a:cs typeface="Arial"/>
              </a:rPr>
              <a:t>	‘</a:t>
            </a:r>
            <a:r>
              <a:rPr lang="en-GB" sz="2200" dirty="0"/>
              <a:t>any incident in which a person is abused, threatened or 	assaulted in circumstances related to their work’ (Health and 	Safety Executive)</a:t>
            </a:r>
          </a:p>
          <a:p>
            <a:pPr marL="0" indent="0">
              <a:buNone/>
            </a:pPr>
            <a:endParaRPr lang="en-GB" sz="2200" dirty="0">
              <a:latin typeface="Arial"/>
              <a:cs typeface="Arial"/>
            </a:endParaRPr>
          </a:p>
          <a:p>
            <a:pPr marL="0" indent="0">
              <a:buNone/>
            </a:pPr>
            <a:r>
              <a:rPr lang="en-GB" sz="2200" dirty="0">
                <a:latin typeface="Arial"/>
                <a:cs typeface="Arial"/>
              </a:rPr>
              <a:t>	</a:t>
            </a:r>
            <a:r>
              <a:rPr lang="en-GB" sz="2200" dirty="0"/>
              <a:t>‘individuals who have experienced violence’ and ‘individuals 	who have exhibited violent behaviour’ (NHS England’s Violence 	Prevention Reduction Standard) </a:t>
            </a:r>
            <a:endParaRPr lang="en-GB" sz="2200" dirty="0">
              <a:latin typeface="Arial"/>
              <a:cs typeface="Arial"/>
            </a:endParaRPr>
          </a:p>
          <a:p>
            <a:pPr>
              <a:buFontTx/>
              <a:buChar char="-"/>
            </a:pPr>
            <a:endParaRPr lang="en-GB" sz="1800" dirty="0">
              <a:latin typeface="Arial"/>
              <a:cs typeface="Arial"/>
            </a:endParaRPr>
          </a:p>
          <a:p>
            <a:pPr marL="0" indent="0">
              <a:buNone/>
            </a:pPr>
            <a:endParaRPr lang="en-GB" sz="1800" spc="-8" dirty="0">
              <a:latin typeface="Arial"/>
              <a:cs typeface="Arial"/>
            </a:endParaRPr>
          </a:p>
          <a:p>
            <a:endParaRPr lang="en-GB" dirty="0"/>
          </a:p>
        </p:txBody>
      </p:sp>
      <p:sp>
        <p:nvSpPr>
          <p:cNvPr id="4" name="Slide Number Placeholder 3">
            <a:extLst>
              <a:ext uri="{FF2B5EF4-FFF2-40B4-BE49-F238E27FC236}">
                <a16:creationId xmlns:a16="http://schemas.microsoft.com/office/drawing/2014/main" id="{E6C5B5B1-4CBC-DE3F-96EA-821B6C30C097}"/>
              </a:ext>
            </a:extLst>
          </p:cNvPr>
          <p:cNvSpPr>
            <a:spLocks noGrp="1"/>
          </p:cNvSpPr>
          <p:nvPr>
            <p:ph type="sldNum" sz="quarter" idx="12"/>
          </p:nvPr>
        </p:nvSpPr>
        <p:spPr/>
        <p:txBody>
          <a:bodyPr/>
          <a:lstStyle/>
          <a:p>
            <a:fld id="{48C01933-47BD-4396-AFBF-31BEABCE9233}" type="slidenum">
              <a:rPr lang="en-GB" smtClean="0"/>
              <a:t>15</a:t>
            </a:fld>
            <a:endParaRPr lang="en-GB" dirty="0"/>
          </a:p>
        </p:txBody>
      </p:sp>
    </p:spTree>
    <p:extLst>
      <p:ext uri="{BB962C8B-B14F-4D97-AF65-F5344CB8AC3E}">
        <p14:creationId xmlns:p14="http://schemas.microsoft.com/office/powerpoint/2010/main" val="8906893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171C02-F57D-1462-0857-9B5BBA604E07}"/>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dirty="0"/>
              <a:t>Methodology</a:t>
            </a:r>
          </a:p>
        </p:txBody>
      </p:sp>
      <p:sp>
        <p:nvSpPr>
          <p:cNvPr id="4" name="Slide Number Placeholder 3">
            <a:extLst>
              <a:ext uri="{FF2B5EF4-FFF2-40B4-BE49-F238E27FC236}">
                <a16:creationId xmlns:a16="http://schemas.microsoft.com/office/drawing/2014/main" id="{09CF3C93-D87B-D2EE-3DAE-0B42206A190E}"/>
              </a:ext>
            </a:extLst>
          </p:cNvPr>
          <p:cNvSpPr>
            <a:spLocks noGrp="1"/>
          </p:cNvSpPr>
          <p:nvPr>
            <p:ph type="sldNum" sz="quarter" idx="12"/>
          </p:nvPr>
        </p:nvSpPr>
        <p:spPr>
          <a:xfrm>
            <a:off x="6553200" y="4767263"/>
            <a:ext cx="2133600" cy="273844"/>
          </a:xfrm>
        </p:spPr>
        <p:txBody>
          <a:bodyPr anchor="ctr">
            <a:normAutofit/>
          </a:bodyPr>
          <a:lstStyle/>
          <a:p>
            <a:pPr>
              <a:lnSpc>
                <a:spcPct val="90000"/>
              </a:lnSpc>
              <a:spcAft>
                <a:spcPts val="600"/>
              </a:spcAft>
            </a:pPr>
            <a:fld id="{48C01933-47BD-4396-AFBF-31BEABCE9233}" type="slidenum">
              <a:rPr lang="en-GB" smtClean="0"/>
              <a:pPr>
                <a:lnSpc>
                  <a:spcPct val="90000"/>
                </a:lnSpc>
                <a:spcAft>
                  <a:spcPts val="600"/>
                </a:spcAft>
              </a:pPr>
              <a:t>16</a:t>
            </a:fld>
            <a:endParaRPr lang="en-GB" dirty="0"/>
          </a:p>
        </p:txBody>
      </p:sp>
      <p:pic>
        <p:nvPicPr>
          <p:cNvPr id="12" name="Content Placeholder 11" descr="Angled shot of pen on a graph">
            <a:extLst>
              <a:ext uri="{FF2B5EF4-FFF2-40B4-BE49-F238E27FC236}">
                <a16:creationId xmlns:a16="http://schemas.microsoft.com/office/drawing/2014/main" id="{17A389E0-61B1-B133-E627-6F5D911842E2}"/>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r="33251" b="1"/>
          <a:stretch/>
        </p:blipFill>
        <p:spPr>
          <a:xfrm>
            <a:off x="5324171" y="1091673"/>
            <a:ext cx="3453866" cy="3453866"/>
          </a:xfrm>
          <a:noFill/>
        </p:spPr>
      </p:pic>
      <p:sp>
        <p:nvSpPr>
          <p:cNvPr id="19" name="Content Placeholder 4">
            <a:extLst>
              <a:ext uri="{FF2B5EF4-FFF2-40B4-BE49-F238E27FC236}">
                <a16:creationId xmlns:a16="http://schemas.microsoft.com/office/drawing/2014/main" id="{C0DFF45B-37CC-36EB-237E-723607B51281}"/>
              </a:ext>
            </a:extLst>
          </p:cNvPr>
          <p:cNvSpPr>
            <a:spLocks noGrp="1"/>
          </p:cNvSpPr>
          <p:nvPr>
            <p:ph sz="half" idx="1"/>
          </p:nvPr>
        </p:nvSpPr>
        <p:spPr>
          <a:xfrm>
            <a:off x="306341" y="1091673"/>
            <a:ext cx="4172272" cy="3557965"/>
          </a:xfrm>
        </p:spPr>
        <p:txBody>
          <a:bodyPr/>
          <a:lstStyle/>
          <a:p>
            <a:r>
              <a:rPr lang="en-US" dirty="0"/>
              <a:t>Extraction of quantitative and qualitative data</a:t>
            </a:r>
          </a:p>
          <a:p>
            <a:r>
              <a:rPr lang="en-US" dirty="0"/>
              <a:t>Claims identified under our LTPS between the FYs 2010/11 and 2019/20</a:t>
            </a:r>
          </a:p>
          <a:p>
            <a:r>
              <a:rPr lang="en-US" dirty="0"/>
              <a:t>Data saturation</a:t>
            </a:r>
          </a:p>
          <a:p>
            <a:r>
              <a:rPr lang="en-US" dirty="0"/>
              <a:t>Limitations</a:t>
            </a:r>
          </a:p>
          <a:p>
            <a:pPr marL="0" indent="0">
              <a:buNone/>
            </a:pPr>
            <a:endParaRPr lang="en-US" dirty="0"/>
          </a:p>
        </p:txBody>
      </p:sp>
    </p:spTree>
    <p:extLst>
      <p:ext uri="{BB962C8B-B14F-4D97-AF65-F5344CB8AC3E}">
        <p14:creationId xmlns:p14="http://schemas.microsoft.com/office/powerpoint/2010/main" val="16599788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317C6E-F1E0-2FED-6EA9-95CF3BE9558D}"/>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76BC6EED-11B3-81A8-7B6A-BF8E899B928D}"/>
              </a:ext>
            </a:extLst>
          </p:cNvPr>
          <p:cNvSpPr>
            <a:spLocks noGrp="1"/>
          </p:cNvSpPr>
          <p:nvPr>
            <p:ph type="pic" sz="quarter" idx="15"/>
          </p:nvPr>
        </p:nvSpPr>
        <p:spPr/>
        <p:txBody>
          <a:bodyPr/>
          <a:lstStyle/>
          <a:p>
            <a:endParaRPr lang="en-GB" dirty="0"/>
          </a:p>
        </p:txBody>
      </p:sp>
      <p:sp>
        <p:nvSpPr>
          <p:cNvPr id="2" name="Title 1">
            <a:extLst>
              <a:ext uri="{FF2B5EF4-FFF2-40B4-BE49-F238E27FC236}">
                <a16:creationId xmlns:a16="http://schemas.microsoft.com/office/drawing/2014/main" id="{262BC189-2FA4-230B-2974-64E0CEC8B31D}"/>
              </a:ext>
            </a:extLst>
          </p:cNvPr>
          <p:cNvSpPr>
            <a:spLocks noGrp="1"/>
          </p:cNvSpPr>
          <p:nvPr>
            <p:ph type="ctrTitle"/>
          </p:nvPr>
        </p:nvSpPr>
        <p:spPr>
          <a:xfrm>
            <a:off x="323528" y="2020490"/>
            <a:ext cx="5105910" cy="1102519"/>
          </a:xfrm>
        </p:spPr>
        <p:txBody>
          <a:bodyPr/>
          <a:lstStyle/>
          <a:p>
            <a:r>
              <a:rPr lang="en-GB" dirty="0"/>
              <a:t>Results</a:t>
            </a:r>
          </a:p>
        </p:txBody>
      </p:sp>
      <p:sp>
        <p:nvSpPr>
          <p:cNvPr id="4" name="Slide Number Placeholder 3">
            <a:extLst>
              <a:ext uri="{FF2B5EF4-FFF2-40B4-BE49-F238E27FC236}">
                <a16:creationId xmlns:a16="http://schemas.microsoft.com/office/drawing/2014/main" id="{E02318C7-B58C-E71F-DD2B-C6C4CDA2E085}"/>
              </a:ext>
            </a:extLst>
          </p:cNvPr>
          <p:cNvSpPr>
            <a:spLocks noGrp="1"/>
          </p:cNvSpPr>
          <p:nvPr>
            <p:ph type="sldNum" sz="quarter" idx="12"/>
          </p:nvPr>
        </p:nvSpPr>
        <p:spPr/>
        <p:txBody>
          <a:bodyPr/>
          <a:lstStyle/>
          <a:p>
            <a:fld id="{48C01933-47BD-4396-AFBF-31BEABCE9233}" type="slidenum">
              <a:rPr lang="en-GB" smtClean="0"/>
              <a:t>17</a:t>
            </a:fld>
            <a:endParaRPr lang="en-GB" dirty="0"/>
          </a:p>
        </p:txBody>
      </p:sp>
    </p:spTree>
    <p:extLst>
      <p:ext uri="{BB962C8B-B14F-4D97-AF65-F5344CB8AC3E}">
        <p14:creationId xmlns:p14="http://schemas.microsoft.com/office/powerpoint/2010/main" val="20348486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D8DC35-2EFB-BC29-A514-9FEC5BC84CD7}"/>
              </a:ext>
            </a:extLst>
          </p:cNvPr>
          <p:cNvSpPr>
            <a:spLocks noGrp="1"/>
          </p:cNvSpPr>
          <p:nvPr>
            <p:ph type="title"/>
          </p:nvPr>
        </p:nvSpPr>
        <p:spPr/>
        <p:txBody>
          <a:bodyPr/>
          <a:lstStyle/>
          <a:p>
            <a:r>
              <a:rPr lang="en-GB" dirty="0"/>
              <a:t>Results – Financial analysis</a:t>
            </a:r>
          </a:p>
        </p:txBody>
      </p:sp>
      <p:sp>
        <p:nvSpPr>
          <p:cNvPr id="4" name="Slide Number Placeholder 3">
            <a:extLst>
              <a:ext uri="{FF2B5EF4-FFF2-40B4-BE49-F238E27FC236}">
                <a16:creationId xmlns:a16="http://schemas.microsoft.com/office/drawing/2014/main" id="{34344315-8F5F-6920-2AAF-3F1612A8C75A}"/>
              </a:ext>
            </a:extLst>
          </p:cNvPr>
          <p:cNvSpPr>
            <a:spLocks noGrp="1"/>
          </p:cNvSpPr>
          <p:nvPr>
            <p:ph type="sldNum" sz="quarter" idx="12"/>
          </p:nvPr>
        </p:nvSpPr>
        <p:spPr/>
        <p:txBody>
          <a:bodyPr/>
          <a:lstStyle/>
          <a:p>
            <a:fld id="{48C01933-47BD-4396-AFBF-31BEABCE9233}" type="slidenum">
              <a:rPr lang="en-GB" smtClean="0"/>
              <a:t>18</a:t>
            </a:fld>
            <a:endParaRPr lang="en-GB" dirty="0"/>
          </a:p>
        </p:txBody>
      </p:sp>
      <p:graphicFrame>
        <p:nvGraphicFramePr>
          <p:cNvPr id="5" name="Diagram 4">
            <a:extLst>
              <a:ext uri="{FF2B5EF4-FFF2-40B4-BE49-F238E27FC236}">
                <a16:creationId xmlns:a16="http://schemas.microsoft.com/office/drawing/2014/main" id="{9AD7BE8D-F3F7-1F7E-21DF-6342DC7204E6}"/>
              </a:ext>
            </a:extLst>
          </p:cNvPr>
          <p:cNvGraphicFramePr/>
          <p:nvPr>
            <p:extLst>
              <p:ext uri="{D42A27DB-BD31-4B8C-83A1-F6EECF244321}">
                <p14:modId xmlns:p14="http://schemas.microsoft.com/office/powerpoint/2010/main" val="4237661120"/>
              </p:ext>
            </p:extLst>
          </p:nvPr>
        </p:nvGraphicFramePr>
        <p:xfrm>
          <a:off x="389306" y="915566"/>
          <a:ext cx="8365387" cy="374441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067471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6314AD-1310-0596-690D-F3C4152D06F5}"/>
              </a:ext>
            </a:extLst>
          </p:cNvPr>
          <p:cNvSpPr>
            <a:spLocks noGrp="1"/>
          </p:cNvSpPr>
          <p:nvPr>
            <p:ph type="title"/>
          </p:nvPr>
        </p:nvSpPr>
        <p:spPr/>
        <p:txBody>
          <a:bodyPr/>
          <a:lstStyle/>
          <a:p>
            <a:r>
              <a:rPr lang="en-GB" dirty="0"/>
              <a:t>Results- organisational analysis</a:t>
            </a:r>
          </a:p>
        </p:txBody>
      </p:sp>
      <p:sp>
        <p:nvSpPr>
          <p:cNvPr id="4" name="Slide Number Placeholder 3">
            <a:extLst>
              <a:ext uri="{FF2B5EF4-FFF2-40B4-BE49-F238E27FC236}">
                <a16:creationId xmlns:a16="http://schemas.microsoft.com/office/drawing/2014/main" id="{AFAAB115-067D-E1A4-EF47-419BFF51744E}"/>
              </a:ext>
            </a:extLst>
          </p:cNvPr>
          <p:cNvSpPr>
            <a:spLocks noGrp="1"/>
          </p:cNvSpPr>
          <p:nvPr>
            <p:ph type="sldNum" sz="quarter" idx="12"/>
          </p:nvPr>
        </p:nvSpPr>
        <p:spPr/>
        <p:txBody>
          <a:bodyPr/>
          <a:lstStyle/>
          <a:p>
            <a:fld id="{48C01933-47BD-4396-AFBF-31BEABCE9233}" type="slidenum">
              <a:rPr lang="en-GB" smtClean="0"/>
              <a:t>19</a:t>
            </a:fld>
            <a:endParaRPr lang="en-GB" dirty="0"/>
          </a:p>
        </p:txBody>
      </p:sp>
      <p:pic>
        <p:nvPicPr>
          <p:cNvPr id="6" name="Picture 5">
            <a:extLst>
              <a:ext uri="{FF2B5EF4-FFF2-40B4-BE49-F238E27FC236}">
                <a16:creationId xmlns:a16="http://schemas.microsoft.com/office/drawing/2014/main" id="{C9D0A3A8-C72E-016F-94DB-7CED2D089865}"/>
              </a:ext>
            </a:extLst>
          </p:cNvPr>
          <p:cNvPicPr>
            <a:picLocks noChangeAspect="1"/>
          </p:cNvPicPr>
          <p:nvPr/>
        </p:nvPicPr>
        <p:blipFill>
          <a:blip r:embed="rId3"/>
          <a:stretch>
            <a:fillRect/>
          </a:stretch>
        </p:blipFill>
        <p:spPr>
          <a:xfrm>
            <a:off x="395536" y="1131590"/>
            <a:ext cx="7735467" cy="3346550"/>
          </a:xfrm>
          <a:prstGeom prst="rect">
            <a:avLst/>
          </a:prstGeom>
        </p:spPr>
      </p:pic>
    </p:spTree>
    <p:extLst>
      <p:ext uri="{BB962C8B-B14F-4D97-AF65-F5344CB8AC3E}">
        <p14:creationId xmlns:p14="http://schemas.microsoft.com/office/powerpoint/2010/main" val="3660657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6342" y="303501"/>
            <a:ext cx="3761603" cy="506897"/>
          </a:xfrm>
        </p:spPr>
        <p:txBody>
          <a:bodyPr anchor="ctr">
            <a:noAutofit/>
          </a:bodyPr>
          <a:lstStyle/>
          <a:p>
            <a:pPr>
              <a:lnSpc>
                <a:spcPct val="90000"/>
              </a:lnSpc>
            </a:pPr>
            <a:r>
              <a:rPr lang="en-GB" sz="2800" dirty="0"/>
              <a:t>Housekeeping</a:t>
            </a:r>
          </a:p>
        </p:txBody>
      </p:sp>
      <p:pic>
        <p:nvPicPr>
          <p:cNvPr id="8" name="Content Placeholder 7" descr="Clipboard Checked outline">
            <a:extLst>
              <a:ext uri="{FF2B5EF4-FFF2-40B4-BE49-F238E27FC236}">
                <a16:creationId xmlns:a16="http://schemas.microsoft.com/office/drawing/2014/main" id="{916F22FA-DE26-3B76-31B3-1EBC84281138}"/>
              </a:ext>
            </a:extLst>
          </p:cNvPr>
          <p:cNvPicPr>
            <a:picLocks noGrp="1" noChangeAspect="1"/>
          </p:cNvPicPr>
          <p:nvPr>
            <p:ph sz="half" idx="2"/>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352487" y="1055773"/>
            <a:ext cx="3394472" cy="3394472"/>
          </a:xfrm>
        </p:spPr>
      </p:pic>
      <p:sp>
        <p:nvSpPr>
          <p:cNvPr id="6" name="TextBox 5">
            <a:extLst>
              <a:ext uri="{FF2B5EF4-FFF2-40B4-BE49-F238E27FC236}">
                <a16:creationId xmlns:a16="http://schemas.microsoft.com/office/drawing/2014/main" id="{D17A5901-2ECC-925C-A848-7A39A40C5C54}"/>
              </a:ext>
            </a:extLst>
          </p:cNvPr>
          <p:cNvSpPr txBox="1"/>
          <p:nvPr/>
        </p:nvSpPr>
        <p:spPr>
          <a:xfrm>
            <a:off x="306342" y="987575"/>
            <a:ext cx="5489795" cy="3416320"/>
          </a:xfrm>
          <a:prstGeom prst="rect">
            <a:avLst/>
          </a:prstGeom>
          <a:noFill/>
        </p:spPr>
        <p:txBody>
          <a:bodyPr wrap="square" rtlCol="0">
            <a:spAutoFit/>
          </a:bodyPr>
          <a:lstStyle/>
          <a:p>
            <a:pPr marL="285743" indent="-285743" defTabSz="914378">
              <a:buFont typeface="Arial" panose="020B0604020202020204" pitchFamily="34" charset="0"/>
              <a:buChar char="•"/>
            </a:pPr>
            <a:r>
              <a:rPr lang="en-GB" sz="2400" dirty="0">
                <a:solidFill>
                  <a:srgbClr val="425563"/>
                </a:solidFill>
                <a:latin typeface="Arial" panose="020B0604020202020204" pitchFamily="34" charset="0"/>
                <a:cs typeface="Arial" panose="020B0604020202020204" pitchFamily="34" charset="0"/>
              </a:rPr>
              <a:t>This is event is being recorded.</a:t>
            </a:r>
          </a:p>
          <a:p>
            <a:pPr defTabSz="914378"/>
            <a:r>
              <a:rPr lang="en-GB" sz="800" dirty="0">
                <a:solidFill>
                  <a:srgbClr val="425563"/>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425563"/>
                </a:solidFill>
                <a:latin typeface="Arial" panose="020B0604020202020204" pitchFamily="34" charset="0"/>
                <a:cs typeface="Arial" panose="020B0604020202020204" pitchFamily="34" charset="0"/>
              </a:rPr>
              <a:t>Please use the chat box to submit any questions.</a:t>
            </a:r>
          </a:p>
          <a:p>
            <a:pPr defTabSz="914378"/>
            <a:r>
              <a:rPr lang="en-GB" sz="800" dirty="0">
                <a:solidFill>
                  <a:srgbClr val="425563"/>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425563"/>
                </a:solidFill>
                <a:latin typeface="Arial" panose="020B0604020202020204" pitchFamily="34" charset="0"/>
                <a:cs typeface="Arial" panose="020B0604020202020204" pitchFamily="34" charset="0"/>
              </a:rPr>
              <a:t>Feel free to share your innovations in the chat.</a:t>
            </a:r>
          </a:p>
          <a:p>
            <a:pPr defTabSz="914378"/>
            <a:r>
              <a:rPr lang="en-GB" sz="800" dirty="0">
                <a:solidFill>
                  <a:srgbClr val="425563"/>
                </a:solidFill>
                <a:latin typeface="Arial" panose="020B0604020202020204" pitchFamily="34" charset="0"/>
                <a:cs typeface="Arial" panose="020B0604020202020204" pitchFamily="34" charset="0"/>
              </a:rPr>
              <a:t> </a:t>
            </a:r>
          </a:p>
          <a:p>
            <a:pPr marL="285743" indent="-285743" defTabSz="914378">
              <a:buFont typeface="Arial" panose="020B0604020202020204" pitchFamily="34" charset="0"/>
              <a:buChar char="•"/>
            </a:pPr>
            <a:r>
              <a:rPr lang="en-GB" sz="2400" dirty="0">
                <a:solidFill>
                  <a:srgbClr val="425563"/>
                </a:solidFill>
                <a:latin typeface="Arial" panose="020B0604020202020204" pitchFamily="34" charset="0"/>
                <a:cs typeface="Arial" panose="020B0604020202020204" pitchFamily="34" charset="0"/>
              </a:rPr>
              <a:t>An online feedback link will be shared in the chat at the end and emailed after the webinar.</a:t>
            </a:r>
          </a:p>
        </p:txBody>
      </p:sp>
    </p:spTree>
    <p:extLst>
      <p:ext uri="{BB962C8B-B14F-4D97-AF65-F5344CB8AC3E}">
        <p14:creationId xmlns:p14="http://schemas.microsoft.com/office/powerpoint/2010/main" val="20718234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9A6A3E-572B-87FB-B3CA-134BC3B720ED}"/>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dirty="0"/>
              <a:t>Results- workforce analysis</a:t>
            </a:r>
          </a:p>
        </p:txBody>
      </p:sp>
      <p:pic>
        <p:nvPicPr>
          <p:cNvPr id="6" name="Content Placeholder 5">
            <a:extLst>
              <a:ext uri="{FF2B5EF4-FFF2-40B4-BE49-F238E27FC236}">
                <a16:creationId xmlns:a16="http://schemas.microsoft.com/office/drawing/2014/main" id="{51FDCB8F-8D04-D39D-1BE9-9A12BB478E92}"/>
              </a:ext>
            </a:extLst>
          </p:cNvPr>
          <p:cNvPicPr>
            <a:picLocks noGrp="1" noChangeAspect="1"/>
          </p:cNvPicPr>
          <p:nvPr>
            <p:ph idx="1"/>
          </p:nvPr>
        </p:nvPicPr>
        <p:blipFill>
          <a:blip r:embed="rId3"/>
          <a:stretch>
            <a:fillRect/>
          </a:stretch>
        </p:blipFill>
        <p:spPr>
          <a:xfrm>
            <a:off x="771758" y="1200151"/>
            <a:ext cx="7585412" cy="3394472"/>
          </a:xfrm>
          <a:noFill/>
        </p:spPr>
      </p:pic>
      <p:sp>
        <p:nvSpPr>
          <p:cNvPr id="4" name="Slide Number Placeholder 3">
            <a:extLst>
              <a:ext uri="{FF2B5EF4-FFF2-40B4-BE49-F238E27FC236}">
                <a16:creationId xmlns:a16="http://schemas.microsoft.com/office/drawing/2014/main" id="{59813828-F513-F004-3E86-35085BF62843}"/>
              </a:ext>
            </a:extLst>
          </p:cNvPr>
          <p:cNvSpPr>
            <a:spLocks noGrp="1"/>
          </p:cNvSpPr>
          <p:nvPr>
            <p:ph type="sldNum" sz="quarter" idx="12"/>
          </p:nvPr>
        </p:nvSpPr>
        <p:spPr>
          <a:xfrm>
            <a:off x="6553200" y="4767263"/>
            <a:ext cx="2133600" cy="273844"/>
          </a:xfrm>
        </p:spPr>
        <p:txBody>
          <a:bodyPr anchor="ctr">
            <a:normAutofit/>
          </a:bodyPr>
          <a:lstStyle/>
          <a:p>
            <a:pPr>
              <a:lnSpc>
                <a:spcPct val="90000"/>
              </a:lnSpc>
              <a:spcAft>
                <a:spcPts val="600"/>
              </a:spcAft>
            </a:pPr>
            <a:fld id="{48C01933-47BD-4396-AFBF-31BEABCE9233}" type="slidenum">
              <a:rPr lang="en-GB" smtClean="0"/>
              <a:pPr>
                <a:lnSpc>
                  <a:spcPct val="90000"/>
                </a:lnSpc>
                <a:spcAft>
                  <a:spcPts val="600"/>
                </a:spcAft>
              </a:pPr>
              <a:t>20</a:t>
            </a:fld>
            <a:endParaRPr lang="en-GB" dirty="0"/>
          </a:p>
        </p:txBody>
      </p:sp>
    </p:spTree>
    <p:extLst>
      <p:ext uri="{BB962C8B-B14F-4D97-AF65-F5344CB8AC3E}">
        <p14:creationId xmlns:p14="http://schemas.microsoft.com/office/powerpoint/2010/main" val="149405217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DA65E3-6ECA-DC10-2B2A-0904F32531C5}"/>
              </a:ext>
            </a:extLst>
          </p:cNvPr>
          <p:cNvSpPr>
            <a:spLocks noGrp="1"/>
          </p:cNvSpPr>
          <p:nvPr>
            <p:ph type="title"/>
          </p:nvPr>
        </p:nvSpPr>
        <p:spPr/>
        <p:txBody>
          <a:bodyPr/>
          <a:lstStyle/>
          <a:p>
            <a:r>
              <a:rPr lang="en-GB" sz="3200" dirty="0"/>
              <a:t>Results- workforce analysis</a:t>
            </a:r>
            <a:endParaRPr lang="en-GB" dirty="0"/>
          </a:p>
        </p:txBody>
      </p:sp>
      <p:pic>
        <p:nvPicPr>
          <p:cNvPr id="6" name="Content Placeholder 5">
            <a:extLst>
              <a:ext uri="{FF2B5EF4-FFF2-40B4-BE49-F238E27FC236}">
                <a16:creationId xmlns:a16="http://schemas.microsoft.com/office/drawing/2014/main" id="{AE0133A3-ED49-14AE-30CC-66B3AD29BC39}"/>
              </a:ext>
            </a:extLst>
          </p:cNvPr>
          <p:cNvPicPr>
            <a:picLocks noGrp="1" noChangeAspect="1"/>
          </p:cNvPicPr>
          <p:nvPr>
            <p:ph idx="1"/>
          </p:nvPr>
        </p:nvPicPr>
        <p:blipFill>
          <a:blip r:embed="rId3"/>
          <a:srcRect l="7030"/>
          <a:stretch/>
        </p:blipFill>
        <p:spPr>
          <a:xfrm>
            <a:off x="528429" y="940646"/>
            <a:ext cx="8087141" cy="3765501"/>
          </a:xfrm>
        </p:spPr>
      </p:pic>
      <p:sp>
        <p:nvSpPr>
          <p:cNvPr id="4" name="Slide Number Placeholder 3">
            <a:extLst>
              <a:ext uri="{FF2B5EF4-FFF2-40B4-BE49-F238E27FC236}">
                <a16:creationId xmlns:a16="http://schemas.microsoft.com/office/drawing/2014/main" id="{5D7682EA-E50E-F6F4-0DD5-7BCA22432297}"/>
              </a:ext>
            </a:extLst>
          </p:cNvPr>
          <p:cNvSpPr>
            <a:spLocks noGrp="1"/>
          </p:cNvSpPr>
          <p:nvPr>
            <p:ph type="sldNum" sz="quarter" idx="12"/>
          </p:nvPr>
        </p:nvSpPr>
        <p:spPr/>
        <p:txBody>
          <a:bodyPr/>
          <a:lstStyle/>
          <a:p>
            <a:fld id="{48C01933-47BD-4396-AFBF-31BEABCE9233}" type="slidenum">
              <a:rPr lang="en-GB" smtClean="0"/>
              <a:t>21</a:t>
            </a:fld>
            <a:endParaRPr lang="en-GB" dirty="0"/>
          </a:p>
        </p:txBody>
      </p:sp>
    </p:spTree>
    <p:extLst>
      <p:ext uri="{BB962C8B-B14F-4D97-AF65-F5344CB8AC3E}">
        <p14:creationId xmlns:p14="http://schemas.microsoft.com/office/powerpoint/2010/main" val="21420042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D0C30D-74F6-EFFD-F672-6632C65A636C}"/>
              </a:ext>
            </a:extLst>
          </p:cNvPr>
          <p:cNvSpPr>
            <a:spLocks noGrp="1"/>
          </p:cNvSpPr>
          <p:nvPr>
            <p:ph type="title"/>
          </p:nvPr>
        </p:nvSpPr>
        <p:spPr>
          <a:xfrm>
            <a:off x="306341" y="303499"/>
            <a:ext cx="6923112" cy="506897"/>
          </a:xfrm>
        </p:spPr>
        <p:txBody>
          <a:bodyPr anchor="ctr">
            <a:normAutofit/>
          </a:bodyPr>
          <a:lstStyle/>
          <a:p>
            <a:pPr>
              <a:lnSpc>
                <a:spcPct val="90000"/>
              </a:lnSpc>
            </a:pPr>
            <a:r>
              <a:rPr lang="en-GB" sz="3000" dirty="0"/>
              <a:t>Results- injuries sustained</a:t>
            </a:r>
          </a:p>
        </p:txBody>
      </p:sp>
      <p:pic>
        <p:nvPicPr>
          <p:cNvPr id="6" name="Content Placeholder 5">
            <a:extLst>
              <a:ext uri="{FF2B5EF4-FFF2-40B4-BE49-F238E27FC236}">
                <a16:creationId xmlns:a16="http://schemas.microsoft.com/office/drawing/2014/main" id="{70CAF049-BDBB-9EDB-CEDC-7D203EFC66B0}"/>
              </a:ext>
            </a:extLst>
          </p:cNvPr>
          <p:cNvPicPr>
            <a:picLocks noGrp="1" noChangeAspect="1"/>
          </p:cNvPicPr>
          <p:nvPr>
            <p:ph idx="1"/>
          </p:nvPr>
        </p:nvPicPr>
        <p:blipFill>
          <a:blip r:embed="rId3"/>
          <a:stretch>
            <a:fillRect/>
          </a:stretch>
        </p:blipFill>
        <p:spPr>
          <a:xfrm>
            <a:off x="651295" y="987574"/>
            <a:ext cx="7841409" cy="3607049"/>
          </a:xfrm>
          <a:noFill/>
        </p:spPr>
      </p:pic>
      <p:sp>
        <p:nvSpPr>
          <p:cNvPr id="4" name="Slide Number Placeholder 3">
            <a:extLst>
              <a:ext uri="{FF2B5EF4-FFF2-40B4-BE49-F238E27FC236}">
                <a16:creationId xmlns:a16="http://schemas.microsoft.com/office/drawing/2014/main" id="{69002B19-0017-7530-DD02-41083602DF18}"/>
              </a:ext>
            </a:extLst>
          </p:cNvPr>
          <p:cNvSpPr>
            <a:spLocks noGrp="1"/>
          </p:cNvSpPr>
          <p:nvPr>
            <p:ph type="sldNum" sz="quarter" idx="12"/>
          </p:nvPr>
        </p:nvSpPr>
        <p:spPr>
          <a:xfrm>
            <a:off x="6553200" y="4767263"/>
            <a:ext cx="2133600" cy="273844"/>
          </a:xfrm>
        </p:spPr>
        <p:txBody>
          <a:bodyPr anchor="ctr">
            <a:normAutofit/>
          </a:bodyPr>
          <a:lstStyle/>
          <a:p>
            <a:pPr>
              <a:lnSpc>
                <a:spcPct val="90000"/>
              </a:lnSpc>
              <a:spcAft>
                <a:spcPts val="600"/>
              </a:spcAft>
            </a:pPr>
            <a:fld id="{48C01933-47BD-4396-AFBF-31BEABCE9233}" type="slidenum">
              <a:rPr lang="en-GB" smtClean="0"/>
              <a:pPr>
                <a:lnSpc>
                  <a:spcPct val="90000"/>
                </a:lnSpc>
                <a:spcAft>
                  <a:spcPts val="600"/>
                </a:spcAft>
              </a:pPr>
              <a:t>22</a:t>
            </a:fld>
            <a:endParaRPr lang="en-GB" dirty="0"/>
          </a:p>
        </p:txBody>
      </p:sp>
    </p:spTree>
    <p:extLst>
      <p:ext uri="{BB962C8B-B14F-4D97-AF65-F5344CB8AC3E}">
        <p14:creationId xmlns:p14="http://schemas.microsoft.com/office/powerpoint/2010/main" val="13442012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EFEF11-3BFA-4FB7-7BD2-128EC71DFA57}"/>
            </a:ext>
          </a:extLst>
        </p:cNvPr>
        <p:cNvGrpSpPr/>
        <p:nvPr/>
      </p:nvGrpSpPr>
      <p:grpSpPr>
        <a:xfrm>
          <a:off x="0" y="0"/>
          <a:ext cx="0" cy="0"/>
          <a:chOff x="0" y="0"/>
          <a:chExt cx="0" cy="0"/>
        </a:xfrm>
      </p:grpSpPr>
      <p:sp>
        <p:nvSpPr>
          <p:cNvPr id="5" name="Picture Placeholder 4">
            <a:extLst>
              <a:ext uri="{FF2B5EF4-FFF2-40B4-BE49-F238E27FC236}">
                <a16:creationId xmlns:a16="http://schemas.microsoft.com/office/drawing/2014/main" id="{6CDBE530-5A0A-5904-609E-4A9E33C4FA0C}"/>
              </a:ext>
            </a:extLst>
          </p:cNvPr>
          <p:cNvSpPr>
            <a:spLocks noGrp="1"/>
          </p:cNvSpPr>
          <p:nvPr>
            <p:ph type="pic" sz="quarter" idx="15"/>
          </p:nvPr>
        </p:nvSpPr>
        <p:spPr/>
        <p:txBody>
          <a:bodyPr/>
          <a:lstStyle/>
          <a:p>
            <a:endParaRPr lang="en-GB" dirty="0"/>
          </a:p>
        </p:txBody>
      </p:sp>
      <p:sp>
        <p:nvSpPr>
          <p:cNvPr id="2" name="Title 1">
            <a:extLst>
              <a:ext uri="{FF2B5EF4-FFF2-40B4-BE49-F238E27FC236}">
                <a16:creationId xmlns:a16="http://schemas.microsoft.com/office/drawing/2014/main" id="{C69B6D85-ABDF-783B-FFA1-ED787278F892}"/>
              </a:ext>
            </a:extLst>
          </p:cNvPr>
          <p:cNvSpPr>
            <a:spLocks noGrp="1"/>
          </p:cNvSpPr>
          <p:nvPr>
            <p:ph type="ctrTitle"/>
          </p:nvPr>
        </p:nvSpPr>
        <p:spPr>
          <a:xfrm>
            <a:off x="323528" y="2020490"/>
            <a:ext cx="5105910" cy="1102519"/>
          </a:xfrm>
        </p:spPr>
        <p:txBody>
          <a:bodyPr/>
          <a:lstStyle/>
          <a:p>
            <a:r>
              <a:rPr lang="en-GB" dirty="0"/>
              <a:t>Themes</a:t>
            </a:r>
          </a:p>
        </p:txBody>
      </p:sp>
      <p:sp>
        <p:nvSpPr>
          <p:cNvPr id="4" name="Slide Number Placeholder 3">
            <a:extLst>
              <a:ext uri="{FF2B5EF4-FFF2-40B4-BE49-F238E27FC236}">
                <a16:creationId xmlns:a16="http://schemas.microsoft.com/office/drawing/2014/main" id="{9C1588AE-4294-09C8-32B8-3C9F17512EE1}"/>
              </a:ext>
            </a:extLst>
          </p:cNvPr>
          <p:cNvSpPr>
            <a:spLocks noGrp="1"/>
          </p:cNvSpPr>
          <p:nvPr>
            <p:ph type="sldNum" sz="quarter" idx="12"/>
          </p:nvPr>
        </p:nvSpPr>
        <p:spPr/>
        <p:txBody>
          <a:bodyPr/>
          <a:lstStyle/>
          <a:p>
            <a:fld id="{48C01933-47BD-4396-AFBF-31BEABCE9233}" type="slidenum">
              <a:rPr lang="en-GB" smtClean="0"/>
              <a:t>23</a:t>
            </a:fld>
            <a:endParaRPr lang="en-GB" dirty="0"/>
          </a:p>
        </p:txBody>
      </p:sp>
    </p:spTree>
    <p:extLst>
      <p:ext uri="{BB962C8B-B14F-4D97-AF65-F5344CB8AC3E}">
        <p14:creationId xmlns:p14="http://schemas.microsoft.com/office/powerpoint/2010/main" val="137301909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19FA-F93F-0572-418E-B57D9FEA6F6F}"/>
              </a:ext>
            </a:extLst>
          </p:cNvPr>
          <p:cNvSpPr>
            <a:spLocks noGrp="1"/>
          </p:cNvSpPr>
          <p:nvPr>
            <p:ph type="title"/>
          </p:nvPr>
        </p:nvSpPr>
        <p:spPr/>
        <p:txBody>
          <a:bodyPr/>
          <a:lstStyle/>
          <a:p>
            <a:r>
              <a:rPr lang="en-GB" dirty="0"/>
              <a:t>Regulatory breach</a:t>
            </a:r>
          </a:p>
        </p:txBody>
      </p:sp>
      <p:sp>
        <p:nvSpPr>
          <p:cNvPr id="4" name="Slide Number Placeholder 3">
            <a:extLst>
              <a:ext uri="{FF2B5EF4-FFF2-40B4-BE49-F238E27FC236}">
                <a16:creationId xmlns:a16="http://schemas.microsoft.com/office/drawing/2014/main" id="{639E3758-E857-35BC-AC4D-405E8BB08653}"/>
              </a:ext>
            </a:extLst>
          </p:cNvPr>
          <p:cNvSpPr>
            <a:spLocks noGrp="1"/>
          </p:cNvSpPr>
          <p:nvPr>
            <p:ph type="sldNum" sz="quarter" idx="12"/>
          </p:nvPr>
        </p:nvSpPr>
        <p:spPr/>
        <p:txBody>
          <a:bodyPr/>
          <a:lstStyle/>
          <a:p>
            <a:fld id="{48C01933-47BD-4396-AFBF-31BEABCE9233}" type="slidenum">
              <a:rPr lang="en-GB" smtClean="0"/>
              <a:t>24</a:t>
            </a:fld>
            <a:endParaRPr lang="en-GB" dirty="0"/>
          </a:p>
        </p:txBody>
      </p:sp>
      <p:pic>
        <p:nvPicPr>
          <p:cNvPr id="8" name="Picture Placeholder 7" descr="A person writing on a clipboard&#10;&#10;Description automatically generated">
            <a:extLst>
              <a:ext uri="{FF2B5EF4-FFF2-40B4-BE49-F238E27FC236}">
                <a16:creationId xmlns:a16="http://schemas.microsoft.com/office/drawing/2014/main" id="{F8ED2942-98DF-7FA7-EAA7-145156348D19}"/>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51" r="16651"/>
          <a:stretch>
            <a:fillRect/>
          </a:stretch>
        </p:blipFill>
        <p:spPr/>
      </p:pic>
      <p:sp>
        <p:nvSpPr>
          <p:cNvPr id="5" name="Content Placeholder 4">
            <a:extLst>
              <a:ext uri="{FF2B5EF4-FFF2-40B4-BE49-F238E27FC236}">
                <a16:creationId xmlns:a16="http://schemas.microsoft.com/office/drawing/2014/main" id="{43084D43-A6F8-203B-2071-C0496758AAE8}"/>
              </a:ext>
            </a:extLst>
          </p:cNvPr>
          <p:cNvSpPr>
            <a:spLocks noGrp="1"/>
          </p:cNvSpPr>
          <p:nvPr>
            <p:ph sz="half" idx="2"/>
          </p:nvPr>
        </p:nvSpPr>
        <p:spPr/>
        <p:txBody>
          <a:bodyPr vert="horz" lIns="91440" tIns="45720" rIns="91440" bIns="45720" rtlCol="0" anchor="t">
            <a:normAutofit/>
          </a:bodyPr>
          <a:lstStyle/>
          <a:p>
            <a:r>
              <a:rPr lang="en-GB" dirty="0">
                <a:latin typeface="Arial"/>
                <a:cs typeface="Arial"/>
              </a:rPr>
              <a:t>Our findings aligned with HSE’s previous findings.</a:t>
            </a:r>
          </a:p>
          <a:p>
            <a:r>
              <a:rPr lang="en-GB" dirty="0">
                <a:latin typeface="Arial"/>
                <a:cs typeface="Arial"/>
              </a:rPr>
              <a:t>Management of Health and Safety at work Regulations (1999)</a:t>
            </a:r>
          </a:p>
          <a:p>
            <a:pPr lvl="1">
              <a:buFont typeface="Courier New" panose="020B0604020202020204" pitchFamily="34" charset="0"/>
              <a:buChar char="o"/>
            </a:pPr>
            <a:r>
              <a:rPr lang="en-GB" dirty="0">
                <a:latin typeface="Arial"/>
                <a:cs typeface="Arial"/>
              </a:rPr>
              <a:t>Regulation 3</a:t>
            </a:r>
          </a:p>
          <a:p>
            <a:endParaRPr lang="en-GB" dirty="0"/>
          </a:p>
        </p:txBody>
      </p:sp>
    </p:spTree>
    <p:extLst>
      <p:ext uri="{BB962C8B-B14F-4D97-AF65-F5344CB8AC3E}">
        <p14:creationId xmlns:p14="http://schemas.microsoft.com/office/powerpoint/2010/main" val="8464214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19FA-F93F-0572-418E-B57D9FEA6F6F}"/>
              </a:ext>
            </a:extLst>
          </p:cNvPr>
          <p:cNvSpPr>
            <a:spLocks noGrp="1"/>
          </p:cNvSpPr>
          <p:nvPr>
            <p:ph type="title"/>
          </p:nvPr>
        </p:nvSpPr>
        <p:spPr/>
        <p:txBody>
          <a:bodyPr/>
          <a:lstStyle/>
          <a:p>
            <a:r>
              <a:rPr lang="en-GB" dirty="0"/>
              <a:t>Regulatory breach</a:t>
            </a:r>
          </a:p>
        </p:txBody>
      </p:sp>
      <p:sp>
        <p:nvSpPr>
          <p:cNvPr id="4" name="Slide Number Placeholder 3">
            <a:extLst>
              <a:ext uri="{FF2B5EF4-FFF2-40B4-BE49-F238E27FC236}">
                <a16:creationId xmlns:a16="http://schemas.microsoft.com/office/drawing/2014/main" id="{639E3758-E857-35BC-AC4D-405E8BB08653}"/>
              </a:ext>
            </a:extLst>
          </p:cNvPr>
          <p:cNvSpPr>
            <a:spLocks noGrp="1"/>
          </p:cNvSpPr>
          <p:nvPr>
            <p:ph type="sldNum" sz="quarter" idx="12"/>
          </p:nvPr>
        </p:nvSpPr>
        <p:spPr/>
        <p:txBody>
          <a:bodyPr/>
          <a:lstStyle/>
          <a:p>
            <a:fld id="{48C01933-47BD-4396-AFBF-31BEABCE9233}" type="slidenum">
              <a:rPr lang="en-GB" smtClean="0"/>
              <a:t>25</a:t>
            </a:fld>
            <a:endParaRPr lang="en-GB" dirty="0"/>
          </a:p>
        </p:txBody>
      </p:sp>
      <p:pic>
        <p:nvPicPr>
          <p:cNvPr id="8" name="Picture Placeholder 7" descr="A person writing on a clipboard&#10;&#10;Description automatically generated">
            <a:extLst>
              <a:ext uri="{FF2B5EF4-FFF2-40B4-BE49-F238E27FC236}">
                <a16:creationId xmlns:a16="http://schemas.microsoft.com/office/drawing/2014/main" id="{F8ED2942-98DF-7FA7-EAA7-145156348D19}"/>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51" r="16651"/>
          <a:stretch>
            <a:fillRect/>
          </a:stretch>
        </p:blipFill>
        <p:spPr/>
      </p:pic>
      <p:sp>
        <p:nvSpPr>
          <p:cNvPr id="5" name="Content Placeholder 4">
            <a:extLst>
              <a:ext uri="{FF2B5EF4-FFF2-40B4-BE49-F238E27FC236}">
                <a16:creationId xmlns:a16="http://schemas.microsoft.com/office/drawing/2014/main" id="{43084D43-A6F8-203B-2071-C0496758AAE8}"/>
              </a:ext>
            </a:extLst>
          </p:cNvPr>
          <p:cNvSpPr>
            <a:spLocks noGrp="1"/>
          </p:cNvSpPr>
          <p:nvPr>
            <p:ph sz="half" idx="2"/>
          </p:nvPr>
        </p:nvSpPr>
        <p:spPr/>
        <p:txBody>
          <a:bodyPr vert="horz" lIns="91440" tIns="45720" rIns="91440" bIns="45720" rtlCol="0" anchor="t">
            <a:normAutofit/>
          </a:bodyPr>
          <a:lstStyle/>
          <a:p>
            <a:r>
              <a:rPr lang="en-GB" dirty="0">
                <a:latin typeface="Arial"/>
                <a:cs typeface="Arial"/>
              </a:rPr>
              <a:t>Management of Health and Safety at work Regulations (1999)</a:t>
            </a:r>
            <a:endParaRPr lang="en-GB" dirty="0"/>
          </a:p>
          <a:p>
            <a:pPr lvl="1">
              <a:buFont typeface="Courier New" panose="020B0604020202020204" pitchFamily="34" charset="0"/>
              <a:buChar char="o"/>
            </a:pPr>
            <a:r>
              <a:rPr lang="en-GB" dirty="0">
                <a:latin typeface="Arial"/>
                <a:cs typeface="Arial"/>
              </a:rPr>
              <a:t>Regulation 4</a:t>
            </a:r>
          </a:p>
          <a:p>
            <a:endParaRPr lang="en-GB" dirty="0">
              <a:latin typeface="Arial"/>
              <a:cs typeface="Arial"/>
            </a:endParaRPr>
          </a:p>
          <a:p>
            <a:endParaRPr lang="en-GB" dirty="0"/>
          </a:p>
        </p:txBody>
      </p:sp>
    </p:spTree>
    <p:extLst>
      <p:ext uri="{BB962C8B-B14F-4D97-AF65-F5344CB8AC3E}">
        <p14:creationId xmlns:p14="http://schemas.microsoft.com/office/powerpoint/2010/main" val="41612928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19FA-F93F-0572-418E-B57D9FEA6F6F}"/>
              </a:ext>
            </a:extLst>
          </p:cNvPr>
          <p:cNvSpPr>
            <a:spLocks noGrp="1"/>
          </p:cNvSpPr>
          <p:nvPr>
            <p:ph type="title"/>
          </p:nvPr>
        </p:nvSpPr>
        <p:spPr/>
        <p:txBody>
          <a:bodyPr/>
          <a:lstStyle/>
          <a:p>
            <a:r>
              <a:rPr lang="en-GB" dirty="0"/>
              <a:t>Regulatory breach</a:t>
            </a:r>
          </a:p>
        </p:txBody>
      </p:sp>
      <p:sp>
        <p:nvSpPr>
          <p:cNvPr id="4" name="Slide Number Placeholder 3">
            <a:extLst>
              <a:ext uri="{FF2B5EF4-FFF2-40B4-BE49-F238E27FC236}">
                <a16:creationId xmlns:a16="http://schemas.microsoft.com/office/drawing/2014/main" id="{639E3758-E857-35BC-AC4D-405E8BB08653}"/>
              </a:ext>
            </a:extLst>
          </p:cNvPr>
          <p:cNvSpPr>
            <a:spLocks noGrp="1"/>
          </p:cNvSpPr>
          <p:nvPr>
            <p:ph type="sldNum" sz="quarter" idx="12"/>
          </p:nvPr>
        </p:nvSpPr>
        <p:spPr/>
        <p:txBody>
          <a:bodyPr/>
          <a:lstStyle/>
          <a:p>
            <a:fld id="{48C01933-47BD-4396-AFBF-31BEABCE9233}" type="slidenum">
              <a:rPr lang="en-GB" smtClean="0"/>
              <a:t>26</a:t>
            </a:fld>
            <a:endParaRPr lang="en-GB" dirty="0"/>
          </a:p>
        </p:txBody>
      </p:sp>
      <p:pic>
        <p:nvPicPr>
          <p:cNvPr id="8" name="Picture Placeholder 7" descr="A person writing on a clipboard&#10;&#10;Description automatically generated">
            <a:extLst>
              <a:ext uri="{FF2B5EF4-FFF2-40B4-BE49-F238E27FC236}">
                <a16:creationId xmlns:a16="http://schemas.microsoft.com/office/drawing/2014/main" id="{F8ED2942-98DF-7FA7-EAA7-145156348D19}"/>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51" r="16651"/>
          <a:stretch>
            <a:fillRect/>
          </a:stretch>
        </p:blipFill>
        <p:spPr/>
      </p:pic>
      <p:sp>
        <p:nvSpPr>
          <p:cNvPr id="5" name="Content Placeholder 4">
            <a:extLst>
              <a:ext uri="{FF2B5EF4-FFF2-40B4-BE49-F238E27FC236}">
                <a16:creationId xmlns:a16="http://schemas.microsoft.com/office/drawing/2014/main" id="{43084D43-A6F8-203B-2071-C0496758AAE8}"/>
              </a:ext>
            </a:extLst>
          </p:cNvPr>
          <p:cNvSpPr>
            <a:spLocks noGrp="1"/>
          </p:cNvSpPr>
          <p:nvPr>
            <p:ph sz="half" idx="2"/>
          </p:nvPr>
        </p:nvSpPr>
        <p:spPr/>
        <p:txBody>
          <a:bodyPr vert="horz" lIns="91440" tIns="45720" rIns="91440" bIns="45720" rtlCol="0" anchor="t">
            <a:normAutofit fontScale="85000" lnSpcReduction="10000"/>
          </a:bodyPr>
          <a:lstStyle/>
          <a:p>
            <a:r>
              <a:rPr lang="en-GB" dirty="0">
                <a:latin typeface="Arial"/>
                <a:cs typeface="Arial"/>
              </a:rPr>
              <a:t>Management of Health and Safety at work Regulations (1999)</a:t>
            </a:r>
            <a:endParaRPr lang="en-GB" dirty="0"/>
          </a:p>
          <a:p>
            <a:pPr lvl="1">
              <a:buFont typeface="Courier New" panose="020B0604020202020204" pitchFamily="34" charset="0"/>
              <a:buChar char="o"/>
            </a:pPr>
            <a:r>
              <a:rPr lang="en-GB" dirty="0">
                <a:latin typeface="Arial"/>
                <a:cs typeface="Arial"/>
              </a:rPr>
              <a:t>Regulation 5</a:t>
            </a:r>
          </a:p>
          <a:p>
            <a:r>
              <a:rPr lang="en-GB" dirty="0">
                <a:latin typeface="Arial"/>
                <a:cs typeface="Arial"/>
              </a:rPr>
              <a:t>Workplace (Health Safety and Welfare) Regulation (1992)</a:t>
            </a:r>
          </a:p>
          <a:p>
            <a:r>
              <a:rPr lang="en-GB" dirty="0">
                <a:latin typeface="Arial"/>
                <a:cs typeface="Arial"/>
              </a:rPr>
              <a:t>Personal Protective Equipment at Work Regulations (1992)</a:t>
            </a:r>
          </a:p>
          <a:p>
            <a:r>
              <a:rPr lang="en-GB" dirty="0">
                <a:latin typeface="Arial"/>
                <a:cs typeface="Arial"/>
              </a:rPr>
              <a:t>Manual Handling Operations Regulations (1992)</a:t>
            </a:r>
          </a:p>
          <a:p>
            <a:endParaRPr lang="en-GB" dirty="0"/>
          </a:p>
        </p:txBody>
      </p:sp>
    </p:spTree>
    <p:extLst>
      <p:ext uri="{BB962C8B-B14F-4D97-AF65-F5344CB8AC3E}">
        <p14:creationId xmlns:p14="http://schemas.microsoft.com/office/powerpoint/2010/main" val="397931018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93519FA-F93F-0572-418E-B57D9FEA6F6F}"/>
              </a:ext>
            </a:extLst>
          </p:cNvPr>
          <p:cNvSpPr>
            <a:spLocks noGrp="1"/>
          </p:cNvSpPr>
          <p:nvPr>
            <p:ph type="title"/>
          </p:nvPr>
        </p:nvSpPr>
        <p:spPr/>
        <p:txBody>
          <a:bodyPr/>
          <a:lstStyle/>
          <a:p>
            <a:r>
              <a:rPr lang="en-GB" dirty="0"/>
              <a:t>Regulatory breach</a:t>
            </a:r>
          </a:p>
        </p:txBody>
      </p:sp>
      <p:sp>
        <p:nvSpPr>
          <p:cNvPr id="4" name="Slide Number Placeholder 3">
            <a:extLst>
              <a:ext uri="{FF2B5EF4-FFF2-40B4-BE49-F238E27FC236}">
                <a16:creationId xmlns:a16="http://schemas.microsoft.com/office/drawing/2014/main" id="{639E3758-E857-35BC-AC4D-405E8BB08653}"/>
              </a:ext>
            </a:extLst>
          </p:cNvPr>
          <p:cNvSpPr>
            <a:spLocks noGrp="1"/>
          </p:cNvSpPr>
          <p:nvPr>
            <p:ph type="sldNum" sz="quarter" idx="12"/>
          </p:nvPr>
        </p:nvSpPr>
        <p:spPr/>
        <p:txBody>
          <a:bodyPr/>
          <a:lstStyle/>
          <a:p>
            <a:fld id="{48C01933-47BD-4396-AFBF-31BEABCE9233}" type="slidenum">
              <a:rPr lang="en-GB" smtClean="0"/>
              <a:t>27</a:t>
            </a:fld>
            <a:endParaRPr lang="en-GB" dirty="0"/>
          </a:p>
        </p:txBody>
      </p:sp>
      <p:pic>
        <p:nvPicPr>
          <p:cNvPr id="8" name="Picture Placeholder 7" descr="A person writing on a clipboard&#10;&#10;Description automatically generated">
            <a:extLst>
              <a:ext uri="{FF2B5EF4-FFF2-40B4-BE49-F238E27FC236}">
                <a16:creationId xmlns:a16="http://schemas.microsoft.com/office/drawing/2014/main" id="{F8ED2942-98DF-7FA7-EAA7-145156348D19}"/>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51" r="16651"/>
          <a:stretch>
            <a:fillRect/>
          </a:stretch>
        </p:blipFill>
        <p:spPr/>
      </p:pic>
      <p:sp>
        <p:nvSpPr>
          <p:cNvPr id="5" name="Content Placeholder 4">
            <a:extLst>
              <a:ext uri="{FF2B5EF4-FFF2-40B4-BE49-F238E27FC236}">
                <a16:creationId xmlns:a16="http://schemas.microsoft.com/office/drawing/2014/main" id="{43084D43-A6F8-203B-2071-C0496758AAE8}"/>
              </a:ext>
            </a:extLst>
          </p:cNvPr>
          <p:cNvSpPr>
            <a:spLocks noGrp="1"/>
          </p:cNvSpPr>
          <p:nvPr>
            <p:ph sz="half" idx="2"/>
          </p:nvPr>
        </p:nvSpPr>
        <p:spPr/>
        <p:txBody>
          <a:bodyPr vert="horz" lIns="91440" tIns="45720" rIns="91440" bIns="45720" rtlCol="0" anchor="t">
            <a:normAutofit/>
          </a:bodyPr>
          <a:lstStyle/>
          <a:p>
            <a:r>
              <a:rPr lang="en-GB" dirty="0">
                <a:latin typeface="Arial"/>
                <a:cs typeface="Arial"/>
              </a:rPr>
              <a:t>Personal Protective Equipment at Work Regulations (1992)</a:t>
            </a:r>
          </a:p>
          <a:p>
            <a:pPr lvl="1">
              <a:buFont typeface="Courier New" panose="020B0604020202020204" pitchFamily="34" charset="0"/>
              <a:buChar char="o"/>
            </a:pPr>
            <a:r>
              <a:rPr lang="en-GB" dirty="0">
                <a:latin typeface="Arial"/>
                <a:cs typeface="Arial"/>
              </a:rPr>
              <a:t>Regulation 13</a:t>
            </a:r>
          </a:p>
          <a:p>
            <a:r>
              <a:rPr lang="en-GB" dirty="0">
                <a:latin typeface="Arial"/>
                <a:cs typeface="Arial"/>
              </a:rPr>
              <a:t>Manual Handling Operations Regulations (1992)</a:t>
            </a:r>
          </a:p>
          <a:p>
            <a:endParaRPr lang="en-GB" dirty="0"/>
          </a:p>
        </p:txBody>
      </p:sp>
    </p:spTree>
    <p:extLst>
      <p:ext uri="{BB962C8B-B14F-4D97-AF65-F5344CB8AC3E}">
        <p14:creationId xmlns:p14="http://schemas.microsoft.com/office/powerpoint/2010/main" val="36923487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C5EC22-2F55-4E0F-7AB8-85393F3C0126}"/>
              </a:ext>
            </a:extLst>
          </p:cNvPr>
          <p:cNvSpPr>
            <a:spLocks noGrp="1"/>
          </p:cNvSpPr>
          <p:nvPr>
            <p:ph type="title"/>
          </p:nvPr>
        </p:nvSpPr>
        <p:spPr/>
        <p:txBody>
          <a:bodyPr/>
          <a:lstStyle/>
          <a:p>
            <a:r>
              <a:rPr lang="en-GB" dirty="0"/>
              <a:t>Workforce</a:t>
            </a:r>
          </a:p>
        </p:txBody>
      </p:sp>
      <p:sp>
        <p:nvSpPr>
          <p:cNvPr id="4" name="Slide Number Placeholder 3">
            <a:extLst>
              <a:ext uri="{FF2B5EF4-FFF2-40B4-BE49-F238E27FC236}">
                <a16:creationId xmlns:a16="http://schemas.microsoft.com/office/drawing/2014/main" id="{F7899D0C-F0C5-E4BA-CAE9-8428D83190B8}"/>
              </a:ext>
            </a:extLst>
          </p:cNvPr>
          <p:cNvSpPr>
            <a:spLocks noGrp="1"/>
          </p:cNvSpPr>
          <p:nvPr>
            <p:ph type="sldNum" sz="quarter" idx="12"/>
          </p:nvPr>
        </p:nvSpPr>
        <p:spPr/>
        <p:txBody>
          <a:bodyPr/>
          <a:lstStyle/>
          <a:p>
            <a:fld id="{48C01933-47BD-4396-AFBF-31BEABCE9233}" type="slidenum">
              <a:rPr lang="en-GB" smtClean="0"/>
              <a:t>28</a:t>
            </a:fld>
            <a:endParaRPr lang="en-GB" dirty="0"/>
          </a:p>
        </p:txBody>
      </p:sp>
      <p:pic>
        <p:nvPicPr>
          <p:cNvPr id="10" name="Picture Placeholder 9" descr="A person and person in blue scrubs sitting in a hallway&#10;&#10;Description automatically generated">
            <a:extLst>
              <a:ext uri="{FF2B5EF4-FFF2-40B4-BE49-F238E27FC236}">
                <a16:creationId xmlns:a16="http://schemas.microsoft.com/office/drawing/2014/main" id="{56B2DEC4-25D2-A910-5BC9-AFA47F4E0CFB}"/>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67" r="16667"/>
          <a:stretch>
            <a:fillRect/>
          </a:stretch>
        </p:blipFill>
        <p:spPr/>
      </p:pic>
      <p:sp>
        <p:nvSpPr>
          <p:cNvPr id="7" name="Content Placeholder 6">
            <a:extLst>
              <a:ext uri="{FF2B5EF4-FFF2-40B4-BE49-F238E27FC236}">
                <a16:creationId xmlns:a16="http://schemas.microsoft.com/office/drawing/2014/main" id="{88D60834-23FA-78BE-20D2-F828151F0910}"/>
              </a:ext>
            </a:extLst>
          </p:cNvPr>
          <p:cNvSpPr>
            <a:spLocks noGrp="1"/>
          </p:cNvSpPr>
          <p:nvPr>
            <p:ph sz="half" idx="1"/>
          </p:nvPr>
        </p:nvSpPr>
        <p:spPr/>
        <p:txBody>
          <a:bodyPr>
            <a:normAutofit lnSpcReduction="10000"/>
          </a:bodyPr>
          <a:lstStyle/>
          <a:p>
            <a:r>
              <a:rPr lang="en-GB" dirty="0"/>
              <a:t>Frontline care staff</a:t>
            </a:r>
          </a:p>
          <a:p>
            <a:endParaRPr lang="en-GB" dirty="0"/>
          </a:p>
          <a:p>
            <a:r>
              <a:rPr lang="en-GB" dirty="0"/>
              <a:t>Staffing skill mix was inadequate</a:t>
            </a:r>
          </a:p>
          <a:p>
            <a:pPr marL="0" indent="0">
              <a:buNone/>
            </a:pPr>
            <a:endParaRPr lang="en-GB" dirty="0"/>
          </a:p>
          <a:p>
            <a:r>
              <a:rPr lang="en-GB" dirty="0"/>
              <a:t>Delay in response </a:t>
            </a:r>
          </a:p>
          <a:p>
            <a:pPr marL="0" indent="0">
              <a:buNone/>
            </a:pPr>
            <a:endParaRPr lang="en-GB" dirty="0"/>
          </a:p>
          <a:p>
            <a:r>
              <a:rPr lang="en-GB" dirty="0"/>
              <a:t>Lack of staff support</a:t>
            </a:r>
          </a:p>
        </p:txBody>
      </p:sp>
    </p:spTree>
    <p:extLst>
      <p:ext uri="{BB962C8B-B14F-4D97-AF65-F5344CB8AC3E}">
        <p14:creationId xmlns:p14="http://schemas.microsoft.com/office/powerpoint/2010/main" val="170170159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4862C1-9AB8-875A-F1B6-D4B1D329A71D}"/>
              </a:ext>
            </a:extLst>
          </p:cNvPr>
          <p:cNvSpPr>
            <a:spLocks noGrp="1"/>
          </p:cNvSpPr>
          <p:nvPr>
            <p:ph type="title"/>
          </p:nvPr>
        </p:nvSpPr>
        <p:spPr/>
        <p:txBody>
          <a:bodyPr/>
          <a:lstStyle/>
          <a:p>
            <a:r>
              <a:rPr lang="en-GB" dirty="0"/>
              <a:t>Care provision</a:t>
            </a:r>
          </a:p>
        </p:txBody>
      </p:sp>
      <p:sp>
        <p:nvSpPr>
          <p:cNvPr id="4" name="Slide Number Placeholder 3">
            <a:extLst>
              <a:ext uri="{FF2B5EF4-FFF2-40B4-BE49-F238E27FC236}">
                <a16:creationId xmlns:a16="http://schemas.microsoft.com/office/drawing/2014/main" id="{06D111B9-BF13-94E6-CA1A-9C306370D5E9}"/>
              </a:ext>
            </a:extLst>
          </p:cNvPr>
          <p:cNvSpPr>
            <a:spLocks noGrp="1"/>
          </p:cNvSpPr>
          <p:nvPr>
            <p:ph type="sldNum" sz="quarter" idx="12"/>
          </p:nvPr>
        </p:nvSpPr>
        <p:spPr/>
        <p:txBody>
          <a:bodyPr/>
          <a:lstStyle/>
          <a:p>
            <a:fld id="{48C01933-47BD-4396-AFBF-31BEABCE9233}" type="slidenum">
              <a:rPr lang="en-GB" smtClean="0"/>
              <a:t>29</a:t>
            </a:fld>
            <a:endParaRPr lang="en-GB" dirty="0"/>
          </a:p>
        </p:txBody>
      </p:sp>
      <p:pic>
        <p:nvPicPr>
          <p:cNvPr id="8" name="Picture Placeholder 7" descr="A close-up of a doctor holding an old person's hand&#10;&#10;Description automatically generated">
            <a:extLst>
              <a:ext uri="{FF2B5EF4-FFF2-40B4-BE49-F238E27FC236}">
                <a16:creationId xmlns:a16="http://schemas.microsoft.com/office/drawing/2014/main" id="{6DF1F060-05FC-0510-0CF6-CA3C6B77DAE5}"/>
              </a:ext>
            </a:extLst>
          </p:cNvPr>
          <p:cNvPicPr>
            <a:picLocks noGrp="1" noChangeAspect="1"/>
          </p:cNvPicPr>
          <p:nvPr>
            <p:ph type="pic" sz="quarter" idx="15"/>
          </p:nvPr>
        </p:nvPicPr>
        <p:blipFill>
          <a:blip r:embed="rId3" cstate="print">
            <a:extLst>
              <a:ext uri="{28A0092B-C50C-407E-A947-70E740481C1C}">
                <a14:useLocalDpi xmlns:a14="http://schemas.microsoft.com/office/drawing/2010/main" val="0"/>
              </a:ext>
            </a:extLst>
          </a:blip>
          <a:srcRect l="16620" r="16620"/>
          <a:stretch>
            <a:fillRect/>
          </a:stretch>
        </p:blipFill>
        <p:spPr/>
      </p:pic>
      <p:sp>
        <p:nvSpPr>
          <p:cNvPr id="3" name="Content Placeholder 2">
            <a:extLst>
              <a:ext uri="{FF2B5EF4-FFF2-40B4-BE49-F238E27FC236}">
                <a16:creationId xmlns:a16="http://schemas.microsoft.com/office/drawing/2014/main" id="{CC0E37AF-A705-D3AC-EF2A-1AB0C3262129}"/>
              </a:ext>
            </a:extLst>
          </p:cNvPr>
          <p:cNvSpPr>
            <a:spLocks noGrp="1"/>
          </p:cNvSpPr>
          <p:nvPr>
            <p:ph sz="half" idx="2"/>
          </p:nvPr>
        </p:nvSpPr>
        <p:spPr/>
        <p:txBody>
          <a:bodyPr/>
          <a:lstStyle/>
          <a:p>
            <a:r>
              <a:rPr lang="en-GB" dirty="0"/>
              <a:t>Mental health settings</a:t>
            </a:r>
          </a:p>
          <a:p>
            <a:pPr marL="0" indent="0">
              <a:buNone/>
            </a:pPr>
            <a:endParaRPr lang="en-GB" dirty="0"/>
          </a:p>
          <a:p>
            <a:r>
              <a:rPr lang="en-GB" dirty="0"/>
              <a:t>Inappropriate patient placement</a:t>
            </a:r>
          </a:p>
          <a:p>
            <a:pPr marL="0" indent="0">
              <a:buNone/>
            </a:pPr>
            <a:endParaRPr lang="en-GB" dirty="0"/>
          </a:p>
          <a:p>
            <a:r>
              <a:rPr lang="en-GB" dirty="0"/>
              <a:t>Inadequate plans of care in place</a:t>
            </a:r>
          </a:p>
          <a:p>
            <a:pPr marL="0" indent="0">
              <a:buNone/>
            </a:pPr>
            <a:endParaRPr lang="en-GB" dirty="0"/>
          </a:p>
        </p:txBody>
      </p:sp>
    </p:spTree>
    <p:extLst>
      <p:ext uri="{BB962C8B-B14F-4D97-AF65-F5344CB8AC3E}">
        <p14:creationId xmlns:p14="http://schemas.microsoft.com/office/powerpoint/2010/main" val="135256016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A0F0FD-6C4E-88F6-6A6B-B4A305175D43}"/>
              </a:ext>
            </a:extLst>
          </p:cNvPr>
          <p:cNvSpPr>
            <a:spLocks noGrp="1"/>
          </p:cNvSpPr>
          <p:nvPr>
            <p:ph type="title"/>
          </p:nvPr>
        </p:nvSpPr>
        <p:spPr>
          <a:xfrm>
            <a:off x="179512" y="13352"/>
            <a:ext cx="6923112" cy="506897"/>
          </a:xfrm>
        </p:spPr>
        <p:txBody>
          <a:bodyPr anchor="ctr">
            <a:normAutofit/>
          </a:bodyPr>
          <a:lstStyle/>
          <a:p>
            <a:pPr>
              <a:lnSpc>
                <a:spcPct val="90000"/>
              </a:lnSpc>
            </a:pPr>
            <a:r>
              <a:rPr lang="en-GB" sz="3000" dirty="0"/>
              <a:t>Agenda</a:t>
            </a:r>
          </a:p>
        </p:txBody>
      </p:sp>
      <p:graphicFrame>
        <p:nvGraphicFramePr>
          <p:cNvPr id="3" name="Table 2">
            <a:extLst>
              <a:ext uri="{FF2B5EF4-FFF2-40B4-BE49-F238E27FC236}">
                <a16:creationId xmlns:a16="http://schemas.microsoft.com/office/drawing/2014/main" id="{D19FC960-6874-632E-52AA-A1377F375473}"/>
              </a:ext>
            </a:extLst>
          </p:cNvPr>
          <p:cNvGraphicFramePr>
            <a:graphicFrameLocks noGrp="1"/>
          </p:cNvGraphicFramePr>
          <p:nvPr>
            <p:extLst>
              <p:ext uri="{D42A27DB-BD31-4B8C-83A1-F6EECF244321}">
                <p14:modId xmlns:p14="http://schemas.microsoft.com/office/powerpoint/2010/main" val="2091716756"/>
              </p:ext>
            </p:extLst>
          </p:nvPr>
        </p:nvGraphicFramePr>
        <p:xfrm>
          <a:off x="280372" y="915566"/>
          <a:ext cx="8583256" cy="3792156"/>
        </p:xfrm>
        <a:graphic>
          <a:graphicData uri="http://schemas.openxmlformats.org/drawingml/2006/table">
            <a:tbl>
              <a:tblPr firstRow="1" firstCol="1" bandRow="1">
                <a:tableStyleId>{5C22544A-7EE6-4342-B048-85BDC9FD1C3A}</a:tableStyleId>
              </a:tblPr>
              <a:tblGrid>
                <a:gridCol w="642378">
                  <a:extLst>
                    <a:ext uri="{9D8B030D-6E8A-4147-A177-3AD203B41FA5}">
                      <a16:colId xmlns:a16="http://schemas.microsoft.com/office/drawing/2014/main" val="417110833"/>
                    </a:ext>
                  </a:extLst>
                </a:gridCol>
                <a:gridCol w="3082251">
                  <a:extLst>
                    <a:ext uri="{9D8B030D-6E8A-4147-A177-3AD203B41FA5}">
                      <a16:colId xmlns:a16="http://schemas.microsoft.com/office/drawing/2014/main" val="379418575"/>
                    </a:ext>
                  </a:extLst>
                </a:gridCol>
                <a:gridCol w="4858627">
                  <a:extLst>
                    <a:ext uri="{9D8B030D-6E8A-4147-A177-3AD203B41FA5}">
                      <a16:colId xmlns:a16="http://schemas.microsoft.com/office/drawing/2014/main" val="2073863139"/>
                    </a:ext>
                  </a:extLst>
                </a:gridCol>
              </a:tblGrid>
              <a:tr h="181629">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Time</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Item</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tc>
                  <a:txBody>
                    <a:bodyPr/>
                    <a:lstStyle/>
                    <a:p>
                      <a:pPr algn="l">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Speaker</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3087"/>
                    </a:solidFill>
                  </a:tcPr>
                </a:tc>
                <a:extLst>
                  <a:ext uri="{0D108BD9-81ED-4DB2-BD59-A6C34878D82A}">
                    <a16:rowId xmlns:a16="http://schemas.microsoft.com/office/drawing/2014/main" val="3219749229"/>
                  </a:ext>
                </a:extLst>
              </a:tr>
              <a:tr h="377424">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12:00</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Introduction to the forum</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cs typeface="Arial" panose="020B0604020202020204" pitchFamily="34" charset="0"/>
                        </a:rPr>
                        <a:t>Chair, Ingrid Henderson, NHSR Associate Safety and Learning Lead – London and the South</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1"/>
                    </a:solidFill>
                  </a:tcPr>
                </a:tc>
                <a:extLst>
                  <a:ext uri="{0D108BD9-81ED-4DB2-BD59-A6C34878D82A}">
                    <a16:rowId xmlns:a16="http://schemas.microsoft.com/office/drawing/2014/main" val="736883230"/>
                  </a:ext>
                </a:extLst>
              </a:tr>
              <a:tr h="573219">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12:05</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200" kern="100" dirty="0">
                          <a:effectLst/>
                          <a:latin typeface="Arial" panose="020B0604020202020204" pitchFamily="34" charset="0"/>
                          <a:ea typeface="Aptos" panose="020B0004020202020204" pitchFamily="34" charset="0"/>
                          <a:cs typeface="Arial" panose="020B0604020202020204" pitchFamily="34" charset="0"/>
                        </a:rPr>
                        <a:t>PSIRF update</a:t>
                      </a:r>
                    </a:p>
                  </a:txBody>
                  <a:tcPr marL="69151" marR="69151" marT="0" marB="0" anchor="ctr">
                    <a:solidFill>
                      <a:schemeClr val="bg2">
                        <a:lumMod val="20000"/>
                        <a:lumOff val="80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Phil Meakin, Head of Clinical Quality and Improvement   Hampshire, Isle of Wight and Thames Valley and Louise Jane, NHSE PSS for South East Region </a:t>
                      </a:r>
                    </a:p>
                  </a:txBody>
                  <a:tcPr marL="69151" marR="69151" marT="0" marB="0" anchor="ctr">
                    <a:solidFill>
                      <a:schemeClr val="bg2">
                        <a:lumMod val="20000"/>
                        <a:lumOff val="80000"/>
                      </a:schemeClr>
                    </a:solidFill>
                  </a:tcPr>
                </a:tc>
                <a:extLst>
                  <a:ext uri="{0D108BD9-81ED-4DB2-BD59-A6C34878D82A}">
                    <a16:rowId xmlns:a16="http://schemas.microsoft.com/office/drawing/2014/main" val="181222705"/>
                  </a:ext>
                </a:extLst>
              </a:tr>
              <a:tr h="181629">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12:30 </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200" kern="100" dirty="0">
                          <a:effectLst/>
                          <a:latin typeface="Arial" panose="020B0604020202020204" pitchFamily="34" charset="0"/>
                          <a:ea typeface="Aptos" panose="020B0004020202020204" pitchFamily="34" charset="0"/>
                          <a:cs typeface="Arial" panose="020B0604020202020204" pitchFamily="34" charset="0"/>
                        </a:rPr>
                        <a:t>Violence in the workplace report</a:t>
                      </a:r>
                    </a:p>
                  </a:txBody>
                  <a:tcPr marL="69151" marR="69151" marT="0" marB="0" anchor="ctr">
                    <a:no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Naomi Assame, Deputy Director for Safety and Learning</a:t>
                      </a:r>
                    </a:p>
                  </a:txBody>
                  <a:tcPr marL="69151" marR="69151" marT="0" marB="0" anchor="ctr">
                    <a:noFill/>
                  </a:tcPr>
                </a:tc>
                <a:extLst>
                  <a:ext uri="{0D108BD9-81ED-4DB2-BD59-A6C34878D82A}">
                    <a16:rowId xmlns:a16="http://schemas.microsoft.com/office/drawing/2014/main" val="344959337"/>
                  </a:ext>
                </a:extLst>
              </a:tr>
              <a:tr h="377424">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12.50</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200" kern="100" dirty="0">
                          <a:effectLst/>
                          <a:latin typeface="Arial" panose="020B0604020202020204" pitchFamily="34" charset="0"/>
                          <a:ea typeface="Aptos" panose="020B0004020202020204" pitchFamily="34" charset="0"/>
                          <a:cs typeface="Arial" panose="020B0604020202020204" pitchFamily="34" charset="0"/>
                        </a:rPr>
                        <a:t>Workplace violence case story </a:t>
                      </a:r>
                    </a:p>
                  </a:txBody>
                  <a:tcPr marL="69151" marR="69151" marT="0" marB="0" anchor="ctr">
                    <a:solidFill>
                      <a:schemeClr val="bg2">
                        <a:lumMod val="20000"/>
                        <a:lumOff val="80000"/>
                      </a:schemeClr>
                    </a:solid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cs typeface="Arial" panose="020B0604020202020204" pitchFamily="34" charset="0"/>
                        </a:rPr>
                        <a:t>Abigail Fogarty, NHSR Associate Safety and Learning Lead London </a:t>
                      </a:r>
                    </a:p>
                  </a:txBody>
                  <a:tcPr marL="69151" marR="69151" marT="0" marB="0" anchor="ctr">
                    <a:solidFill>
                      <a:schemeClr val="bg2">
                        <a:lumMod val="20000"/>
                        <a:lumOff val="80000"/>
                      </a:schemeClr>
                    </a:solidFill>
                  </a:tcPr>
                </a:tc>
                <a:extLst>
                  <a:ext uri="{0D108BD9-81ED-4DB2-BD59-A6C34878D82A}">
                    <a16:rowId xmlns:a16="http://schemas.microsoft.com/office/drawing/2014/main" val="3855490352"/>
                  </a:ext>
                </a:extLst>
              </a:tr>
              <a:tr h="377424">
                <a:tc>
                  <a:txBody>
                    <a:bodyPr/>
                    <a:lstStyle/>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13.05</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pPr>
                      <a:r>
                        <a:rPr lang="en-GB" sz="1200" kern="100" dirty="0">
                          <a:effectLst/>
                          <a:latin typeface="Arial" panose="020B0604020202020204" pitchFamily="34" charset="0"/>
                          <a:ea typeface="Aptos" panose="020B0004020202020204" pitchFamily="34" charset="0"/>
                          <a:cs typeface="Arial" panose="020B0604020202020204" pitchFamily="34" charset="0"/>
                        </a:rPr>
                        <a:t>Practitioner Performance Advice, update and maternity team reviews </a:t>
                      </a:r>
                    </a:p>
                  </a:txBody>
                  <a:tcPr marL="69151" marR="69151" marT="0" marB="0" anchor="ctr">
                    <a:noFill/>
                  </a:tcPr>
                </a:tc>
                <a:tc>
                  <a:txBody>
                    <a:bodyPr/>
                    <a:lstStyle/>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ea typeface="Aptos" panose="020B0004020202020204" pitchFamily="34" charset="0"/>
                          <a:cs typeface="Arial" panose="020B0604020202020204" pitchFamily="34" charset="0"/>
                        </a:rPr>
                        <a:t>Neil Armstrong </a:t>
                      </a:r>
                    </a:p>
                  </a:txBody>
                  <a:tcPr marL="69151" marR="69151" marT="0" marB="0" anchor="ctr">
                    <a:noFill/>
                  </a:tcPr>
                </a:tc>
                <a:extLst>
                  <a:ext uri="{0D108BD9-81ED-4DB2-BD59-A6C34878D82A}">
                    <a16:rowId xmlns:a16="http://schemas.microsoft.com/office/drawing/2014/main" val="793014216"/>
                  </a:ext>
                </a:extLst>
              </a:tr>
              <a:tr h="1269748">
                <a:tc>
                  <a:txBody>
                    <a:bodyPr/>
                    <a:lstStyle/>
                    <a:p>
                      <a:pPr algn="ctr">
                        <a:lnSpc>
                          <a:spcPct val="107000"/>
                        </a:lnSpc>
                        <a:spcBef>
                          <a:spcPts val="300"/>
                        </a:spcBef>
                        <a:spcAft>
                          <a:spcPts val="300"/>
                        </a:spcAft>
                      </a:pPr>
                      <a:endParaRPr lang="en-GB" sz="1200" kern="100" dirty="0">
                        <a:effectLst/>
                        <a:latin typeface="Arial" panose="020B0604020202020204" pitchFamily="34" charset="0"/>
                        <a:cs typeface="Arial" panose="020B0604020202020204" pitchFamily="34" charset="0"/>
                      </a:endParaRPr>
                    </a:p>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13:20</a:t>
                      </a:r>
                    </a:p>
                    <a:p>
                      <a:pPr algn="ctr">
                        <a:lnSpc>
                          <a:spcPct val="107000"/>
                        </a:lnSpc>
                        <a:spcBef>
                          <a:spcPts val="300"/>
                        </a:spcBef>
                        <a:spcAft>
                          <a:spcPts val="300"/>
                        </a:spcAft>
                      </a:pPr>
                      <a:endParaRPr lang="en-GB" sz="1200" kern="100" dirty="0">
                        <a:effectLst/>
                        <a:latin typeface="Arial" panose="020B0604020202020204" pitchFamily="34" charset="0"/>
                        <a:cs typeface="Arial" panose="020B0604020202020204" pitchFamily="34" charset="0"/>
                      </a:endParaRPr>
                    </a:p>
                    <a:p>
                      <a:pPr algn="ctr">
                        <a:lnSpc>
                          <a:spcPct val="107000"/>
                        </a:lnSpc>
                        <a:spcBef>
                          <a:spcPts val="300"/>
                        </a:spcBef>
                        <a:spcAft>
                          <a:spcPts val="300"/>
                        </a:spcAft>
                      </a:pPr>
                      <a:endParaRPr lang="en-GB" sz="1200" kern="100" dirty="0">
                        <a:effectLst/>
                        <a:latin typeface="Arial" panose="020B0604020202020204" pitchFamily="34" charset="0"/>
                        <a:cs typeface="Arial" panose="020B0604020202020204" pitchFamily="34" charset="0"/>
                      </a:endParaRPr>
                    </a:p>
                    <a:p>
                      <a:pPr algn="ctr">
                        <a:lnSpc>
                          <a:spcPct val="107000"/>
                        </a:lnSpc>
                        <a:spcBef>
                          <a:spcPts val="300"/>
                        </a:spcBef>
                        <a:spcAft>
                          <a:spcPts val="300"/>
                        </a:spcAft>
                      </a:pPr>
                      <a:r>
                        <a:rPr lang="en-GB" sz="1200" kern="100" dirty="0">
                          <a:effectLst/>
                          <a:latin typeface="Arial" panose="020B0604020202020204" pitchFamily="34" charset="0"/>
                          <a:cs typeface="Arial" panose="020B0604020202020204" pitchFamily="34" charset="0"/>
                        </a:rPr>
                        <a:t> </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rgbClr val="005EB8"/>
                    </a:solidFill>
                  </a:tcPr>
                </a:tc>
                <a:tc>
                  <a:txBody>
                    <a:bodyPr/>
                    <a:lstStyle/>
                    <a:p>
                      <a:pPr algn="l">
                        <a:lnSpc>
                          <a:spcPct val="107000"/>
                        </a:lnSpc>
                        <a:spcBef>
                          <a:spcPts val="300"/>
                        </a:spcBef>
                        <a:spcAft>
                          <a:spcPts val="300"/>
                        </a:spcAft>
                      </a:pPr>
                      <a:r>
                        <a:rPr lang="en-GB" sz="1200" kern="100" dirty="0">
                          <a:effectLst/>
                          <a:latin typeface="Arial" panose="020B0604020202020204" pitchFamily="34" charset="0"/>
                          <a:ea typeface="Aptos" panose="020B0004020202020204" pitchFamily="34" charset="0"/>
                          <a:cs typeface="Arial" panose="020B0604020202020204" pitchFamily="34" charset="0"/>
                        </a:rPr>
                        <a:t>Member led breakout groups facilitated by NHSR </a:t>
                      </a:r>
                    </a:p>
                    <a:p>
                      <a:pPr algn="l">
                        <a:lnSpc>
                          <a:spcPct val="107000"/>
                        </a:lnSpc>
                        <a:spcBef>
                          <a:spcPts val="300"/>
                        </a:spcBef>
                        <a:spcAft>
                          <a:spcPts val="300"/>
                        </a:spcAft>
                      </a:pP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solidFill>
                      <a:schemeClr val="bg2">
                        <a:lumMod val="20000"/>
                        <a:lumOff val="80000"/>
                      </a:schemeClr>
                    </a:solidFill>
                  </a:tcPr>
                </a:tc>
                <a:tc>
                  <a:txBody>
                    <a:bodyPr/>
                    <a:lstStyle/>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200" kern="100" dirty="0">
                          <a:effectLst/>
                          <a:latin typeface="Arial" panose="020B0604020202020204" pitchFamily="34" charset="0"/>
                          <a:cs typeface="Arial" panose="020B0604020202020204" pitchFamily="34" charset="0"/>
                        </a:rPr>
                        <a:t>Tim Shurlock - NHSR Safety &amp; Learning Lead South</a:t>
                      </a:r>
                    </a:p>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200" kern="100" dirty="0">
                          <a:effectLst/>
                          <a:latin typeface="Arial" panose="020B0604020202020204" pitchFamily="34" charset="0"/>
                          <a:cs typeface="Arial" panose="020B0604020202020204" pitchFamily="34" charset="0"/>
                        </a:rPr>
                        <a:t>Caroline Latham-Parker- NHSR Associate Safety &amp; Learning Lead South</a:t>
                      </a:r>
                    </a:p>
                    <a:p>
                      <a:pPr marL="285750" indent="-285750" algn="l">
                        <a:lnSpc>
                          <a:spcPct val="107000"/>
                        </a:lnSpc>
                        <a:spcBef>
                          <a:spcPts val="300"/>
                        </a:spcBef>
                        <a:spcAft>
                          <a:spcPts val="300"/>
                        </a:spcAft>
                        <a:buFont typeface="Arial" panose="020B0604020202020204" pitchFamily="34" charset="0"/>
                        <a:buChar char="•"/>
                      </a:pPr>
                      <a:r>
                        <a:rPr lang="en-GB" sz="1200" kern="100" dirty="0">
                          <a:effectLst/>
                          <a:latin typeface="Arial" panose="020B0604020202020204" pitchFamily="34" charset="0"/>
                          <a:cs typeface="Arial" panose="020B0604020202020204" pitchFamily="34" charset="0"/>
                        </a:rPr>
                        <a:t>Abigail Fogarty and </a:t>
                      </a:r>
                      <a:r>
                        <a:rPr lang="en-GB" sz="1200" kern="100" dirty="0">
                          <a:effectLst/>
                          <a:latin typeface="Arial" panose="020B0604020202020204" pitchFamily="34" charset="0"/>
                          <a:ea typeface="Aptos" panose="020B0004020202020204" pitchFamily="34" charset="0"/>
                          <a:cs typeface="Arial" panose="020B0604020202020204" pitchFamily="34" charset="0"/>
                        </a:rPr>
                        <a:t>Ingrid Henderson</a:t>
                      </a:r>
                    </a:p>
                  </a:txBody>
                  <a:tcPr marL="69151" marR="69151" marT="0" marB="0" anchor="ctr">
                    <a:solidFill>
                      <a:schemeClr val="bg2">
                        <a:lumMod val="20000"/>
                        <a:lumOff val="80000"/>
                      </a:schemeClr>
                    </a:solidFill>
                  </a:tcPr>
                </a:tc>
                <a:extLst>
                  <a:ext uri="{0D108BD9-81ED-4DB2-BD59-A6C34878D82A}">
                    <a16:rowId xmlns:a16="http://schemas.microsoft.com/office/drawing/2014/main" val="3078171554"/>
                  </a:ext>
                </a:extLst>
              </a:tr>
              <a:tr h="453659">
                <a:tc>
                  <a:txBody>
                    <a:bodyPr/>
                    <a:lstStyle/>
                    <a:p>
                      <a:pPr algn="ctr">
                        <a:lnSpc>
                          <a:spcPct val="107000"/>
                        </a:lnSpc>
                        <a:spcBef>
                          <a:spcPts val="300"/>
                        </a:spcBef>
                        <a:spcAft>
                          <a:spcPts val="300"/>
                        </a:spcAft>
                      </a:pPr>
                      <a:r>
                        <a:rPr lang="en-GB" sz="1200" kern="100" dirty="0">
                          <a:effectLst/>
                          <a:latin typeface="Arial" panose="020B0604020202020204" pitchFamily="34" charset="0"/>
                          <a:ea typeface="Aptos" panose="020B0004020202020204" pitchFamily="34" charset="0"/>
                          <a:cs typeface="Arial" panose="020B0604020202020204" pitchFamily="34" charset="0"/>
                        </a:rPr>
                        <a:t>13:50</a:t>
                      </a:r>
                    </a:p>
                  </a:txBody>
                  <a:tcPr marL="69151" marR="69151" marT="0" marB="0" anchor="ctr">
                    <a:solidFill>
                      <a:srgbClr val="005EB8"/>
                    </a:solidFill>
                  </a:tcPr>
                </a:tc>
                <a:tc>
                  <a:txBody>
                    <a:bodyPr/>
                    <a:lstStyle/>
                    <a:p>
                      <a:pPr marL="0" marR="0" lvl="0" indent="0" algn="l" defTabSz="914400" rtl="0" eaLnBrk="1" fontAlgn="auto" latinLnBrk="0" hangingPunct="1">
                        <a:lnSpc>
                          <a:spcPct val="107000"/>
                        </a:lnSpc>
                        <a:spcBef>
                          <a:spcPts val="300"/>
                        </a:spcBef>
                        <a:spcAft>
                          <a:spcPts val="300"/>
                        </a:spcAft>
                        <a:buClrTx/>
                        <a:buSzTx/>
                        <a:buFontTx/>
                        <a:buNone/>
                        <a:tabLst/>
                        <a:defRPr/>
                      </a:pPr>
                      <a:r>
                        <a:rPr lang="en-GB" sz="1200" kern="100" dirty="0">
                          <a:effectLst/>
                          <a:latin typeface="Arial" panose="020B0604020202020204" pitchFamily="34" charset="0"/>
                          <a:ea typeface="Aptos" panose="020B0004020202020204" pitchFamily="34" charset="0"/>
                          <a:cs typeface="Arial" panose="020B0604020202020204" pitchFamily="34" charset="0"/>
                        </a:rPr>
                        <a:t>Summary and Close </a:t>
                      </a:r>
                    </a:p>
                    <a:p>
                      <a:pPr algn="l">
                        <a:lnSpc>
                          <a:spcPct val="107000"/>
                        </a:lnSpc>
                        <a:spcBef>
                          <a:spcPts val="300"/>
                        </a:spcBef>
                        <a:spcAft>
                          <a:spcPts val="300"/>
                        </a:spcAft>
                      </a:pP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noFill/>
                  </a:tcPr>
                </a:tc>
                <a:tc>
                  <a:txBody>
                    <a:bodyPr/>
                    <a:lstStyle/>
                    <a:p>
                      <a:pPr marL="285750" marR="0" lvl="0" indent="-285750" algn="l" defTabSz="914400" rtl="0" eaLnBrk="1" fontAlgn="auto" latinLnBrk="0" hangingPunct="1">
                        <a:lnSpc>
                          <a:spcPct val="107000"/>
                        </a:lnSpc>
                        <a:spcBef>
                          <a:spcPts val="300"/>
                        </a:spcBef>
                        <a:spcAft>
                          <a:spcPts val="300"/>
                        </a:spcAft>
                        <a:buClrTx/>
                        <a:buSzTx/>
                        <a:buFont typeface="Arial" panose="020B0604020202020204" pitchFamily="34" charset="0"/>
                        <a:buChar char="•"/>
                        <a:tabLst/>
                        <a:defRPr/>
                      </a:pPr>
                      <a:r>
                        <a:rPr lang="en-GB" sz="1200" kern="100" dirty="0">
                          <a:effectLst/>
                          <a:latin typeface="Arial" panose="020B0604020202020204" pitchFamily="34" charset="0"/>
                          <a:ea typeface="Aptos" panose="020B0004020202020204" pitchFamily="34" charset="0"/>
                          <a:cs typeface="Arial" panose="020B0604020202020204" pitchFamily="34" charset="0"/>
                        </a:rPr>
                        <a:t>Tim </a:t>
                      </a:r>
                      <a:r>
                        <a:rPr lang="en-GB" sz="1200" kern="100" dirty="0" err="1">
                          <a:effectLst/>
                          <a:latin typeface="Arial" panose="020B0604020202020204" pitchFamily="34" charset="0"/>
                          <a:ea typeface="Aptos" panose="020B0004020202020204" pitchFamily="34" charset="0"/>
                          <a:cs typeface="Arial" panose="020B0604020202020204" pitchFamily="34" charset="0"/>
                        </a:rPr>
                        <a:t>Shurlock</a:t>
                      </a:r>
                      <a:endParaRPr lang="en-GB" sz="1200" kern="100" dirty="0">
                        <a:effectLst/>
                        <a:latin typeface="Arial" panose="020B0604020202020204" pitchFamily="34" charset="0"/>
                        <a:ea typeface="Aptos" panose="020B0004020202020204" pitchFamily="34" charset="0"/>
                        <a:cs typeface="Arial" panose="020B0604020202020204" pitchFamily="34" charset="0"/>
                      </a:endParaRPr>
                    </a:p>
                    <a:p>
                      <a:pPr marL="285750" indent="-285750" algn="l">
                        <a:lnSpc>
                          <a:spcPct val="107000"/>
                        </a:lnSpc>
                        <a:spcBef>
                          <a:spcPts val="300"/>
                        </a:spcBef>
                        <a:spcAft>
                          <a:spcPts val="300"/>
                        </a:spcAft>
                        <a:buFont typeface="Arial" panose="020B0604020202020204" pitchFamily="34" charset="0"/>
                        <a:buChar char="•"/>
                      </a:pPr>
                      <a:endParaRPr lang="en-GB" sz="1200" kern="100" dirty="0">
                        <a:effectLst/>
                        <a:latin typeface="Arial" panose="020B0604020202020204" pitchFamily="34" charset="0"/>
                        <a:ea typeface="Aptos" panose="020B0004020202020204" pitchFamily="34" charset="0"/>
                        <a:cs typeface="Arial" panose="020B0604020202020204" pitchFamily="34" charset="0"/>
                      </a:endParaRPr>
                    </a:p>
                  </a:txBody>
                  <a:tcPr marL="69151" marR="69151" marT="0" marB="0" anchor="ctr">
                    <a:noFill/>
                  </a:tcPr>
                </a:tc>
                <a:extLst>
                  <a:ext uri="{0D108BD9-81ED-4DB2-BD59-A6C34878D82A}">
                    <a16:rowId xmlns:a16="http://schemas.microsoft.com/office/drawing/2014/main" val="3984368728"/>
                  </a:ext>
                </a:extLst>
              </a:tr>
            </a:tbl>
          </a:graphicData>
        </a:graphic>
      </p:graphicFrame>
    </p:spTree>
    <p:extLst>
      <p:ext uri="{BB962C8B-B14F-4D97-AF65-F5344CB8AC3E}">
        <p14:creationId xmlns:p14="http://schemas.microsoft.com/office/powerpoint/2010/main" val="190831400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90F95A-E65F-66A1-785D-D003CB8DD1CD}"/>
              </a:ext>
            </a:extLst>
          </p:cNvPr>
          <p:cNvSpPr>
            <a:spLocks noGrp="1"/>
          </p:cNvSpPr>
          <p:nvPr>
            <p:ph type="title"/>
          </p:nvPr>
        </p:nvSpPr>
        <p:spPr/>
        <p:txBody>
          <a:bodyPr/>
          <a:lstStyle/>
          <a:p>
            <a:r>
              <a:rPr lang="en-GB" dirty="0"/>
              <a:t>Future areas of focus</a:t>
            </a:r>
          </a:p>
        </p:txBody>
      </p:sp>
      <p:sp>
        <p:nvSpPr>
          <p:cNvPr id="7" name="Content Placeholder 6">
            <a:extLst>
              <a:ext uri="{FF2B5EF4-FFF2-40B4-BE49-F238E27FC236}">
                <a16:creationId xmlns:a16="http://schemas.microsoft.com/office/drawing/2014/main" id="{9AA6EE84-8265-23F0-57D7-D6BB6A303769}"/>
              </a:ext>
            </a:extLst>
          </p:cNvPr>
          <p:cNvSpPr>
            <a:spLocks noGrp="1"/>
          </p:cNvSpPr>
          <p:nvPr>
            <p:ph sz="half" idx="1"/>
          </p:nvPr>
        </p:nvSpPr>
        <p:spPr>
          <a:xfrm>
            <a:off x="309417" y="1200151"/>
            <a:ext cx="3078661" cy="3394472"/>
          </a:xfrm>
        </p:spPr>
        <p:txBody>
          <a:bodyPr vert="horz" lIns="91440" tIns="45720" rIns="91440" bIns="45720" rtlCol="0" anchor="t">
            <a:normAutofit/>
          </a:bodyPr>
          <a:lstStyle/>
          <a:p>
            <a:r>
              <a:rPr lang="en-US" dirty="0">
                <a:latin typeface="Arial"/>
                <a:cs typeface="Arial"/>
              </a:rPr>
              <a:t>Ensuring suitable and sufficient risk assessments</a:t>
            </a:r>
          </a:p>
          <a:p>
            <a:endParaRPr lang="en-US" dirty="0">
              <a:latin typeface="Arial"/>
              <a:cs typeface="Arial"/>
            </a:endParaRPr>
          </a:p>
          <a:p>
            <a:r>
              <a:rPr lang="en-US" dirty="0">
                <a:latin typeface="Arial"/>
                <a:cs typeface="Arial"/>
              </a:rPr>
              <a:t>Training</a:t>
            </a:r>
            <a:endParaRPr lang="en-US" dirty="0"/>
          </a:p>
          <a:p>
            <a:endParaRPr lang="en-US" dirty="0">
              <a:latin typeface="Arial"/>
              <a:cs typeface="Arial"/>
            </a:endParaRPr>
          </a:p>
          <a:p>
            <a:r>
              <a:rPr lang="en-US" dirty="0">
                <a:latin typeface="Arial"/>
                <a:cs typeface="Arial"/>
              </a:rPr>
              <a:t>Workforce</a:t>
            </a:r>
          </a:p>
          <a:p>
            <a:endParaRPr lang="en-US" sz="2800" dirty="0"/>
          </a:p>
          <a:p>
            <a:endParaRPr lang="en-US" dirty="0"/>
          </a:p>
        </p:txBody>
      </p:sp>
      <p:sp>
        <p:nvSpPr>
          <p:cNvPr id="5" name="Content Placeholder 4">
            <a:extLst>
              <a:ext uri="{FF2B5EF4-FFF2-40B4-BE49-F238E27FC236}">
                <a16:creationId xmlns:a16="http://schemas.microsoft.com/office/drawing/2014/main" id="{E1E82802-591D-9FF4-FF6A-46FC9C0331CE}"/>
              </a:ext>
            </a:extLst>
          </p:cNvPr>
          <p:cNvSpPr>
            <a:spLocks noGrp="1"/>
          </p:cNvSpPr>
          <p:nvPr>
            <p:ph sz="half" idx="2"/>
          </p:nvPr>
        </p:nvSpPr>
        <p:spPr>
          <a:xfrm>
            <a:off x="4648200" y="1200151"/>
            <a:ext cx="3078661" cy="3394472"/>
          </a:xfrm>
        </p:spPr>
        <p:txBody>
          <a:bodyPr vert="horz" lIns="91440" tIns="45720" rIns="91440" bIns="45720" rtlCol="0" anchor="t">
            <a:normAutofit/>
          </a:bodyPr>
          <a:lstStyle/>
          <a:p>
            <a:r>
              <a:rPr lang="en-US" dirty="0"/>
              <a:t>Staff support </a:t>
            </a:r>
            <a:endParaRPr lang="en-US" dirty="0">
              <a:solidFill>
                <a:srgbClr val="425563"/>
              </a:solidFill>
            </a:endParaRPr>
          </a:p>
          <a:p>
            <a:endParaRPr lang="en-US" dirty="0">
              <a:solidFill>
                <a:srgbClr val="425563"/>
              </a:solidFill>
            </a:endParaRPr>
          </a:p>
          <a:p>
            <a:r>
              <a:rPr lang="en-US" dirty="0">
                <a:latin typeface="Arial"/>
                <a:cs typeface="Arial"/>
              </a:rPr>
              <a:t>Leadership</a:t>
            </a:r>
            <a:endParaRPr lang="en-US" dirty="0">
              <a:solidFill>
                <a:srgbClr val="425563"/>
              </a:solidFill>
            </a:endParaRPr>
          </a:p>
          <a:p>
            <a:pPr marL="0" indent="0">
              <a:buNone/>
            </a:pPr>
            <a:endParaRPr lang="en-US" dirty="0">
              <a:latin typeface="Arial"/>
              <a:cs typeface="Arial"/>
            </a:endParaRPr>
          </a:p>
          <a:p>
            <a:r>
              <a:rPr lang="en-US" dirty="0"/>
              <a:t>Development, implementation and evaluation of local policies </a:t>
            </a:r>
          </a:p>
        </p:txBody>
      </p:sp>
      <p:sp>
        <p:nvSpPr>
          <p:cNvPr id="4" name="Slide Number Placeholder 3">
            <a:extLst>
              <a:ext uri="{FF2B5EF4-FFF2-40B4-BE49-F238E27FC236}">
                <a16:creationId xmlns:a16="http://schemas.microsoft.com/office/drawing/2014/main" id="{390E6B52-7138-BBE2-DBE7-51C39BA36081}"/>
              </a:ext>
            </a:extLst>
          </p:cNvPr>
          <p:cNvSpPr>
            <a:spLocks noGrp="1"/>
          </p:cNvSpPr>
          <p:nvPr>
            <p:ph type="sldNum" sz="quarter" idx="12"/>
          </p:nvPr>
        </p:nvSpPr>
        <p:spPr/>
        <p:txBody>
          <a:bodyPr/>
          <a:lstStyle/>
          <a:p>
            <a:fld id="{48C01933-47BD-4396-AFBF-31BEABCE9233}" type="slidenum">
              <a:rPr lang="en-GB" smtClean="0"/>
              <a:t>30</a:t>
            </a:fld>
            <a:endParaRPr lang="en-GB" dirty="0"/>
          </a:p>
        </p:txBody>
      </p:sp>
      <p:pic>
        <p:nvPicPr>
          <p:cNvPr id="8" name="Picture 7" descr="A hand holding a group of people&#10;&#10;Description automatically generated">
            <a:extLst>
              <a:ext uri="{FF2B5EF4-FFF2-40B4-BE49-F238E27FC236}">
                <a16:creationId xmlns:a16="http://schemas.microsoft.com/office/drawing/2014/main" id="{6B60E708-79FE-45C0-1EF4-3259FECD6600}"/>
              </a:ext>
            </a:extLst>
          </p:cNvPr>
          <p:cNvPicPr>
            <a:picLocks noChangeAspect="1"/>
          </p:cNvPicPr>
          <p:nvPr/>
        </p:nvPicPr>
        <p:blipFill>
          <a:blip r:embed="rId4"/>
          <a:srcRect r="1064" b="5128"/>
          <a:stretch/>
        </p:blipFill>
        <p:spPr>
          <a:xfrm>
            <a:off x="7665964" y="1021261"/>
            <a:ext cx="1041408" cy="770480"/>
          </a:xfrm>
          <a:prstGeom prst="rect">
            <a:avLst/>
          </a:prstGeom>
        </p:spPr>
      </p:pic>
      <p:pic>
        <p:nvPicPr>
          <p:cNvPr id="9" name="Picture 8" descr="A group of people with a person in the middle&#10;&#10;Description automatically generated">
            <a:extLst>
              <a:ext uri="{FF2B5EF4-FFF2-40B4-BE49-F238E27FC236}">
                <a16:creationId xmlns:a16="http://schemas.microsoft.com/office/drawing/2014/main" id="{51BA853B-475A-D077-105D-90086E441690}"/>
              </a:ext>
            </a:extLst>
          </p:cNvPr>
          <p:cNvPicPr>
            <a:picLocks noChangeAspect="1"/>
          </p:cNvPicPr>
          <p:nvPr/>
        </p:nvPicPr>
        <p:blipFill>
          <a:blip r:embed="rId5"/>
          <a:stretch>
            <a:fillRect/>
          </a:stretch>
        </p:blipFill>
        <p:spPr>
          <a:xfrm>
            <a:off x="7705564" y="1998813"/>
            <a:ext cx="952499" cy="933611"/>
          </a:xfrm>
          <a:prstGeom prst="rect">
            <a:avLst/>
          </a:prstGeom>
        </p:spPr>
      </p:pic>
      <p:pic>
        <p:nvPicPr>
          <p:cNvPr id="3" name="Picture 2" descr="A group of people with a person pointing at a presentation&#10;&#10;Description automatically generated">
            <a:extLst>
              <a:ext uri="{FF2B5EF4-FFF2-40B4-BE49-F238E27FC236}">
                <a16:creationId xmlns:a16="http://schemas.microsoft.com/office/drawing/2014/main" id="{F2D61C67-C17E-E77B-470F-60D25E6165BC}"/>
              </a:ext>
            </a:extLst>
          </p:cNvPr>
          <p:cNvPicPr>
            <a:picLocks noChangeAspect="1"/>
          </p:cNvPicPr>
          <p:nvPr/>
        </p:nvPicPr>
        <p:blipFill>
          <a:blip r:embed="rId6"/>
          <a:srcRect l="5049" t="1085" r="7162" b="-203"/>
          <a:stretch/>
        </p:blipFill>
        <p:spPr>
          <a:xfrm>
            <a:off x="3349096" y="2583137"/>
            <a:ext cx="849521" cy="715071"/>
          </a:xfrm>
          <a:prstGeom prst="rect">
            <a:avLst/>
          </a:prstGeom>
        </p:spPr>
      </p:pic>
      <p:pic>
        <p:nvPicPr>
          <p:cNvPr id="10" name="Picture 9" descr="A magnifying glass over a book&#10;&#10;Description automatically generated">
            <a:extLst>
              <a:ext uri="{FF2B5EF4-FFF2-40B4-BE49-F238E27FC236}">
                <a16:creationId xmlns:a16="http://schemas.microsoft.com/office/drawing/2014/main" id="{DE58D24A-2F49-6528-21D0-6883F48A9FDB}"/>
              </a:ext>
            </a:extLst>
          </p:cNvPr>
          <p:cNvPicPr>
            <a:picLocks noChangeAspect="1"/>
          </p:cNvPicPr>
          <p:nvPr/>
        </p:nvPicPr>
        <p:blipFill>
          <a:blip r:embed="rId7"/>
          <a:srcRect l="1575" t="11039" r="11985" b="2068"/>
          <a:stretch/>
        </p:blipFill>
        <p:spPr>
          <a:xfrm>
            <a:off x="7691371" y="3294598"/>
            <a:ext cx="967299" cy="910036"/>
          </a:xfrm>
          <a:prstGeom prst="rect">
            <a:avLst/>
          </a:prstGeom>
        </p:spPr>
      </p:pic>
      <p:pic>
        <p:nvPicPr>
          <p:cNvPr id="6" name="Picture 5" descr="A group of people in a network&#10;&#10;Description automatically generated">
            <a:extLst>
              <a:ext uri="{FF2B5EF4-FFF2-40B4-BE49-F238E27FC236}">
                <a16:creationId xmlns:a16="http://schemas.microsoft.com/office/drawing/2014/main" id="{D436B10A-BFB2-6255-9A5B-32E42BB171D9}"/>
              </a:ext>
            </a:extLst>
          </p:cNvPr>
          <p:cNvPicPr>
            <a:picLocks noChangeAspect="1"/>
          </p:cNvPicPr>
          <p:nvPr/>
        </p:nvPicPr>
        <p:blipFill>
          <a:blip r:embed="rId8"/>
          <a:stretch>
            <a:fillRect/>
          </a:stretch>
        </p:blipFill>
        <p:spPr>
          <a:xfrm>
            <a:off x="3387019" y="3632199"/>
            <a:ext cx="881240" cy="722490"/>
          </a:xfrm>
          <a:prstGeom prst="rect">
            <a:avLst/>
          </a:prstGeom>
        </p:spPr>
      </p:pic>
      <p:pic>
        <p:nvPicPr>
          <p:cNvPr id="14" name="Picture 13" descr="A blue and green balance scale&#10;&#10;Description automatically generated">
            <a:extLst>
              <a:ext uri="{FF2B5EF4-FFF2-40B4-BE49-F238E27FC236}">
                <a16:creationId xmlns:a16="http://schemas.microsoft.com/office/drawing/2014/main" id="{014CFB9D-CB9D-A4DD-338D-7635073637B4}"/>
              </a:ext>
            </a:extLst>
          </p:cNvPr>
          <p:cNvPicPr>
            <a:picLocks noChangeAspect="1"/>
          </p:cNvPicPr>
          <p:nvPr/>
        </p:nvPicPr>
        <p:blipFill>
          <a:blip r:embed="rId9"/>
          <a:stretch>
            <a:fillRect/>
          </a:stretch>
        </p:blipFill>
        <p:spPr>
          <a:xfrm>
            <a:off x="3350648" y="1196577"/>
            <a:ext cx="960374" cy="910829"/>
          </a:xfrm>
          <a:prstGeom prst="rect">
            <a:avLst/>
          </a:prstGeom>
        </p:spPr>
      </p:pic>
    </p:spTree>
    <p:extLst>
      <p:ext uri="{BB962C8B-B14F-4D97-AF65-F5344CB8AC3E}">
        <p14:creationId xmlns:p14="http://schemas.microsoft.com/office/powerpoint/2010/main" val="1596541701"/>
      </p:ext>
    </p:extLst>
  </p:cSld>
  <p:clrMapOvr>
    <a:masterClrMapping/>
  </p:clrMapOvr>
  <p:extLst>
    <p:ext uri="{6950BFC3-D8DA-4A85-94F7-54DA5524770B}">
      <p188:commentRel xmlns:p188="http://schemas.microsoft.com/office/powerpoint/2018/8/main" r:id="rId3"/>
    </p:ext>
  </p:extLs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B5C2F459-48D6-AAFC-4819-17157BEB5688}"/>
              </a:ext>
            </a:extLst>
          </p:cNvPr>
          <p:cNvPicPr>
            <a:picLocks noChangeAspect="1"/>
          </p:cNvPicPr>
          <p:nvPr/>
        </p:nvPicPr>
        <p:blipFill>
          <a:blip r:embed="rId3"/>
          <a:srcRect l="36700"/>
          <a:stretch/>
        </p:blipFill>
        <p:spPr>
          <a:xfrm>
            <a:off x="5532634" y="0"/>
            <a:ext cx="3611366" cy="5143500"/>
          </a:xfrm>
          <a:prstGeom prst="rect">
            <a:avLst/>
          </a:prstGeom>
        </p:spPr>
      </p:pic>
      <p:sp>
        <p:nvSpPr>
          <p:cNvPr id="4" name="TextBox 4"/>
          <p:cNvSpPr txBox="1"/>
          <p:nvPr/>
        </p:nvSpPr>
        <p:spPr>
          <a:xfrm>
            <a:off x="219082" y="1260882"/>
            <a:ext cx="7636668" cy="2747291"/>
          </a:xfrm>
          <a:prstGeom prst="rect">
            <a:avLst/>
          </a:prstGeom>
        </p:spPr>
        <p:txBody>
          <a:bodyPr wrap="square" lIns="0" tIns="0" rIns="0" bIns="0" rtlCol="0" anchor="t">
            <a:spAutoFit/>
          </a:bodyPr>
          <a:lstStyle/>
          <a:p>
            <a:pPr defTabSz="685800">
              <a:lnSpc>
                <a:spcPts val="1798"/>
              </a:lnSpc>
              <a:defRPr/>
            </a:pPr>
            <a:r>
              <a:rPr lang="en-US" sz="1198" b="1" dirty="0">
                <a:solidFill>
                  <a:srgbClr val="002060"/>
                </a:solidFill>
                <a:latin typeface="Arial" panose="020B0604020202020204" pitchFamily="34" charset="0"/>
                <a:ea typeface="Arial 3"/>
                <a:cs typeface="Arial" panose="020B0604020202020204" pitchFamily="34" charset="0"/>
                <a:sym typeface="Arial 3"/>
              </a:rPr>
              <a:t>This is an illustrative case story based off themes found within workplace violence claims. The aim is to share the learning from these. We encourage clinicians and organisations to reflect on how to prevent similar incidents, enhance patient safety and better protect staff. </a:t>
            </a:r>
          </a:p>
          <a:p>
            <a:pPr defTabSz="685800">
              <a:lnSpc>
                <a:spcPts val="1798"/>
              </a:lnSpc>
              <a:defRPr/>
            </a:pPr>
            <a:endParaRPr lang="en-US" sz="1198" dirty="0">
              <a:solidFill>
                <a:srgbClr val="002060"/>
              </a:solidFill>
              <a:latin typeface="Arial" panose="020B0604020202020204" pitchFamily="34" charset="0"/>
              <a:ea typeface="Arial 3"/>
              <a:cs typeface="Arial" panose="020B0604020202020204" pitchFamily="34" charset="0"/>
              <a:sym typeface="Arial 3"/>
            </a:endParaRPr>
          </a:p>
          <a:p>
            <a:pPr defTabSz="685800">
              <a:lnSpc>
                <a:spcPts val="1798"/>
              </a:lnSpc>
              <a:defRPr/>
            </a:pPr>
            <a:r>
              <a:rPr lang="en-US" sz="1198" dirty="0">
                <a:solidFill>
                  <a:srgbClr val="002060"/>
                </a:solidFill>
                <a:latin typeface="Arial" panose="020B0604020202020204" pitchFamily="34" charset="0"/>
                <a:ea typeface="Arial 3"/>
                <a:cs typeface="Arial" panose="020B0604020202020204" pitchFamily="34" charset="0"/>
                <a:sym typeface="Arial 3"/>
              </a:rPr>
              <a:t>As you read through this illustrative case story, please ask yourself:</a:t>
            </a: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Could this happen in my organisation?</a:t>
            </a: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How are workplace violence risks managed, and are staff adequately supported in high-risk situations? </a:t>
            </a: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Do I fe</a:t>
            </a:r>
            <a:r>
              <a:rPr lang="en-US" sz="1198" dirty="0" err="1">
                <a:solidFill>
                  <a:srgbClr val="002060"/>
                </a:solidFill>
                <a:latin typeface="Arial" panose="020B0604020202020204" pitchFamily="34" charset="0"/>
                <a:ea typeface="Arial 3"/>
                <a:cs typeface="Arial" panose="020B0604020202020204" pitchFamily="34" charset="0"/>
                <a:sym typeface="Arial 3"/>
              </a:rPr>
              <a:t>el</a:t>
            </a:r>
            <a:r>
              <a:rPr lang="en-US" sz="1198" dirty="0">
                <a:solidFill>
                  <a:srgbClr val="002060"/>
                </a:solidFill>
                <a:latin typeface="Arial" panose="020B0604020202020204" pitchFamily="34" charset="0"/>
                <a:ea typeface="Arial 3"/>
                <a:cs typeface="Arial" panose="020B0604020202020204" pitchFamily="34" charset="0"/>
                <a:sym typeface="Arial 3"/>
              </a:rPr>
              <a:t> safe to escalate concerns? </a:t>
            </a: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How effective is communication within my organisation? </a:t>
            </a:r>
          </a:p>
          <a:p>
            <a:pPr marL="129379" lvl="1" defTabSz="685800">
              <a:lnSpc>
                <a:spcPts val="1798"/>
              </a:lnSpc>
              <a:defRPr/>
            </a:pPr>
            <a:endParaRPr lang="en-US" sz="1198" dirty="0">
              <a:solidFill>
                <a:srgbClr val="002060"/>
              </a:solidFill>
              <a:latin typeface="Arial" panose="020B0604020202020204" pitchFamily="34" charset="0"/>
              <a:ea typeface="Arial 3"/>
              <a:cs typeface="Arial" panose="020B0604020202020204" pitchFamily="34" charset="0"/>
              <a:sym typeface="Arial 3"/>
            </a:endParaRP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Who could I share this with?</a:t>
            </a:r>
          </a:p>
          <a:p>
            <a:pPr marL="258758" lvl="1" indent="-129380" defTabSz="685800">
              <a:lnSpc>
                <a:spcPts val="1798"/>
              </a:lnSpc>
              <a:buFont typeface="Arial"/>
              <a:buChar char="•"/>
              <a:defRPr/>
            </a:pPr>
            <a:r>
              <a:rPr lang="en-US" sz="1198" dirty="0">
                <a:solidFill>
                  <a:srgbClr val="002060"/>
                </a:solidFill>
                <a:latin typeface="Arial" panose="020B0604020202020204" pitchFamily="34" charset="0"/>
                <a:ea typeface="Arial 3"/>
                <a:cs typeface="Arial" panose="020B0604020202020204" pitchFamily="34" charset="0"/>
                <a:sym typeface="Arial 3"/>
              </a:rPr>
              <a:t>What can we learn from this?</a:t>
            </a:r>
          </a:p>
        </p:txBody>
      </p:sp>
      <p:sp>
        <p:nvSpPr>
          <p:cNvPr id="5" name="TextBox 5"/>
          <p:cNvSpPr txBox="1"/>
          <p:nvPr/>
        </p:nvSpPr>
        <p:spPr>
          <a:xfrm>
            <a:off x="514350" y="619966"/>
            <a:ext cx="3523066" cy="432683"/>
          </a:xfrm>
          <a:prstGeom prst="rect">
            <a:avLst/>
          </a:prstGeom>
        </p:spPr>
        <p:txBody>
          <a:bodyPr lIns="0" tIns="0" rIns="0" bIns="0" rtlCol="0" anchor="t">
            <a:spAutoFit/>
          </a:bodyPr>
          <a:lstStyle/>
          <a:p>
            <a:pPr defTabSz="685800">
              <a:lnSpc>
                <a:spcPts val="3683"/>
              </a:lnSpc>
              <a:spcBef>
                <a:spcPct val="0"/>
              </a:spcBef>
              <a:defRPr/>
            </a:pPr>
            <a:r>
              <a:rPr lang="en-US" sz="2630" b="1" spc="-53" dirty="0">
                <a:solidFill>
                  <a:srgbClr val="01448C"/>
                </a:solidFill>
                <a:latin typeface="Arial" panose="020B0604020202020204" pitchFamily="34" charset="0"/>
                <a:ea typeface="Arial 1"/>
                <a:cs typeface="Arial" panose="020B0604020202020204" pitchFamily="34" charset="0"/>
                <a:sym typeface="Arial 1"/>
              </a:rPr>
              <a:t>Introduction</a:t>
            </a:r>
          </a:p>
        </p:txBody>
      </p:sp>
      <p:sp>
        <p:nvSpPr>
          <p:cNvPr id="6" name="TextBox 6"/>
          <p:cNvSpPr txBox="1"/>
          <p:nvPr/>
        </p:nvSpPr>
        <p:spPr>
          <a:xfrm>
            <a:off x="292021" y="4752404"/>
            <a:ext cx="1385629" cy="129203"/>
          </a:xfrm>
          <a:prstGeom prst="rect">
            <a:avLst/>
          </a:prstGeom>
        </p:spPr>
        <p:txBody>
          <a:bodyPr lIns="0" tIns="0" rIns="0" bIns="0" rtlCol="0" anchor="t">
            <a:spAutoFit/>
          </a:bodyPr>
          <a:lstStyle/>
          <a:p>
            <a:pPr defTabSz="685800">
              <a:lnSpc>
                <a:spcPts val="1124"/>
              </a:lnSpc>
              <a:defRPr/>
            </a:pPr>
            <a:r>
              <a:rPr lang="en-US" sz="803" dirty="0">
                <a:solidFill>
                  <a:srgbClr val="01448C"/>
                </a:solidFill>
                <a:latin typeface="Arial" panose="020B0604020202020204" pitchFamily="34" charset="0"/>
                <a:ea typeface="Arial 2"/>
                <a:cs typeface="Arial" panose="020B0604020202020204" pitchFamily="34" charset="0"/>
                <a:sym typeface="Arial 2"/>
              </a:rPr>
              <a:t>Advise / Resolve / Learn</a:t>
            </a:r>
          </a:p>
        </p:txBody>
      </p:sp>
      <p:sp>
        <p:nvSpPr>
          <p:cNvPr id="7" name="Freeform 7"/>
          <p:cNvSpPr/>
          <p:nvPr/>
        </p:nvSpPr>
        <p:spPr>
          <a:xfrm>
            <a:off x="7797792" y="187802"/>
            <a:ext cx="1145833" cy="633989"/>
          </a:xfrm>
          <a:custGeom>
            <a:avLst/>
            <a:gdLst/>
            <a:ahLst/>
            <a:cxnLst/>
            <a:rect l="l" t="t" r="r" b="b"/>
            <a:pathLst>
              <a:path w="2291666" h="1267978">
                <a:moveTo>
                  <a:pt x="0" y="0"/>
                </a:moveTo>
                <a:lnTo>
                  <a:pt x="2291666" y="0"/>
                </a:lnTo>
                <a:lnTo>
                  <a:pt x="2291666" y="1267977"/>
                </a:lnTo>
                <a:lnTo>
                  <a:pt x="0" y="1267977"/>
                </a:lnTo>
                <a:lnTo>
                  <a:pt x="0" y="0"/>
                </a:lnTo>
                <a:close/>
              </a:path>
            </a:pathLst>
          </a:custGeom>
          <a:blipFill>
            <a:blip r:embed="rId4"/>
            <a:stretch>
              <a:fillRect/>
            </a:stretch>
          </a:blipFill>
        </p:spPr>
        <p:txBody>
          <a:bodyPr/>
          <a:lstStyle/>
          <a:p>
            <a:pPr defTabSz="685800">
              <a:defRPr/>
            </a:pPr>
            <a:endParaRPr lang="en-GB" sz="900">
              <a:solidFill>
                <a:prstClr val="black"/>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Oval 15">
            <a:extLst>
              <a:ext uri="{FF2B5EF4-FFF2-40B4-BE49-F238E27FC236}">
                <a16:creationId xmlns:a16="http://schemas.microsoft.com/office/drawing/2014/main" id="{301E5B1F-BA52-80EE-CF00-CCE19A0AA022}"/>
              </a:ext>
            </a:extLst>
          </p:cNvPr>
          <p:cNvSpPr/>
          <p:nvPr/>
        </p:nvSpPr>
        <p:spPr>
          <a:xfrm>
            <a:off x="-683142" y="1436337"/>
            <a:ext cx="10510284" cy="5095653"/>
          </a:xfrm>
          <a:prstGeom prst="ellipse">
            <a:avLst/>
          </a:prstGeom>
          <a:solidFill>
            <a:schemeClr val="bg1"/>
          </a:solidFill>
          <a:ln w="127000">
            <a:solidFill>
              <a:srgbClr val="41B6E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685800">
              <a:defRPr/>
            </a:pPr>
            <a:endParaRPr lang="en-GB" sz="1350">
              <a:solidFill>
                <a:prstClr val="white"/>
              </a:solidFill>
              <a:latin typeface="Calibri"/>
            </a:endParaRPr>
          </a:p>
        </p:txBody>
      </p:sp>
      <p:sp>
        <p:nvSpPr>
          <p:cNvPr id="2" name="Title 1">
            <a:extLst>
              <a:ext uri="{FF2B5EF4-FFF2-40B4-BE49-F238E27FC236}">
                <a16:creationId xmlns:a16="http://schemas.microsoft.com/office/drawing/2014/main" id="{0EC7BB71-F7D7-0C89-F62A-C1C260275D0E}"/>
              </a:ext>
            </a:extLst>
          </p:cNvPr>
          <p:cNvSpPr>
            <a:spLocks noGrp="1"/>
          </p:cNvSpPr>
          <p:nvPr>
            <p:ph type="title"/>
          </p:nvPr>
        </p:nvSpPr>
        <p:spPr>
          <a:xfrm>
            <a:off x="122564" y="83865"/>
            <a:ext cx="6923112" cy="506897"/>
          </a:xfrm>
        </p:spPr>
        <p:txBody>
          <a:bodyPr/>
          <a:lstStyle/>
          <a:p>
            <a:r>
              <a:rPr lang="en-GB" sz="2100" dirty="0"/>
              <a:t>Learning from Workplace Violence: Case story </a:t>
            </a:r>
            <a:br>
              <a:rPr lang="en-GB" sz="2400" dirty="0"/>
            </a:br>
            <a:r>
              <a:rPr lang="en-GB" sz="825" dirty="0"/>
              <a:t>* Illustrative Case Story to outline themes found within LTPS WPV Claims: with review of WPV Report themes found in National LTPS Data Set.</a:t>
            </a:r>
            <a:endParaRPr lang="en-GB" sz="2400" dirty="0"/>
          </a:p>
        </p:txBody>
      </p:sp>
      <p:sp>
        <p:nvSpPr>
          <p:cNvPr id="6" name="Rectangle: Diagonal Corners Rounded 5">
            <a:extLst>
              <a:ext uri="{FF2B5EF4-FFF2-40B4-BE49-F238E27FC236}">
                <a16:creationId xmlns:a16="http://schemas.microsoft.com/office/drawing/2014/main" id="{D766EF43-57CF-2B0F-8905-D6D33C4A755C}"/>
              </a:ext>
            </a:extLst>
          </p:cNvPr>
          <p:cNvSpPr/>
          <p:nvPr/>
        </p:nvSpPr>
        <p:spPr>
          <a:xfrm>
            <a:off x="136557" y="636447"/>
            <a:ext cx="2041867" cy="4672452"/>
          </a:xfrm>
          <a:prstGeom prst="round2DiagRect">
            <a:avLst/>
          </a:prstGeom>
          <a:solidFill>
            <a:schemeClr val="bg1"/>
          </a:solidFill>
          <a:ln w="38100">
            <a:solidFill>
              <a:srgbClr val="003087"/>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685800">
              <a:defRPr/>
            </a:pPr>
            <a:r>
              <a:rPr lang="en-GB" sz="1050" b="1" dirty="0">
                <a:solidFill>
                  <a:srgbClr val="003087"/>
                </a:solidFill>
                <a:latin typeface="Arial" panose="020B0604020202020204" pitchFamily="34" charset="0"/>
                <a:cs typeface="Arial" panose="020B0604020202020204" pitchFamily="34" charset="0"/>
              </a:rPr>
              <a:t>Situation: </a:t>
            </a:r>
          </a:p>
          <a:p>
            <a:pPr defTabSz="685800">
              <a:defRPr/>
            </a:pPr>
            <a:r>
              <a:rPr lang="en-GB" sz="900" dirty="0">
                <a:solidFill>
                  <a:srgbClr val="002060"/>
                </a:solidFill>
                <a:latin typeface="Arial" panose="020B0604020202020204" pitchFamily="34" charset="0"/>
                <a:cs typeface="Arial" panose="020B0604020202020204" pitchFamily="34" charset="0"/>
              </a:rPr>
              <a:t>Handover was completed at the commencement of night duty. Due to the acuity and staff completing final tasks handover started late. The day shift had also been short staffed.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The ward had adequate staffing levels as per ward policy for night duty. Sarah a HCA working on the ward had x2 days of absence.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She was allocated the ward general/intermittent observations at the start of the shift. During that time x2 RMNS were administering a depot which had not been given on the day shift.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While completing observations the patient exhibited violence toward Sarah. Sarah suffered facial injury and psychological damage. </a:t>
            </a:r>
          </a:p>
          <a:p>
            <a:pP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There was a delayed response once the duress was activated due to staff shortages and staff who did not feel they had appropriate training to respond.  </a:t>
            </a:r>
          </a:p>
          <a:p>
            <a:pP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endParaRPr lang="en-GB" sz="900" dirty="0">
              <a:solidFill>
                <a:prstClr val="black"/>
              </a:solidFill>
              <a:latin typeface="Arial" panose="020B0604020202020204" pitchFamily="34" charset="0"/>
              <a:cs typeface="Arial" panose="020B0604020202020204" pitchFamily="34" charset="0"/>
            </a:endParaRPr>
          </a:p>
        </p:txBody>
      </p:sp>
      <p:sp>
        <p:nvSpPr>
          <p:cNvPr id="13" name="Rectangle: Diagonal Corners Rounded 12">
            <a:extLst>
              <a:ext uri="{FF2B5EF4-FFF2-40B4-BE49-F238E27FC236}">
                <a16:creationId xmlns:a16="http://schemas.microsoft.com/office/drawing/2014/main" id="{FF8C107D-431C-DB6C-BD54-43B70D46F2A9}"/>
              </a:ext>
            </a:extLst>
          </p:cNvPr>
          <p:cNvSpPr/>
          <p:nvPr/>
        </p:nvSpPr>
        <p:spPr>
          <a:xfrm>
            <a:off x="2325715" y="590761"/>
            <a:ext cx="2135399" cy="4718138"/>
          </a:xfrm>
          <a:prstGeom prst="round2DiagRect">
            <a:avLst/>
          </a:prstGeom>
          <a:solidFill>
            <a:schemeClr val="bg1"/>
          </a:solidFill>
          <a:ln w="38100">
            <a:solidFill>
              <a:srgbClr val="003087"/>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685800">
              <a:defRPr/>
            </a:pPr>
            <a:r>
              <a:rPr lang="en-GB" sz="1200" b="1" dirty="0">
                <a:solidFill>
                  <a:srgbClr val="003087"/>
                </a:solidFill>
                <a:latin typeface="Arial" panose="020B0604020202020204" pitchFamily="34" charset="0"/>
                <a:cs typeface="Arial" panose="020B0604020202020204" pitchFamily="34" charset="0"/>
              </a:rPr>
              <a:t>Background:</a:t>
            </a:r>
          </a:p>
          <a:p>
            <a:pPr defTabSz="685800">
              <a:defRPr/>
            </a:pPr>
            <a:r>
              <a:rPr lang="en-GB" sz="900" dirty="0">
                <a:solidFill>
                  <a:srgbClr val="002060"/>
                </a:solidFill>
                <a:latin typeface="Arial" panose="020B0604020202020204" pitchFamily="34" charset="0"/>
                <a:cs typeface="Arial" panose="020B0604020202020204" pitchFamily="34" charset="0"/>
              </a:rPr>
              <a:t>A patient was admitted on a S2 to an Acute Mental Health unit. The patient had a diagnosis of paranoid schizophrenia experiencing auditory hallucinations of a derogatory nature.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They had a period of non-compliance with medication in the community.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The patient was assessed on admission by the treating team. They partially engaged with the assessment, as they presented as guarded and appeared to be responding to internal stimuli.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The patient was commenced on 15- minute intermittent observations.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dirty="0">
                <a:solidFill>
                  <a:srgbClr val="002060"/>
                </a:solidFill>
                <a:latin typeface="Arial" panose="020B0604020202020204" pitchFamily="34" charset="0"/>
                <a:cs typeface="Arial" panose="020B0604020202020204" pitchFamily="34" charset="0"/>
              </a:rPr>
              <a:t>Communication about the patient’s unpredictability and history of violence was not clearly passed between shifts.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endParaRPr lang="en-GB" sz="900" dirty="0">
              <a:solidFill>
                <a:prstClr val="black"/>
              </a:solidFill>
              <a:latin typeface="Arial" panose="020B0604020202020204" pitchFamily="34" charset="0"/>
              <a:cs typeface="Arial" panose="020B0604020202020204" pitchFamily="34" charset="0"/>
            </a:endParaRPr>
          </a:p>
          <a:p>
            <a:pPr algn="ctr" defTabSz="685800">
              <a:defRPr/>
            </a:pPr>
            <a:r>
              <a:rPr lang="en-GB" sz="1200" b="1" dirty="0">
                <a:solidFill>
                  <a:srgbClr val="003087"/>
                </a:solidFill>
                <a:latin typeface="Arial" panose="020B0604020202020204" pitchFamily="34" charset="0"/>
                <a:cs typeface="Arial" panose="020B0604020202020204" pitchFamily="34" charset="0"/>
              </a:rPr>
              <a:t> </a:t>
            </a:r>
          </a:p>
          <a:p>
            <a:pPr algn="ctr" defTabSz="685800">
              <a:defRPr/>
            </a:pPr>
            <a:endParaRPr lang="en-GB" sz="900" dirty="0">
              <a:solidFill>
                <a:prstClr val="black"/>
              </a:solidFill>
              <a:latin typeface="Arial" panose="020B0604020202020204" pitchFamily="34" charset="0"/>
              <a:cs typeface="Arial" panose="020B0604020202020204" pitchFamily="34" charset="0"/>
            </a:endParaRPr>
          </a:p>
        </p:txBody>
      </p:sp>
      <p:sp>
        <p:nvSpPr>
          <p:cNvPr id="14" name="Rectangle: Diagonal Corners Rounded 13">
            <a:extLst>
              <a:ext uri="{FF2B5EF4-FFF2-40B4-BE49-F238E27FC236}">
                <a16:creationId xmlns:a16="http://schemas.microsoft.com/office/drawing/2014/main" id="{E64903A6-FB8B-3235-921C-B20DA81B4A11}"/>
              </a:ext>
            </a:extLst>
          </p:cNvPr>
          <p:cNvSpPr/>
          <p:nvPr/>
        </p:nvSpPr>
        <p:spPr>
          <a:xfrm>
            <a:off x="4608404" y="591844"/>
            <a:ext cx="2000301" cy="4717056"/>
          </a:xfrm>
          <a:prstGeom prst="round2DiagRect">
            <a:avLst/>
          </a:prstGeom>
          <a:solidFill>
            <a:schemeClr val="bg1"/>
          </a:solidFill>
          <a:ln w="38100">
            <a:solidFill>
              <a:srgbClr val="003087"/>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685800">
              <a:defRPr/>
            </a:pPr>
            <a:r>
              <a:rPr lang="en-GB" sz="1200" b="1" dirty="0">
                <a:solidFill>
                  <a:srgbClr val="003087"/>
                </a:solidFill>
                <a:latin typeface="Arial" panose="020B0604020202020204" pitchFamily="34" charset="0"/>
                <a:cs typeface="Arial" panose="020B0604020202020204" pitchFamily="34" charset="0"/>
              </a:rPr>
              <a:t>Assessment: </a:t>
            </a:r>
          </a:p>
          <a:p>
            <a:pPr algn="ct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r>
              <a:rPr lang="en-GB" sz="900" u="sng" dirty="0">
                <a:solidFill>
                  <a:srgbClr val="002060"/>
                </a:solidFill>
                <a:latin typeface="Arial" panose="020B0604020202020204" pitchFamily="34" charset="0"/>
                <a:cs typeface="Arial" panose="020B0604020202020204" pitchFamily="34" charset="0"/>
              </a:rPr>
              <a:t>Breach of Duty: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marL="128588" indent="-128588"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Inappropriate Placement.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marL="128588" indent="-128588"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Did not complete an adequate risk assessment for this patient and/or ensure adequate safeguards were put in place e.g., handover. </a:t>
            </a:r>
          </a:p>
          <a:p>
            <a:pPr defTabSz="685800">
              <a:defRPr/>
            </a:pPr>
            <a:endParaRPr lang="en-GB" sz="900" dirty="0">
              <a:solidFill>
                <a:srgbClr val="002060"/>
              </a:solidFill>
              <a:latin typeface="Arial" panose="020B0604020202020204" pitchFamily="34" charset="0"/>
              <a:cs typeface="Arial" panose="020B0604020202020204" pitchFamily="34" charset="0"/>
            </a:endParaRPr>
          </a:p>
          <a:p>
            <a:pPr marL="128588" indent="-128588"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Did not to provide an appropriate number of staff on the ward at the time of the incident nor suitable numbers of PMVA trained staff. </a:t>
            </a:r>
          </a:p>
          <a:p>
            <a:pPr marL="128588" indent="-128588" defTabSz="685800">
              <a:buFont typeface="Arial" panose="020B0604020202020204" pitchFamily="34" charset="0"/>
              <a:buChar char="•"/>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endParaRPr lang="en-GB" sz="900" dirty="0">
              <a:solidFill>
                <a:srgbClr val="002060"/>
              </a:solidFill>
              <a:latin typeface="Arial" panose="020B0604020202020204" pitchFamily="34" charset="0"/>
              <a:cs typeface="Arial" panose="020B0604020202020204" pitchFamily="34" charset="0"/>
            </a:endParaRPr>
          </a:p>
          <a:p>
            <a:pPr defTabSz="685800">
              <a:defRPr/>
            </a:pPr>
            <a:endParaRPr lang="en-GB" sz="900" dirty="0">
              <a:solidFill>
                <a:prstClr val="black"/>
              </a:solidFill>
              <a:latin typeface="Arial" panose="020B0604020202020204" pitchFamily="34" charset="0"/>
              <a:cs typeface="Arial" panose="020B0604020202020204" pitchFamily="34" charset="0"/>
            </a:endParaRPr>
          </a:p>
          <a:p>
            <a:pPr defTabSz="685800">
              <a:defRPr/>
            </a:pPr>
            <a:r>
              <a:rPr lang="en-GB" sz="900" dirty="0">
                <a:solidFill>
                  <a:srgbClr val="FFFFFF"/>
                </a:solidFill>
                <a:latin typeface="Calibri"/>
              </a:rPr>
              <a:t>Failed to provide an adequate number of staff on the ward at the time of the incident to assist the Claimant.</a:t>
            </a:r>
            <a:endParaRPr lang="en-GB" sz="900" dirty="0">
              <a:solidFill>
                <a:prstClr val="black"/>
              </a:solidFill>
              <a:latin typeface="Arial" panose="020B0604020202020204" pitchFamily="34" charset="0"/>
              <a:cs typeface="Arial" panose="020B0604020202020204" pitchFamily="34" charset="0"/>
            </a:endParaRPr>
          </a:p>
        </p:txBody>
      </p:sp>
      <p:sp>
        <p:nvSpPr>
          <p:cNvPr id="15" name="Rectangle: Diagonal Corners Rounded 14">
            <a:extLst>
              <a:ext uri="{FF2B5EF4-FFF2-40B4-BE49-F238E27FC236}">
                <a16:creationId xmlns:a16="http://schemas.microsoft.com/office/drawing/2014/main" id="{99744998-944E-35A8-71CD-4E5D0554EB79}"/>
              </a:ext>
            </a:extLst>
          </p:cNvPr>
          <p:cNvSpPr/>
          <p:nvPr/>
        </p:nvSpPr>
        <p:spPr>
          <a:xfrm>
            <a:off x="6755997" y="990226"/>
            <a:ext cx="1961707" cy="3964895"/>
          </a:xfrm>
          <a:prstGeom prst="round2DiagRect">
            <a:avLst/>
          </a:prstGeom>
          <a:solidFill>
            <a:schemeClr val="bg1"/>
          </a:solidFill>
          <a:ln w="38100">
            <a:solidFill>
              <a:srgbClr val="003087"/>
            </a:solidFill>
          </a:ln>
        </p:spPr>
        <p:style>
          <a:lnRef idx="2">
            <a:schemeClr val="accent1">
              <a:shade val="15000"/>
            </a:schemeClr>
          </a:lnRef>
          <a:fillRef idx="1">
            <a:schemeClr val="accent1"/>
          </a:fillRef>
          <a:effectRef idx="0">
            <a:schemeClr val="accent1"/>
          </a:effectRef>
          <a:fontRef idx="minor">
            <a:schemeClr val="lt1"/>
          </a:fontRef>
        </p:style>
        <p:txBody>
          <a:bodyPr rtlCol="0" anchor="t" anchorCtr="0"/>
          <a:lstStyle/>
          <a:p>
            <a:pPr algn="ctr" defTabSz="685800">
              <a:defRPr/>
            </a:pPr>
            <a:r>
              <a:rPr lang="en-GB" sz="1200" b="1" dirty="0">
                <a:solidFill>
                  <a:srgbClr val="003087"/>
                </a:solidFill>
                <a:latin typeface="Arial" panose="020B0604020202020204" pitchFamily="34" charset="0"/>
                <a:cs typeface="Arial" panose="020B0604020202020204" pitchFamily="34" charset="0"/>
              </a:rPr>
              <a:t>Recommendations:</a:t>
            </a:r>
          </a:p>
          <a:p>
            <a:pPr algn="ctr" defTabSz="685800">
              <a:defRPr/>
            </a:pPr>
            <a:endParaRPr lang="en-GB" sz="1200" b="1" dirty="0">
              <a:solidFill>
                <a:srgbClr val="002060"/>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To ensure adequate risk assessments are undertaken and effective training is delivered. </a:t>
            </a:r>
          </a:p>
          <a:p>
            <a:pPr marL="214313" indent="-214313" defTabSz="685800">
              <a:buFont typeface="Arial" panose="020B0604020202020204" pitchFamily="34" charset="0"/>
              <a:buChar char="•"/>
              <a:defRPr/>
            </a:pPr>
            <a:endParaRPr lang="en-GB" sz="900" dirty="0">
              <a:solidFill>
                <a:srgbClr val="002060"/>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Ensure clear communication about patients presenting and historical risk. Implement a structured handover process.</a:t>
            </a:r>
          </a:p>
          <a:p>
            <a:pPr marL="214313" indent="-214313" defTabSz="685800">
              <a:buFont typeface="Arial" panose="020B0604020202020204" pitchFamily="34" charset="0"/>
              <a:buChar char="•"/>
              <a:defRPr/>
            </a:pPr>
            <a:endParaRPr lang="en-GB" sz="900" dirty="0">
              <a:solidFill>
                <a:srgbClr val="002060"/>
              </a:solidFill>
              <a:latin typeface="Arial" panose="020B0604020202020204" pitchFamily="34" charset="0"/>
              <a:cs typeface="Arial" panose="020B0604020202020204" pitchFamily="34" charset="0"/>
            </a:endParaRPr>
          </a:p>
          <a:p>
            <a:pPr marL="214313" indent="-214313"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Ensure adequate staffing, conduct staffing reviews to ensure there are enough trained professionals to provide safe care. </a:t>
            </a:r>
          </a:p>
          <a:p>
            <a:pPr algn="ctr" defTabSz="685800">
              <a:defRPr/>
            </a:pPr>
            <a:endParaRPr lang="en-GB" sz="900" dirty="0">
              <a:solidFill>
                <a:prstClr val="black"/>
              </a:solidFill>
              <a:latin typeface="Arial" panose="020B0604020202020204" pitchFamily="34" charset="0"/>
              <a:cs typeface="Arial" panose="020B0604020202020204" pitchFamily="34" charset="0"/>
            </a:endParaRPr>
          </a:p>
          <a:p>
            <a:pPr marL="128588" indent="-128588" defTabSz="685800">
              <a:buFont typeface="Arial" panose="020B0604020202020204" pitchFamily="34" charset="0"/>
              <a:buChar char="•"/>
              <a:defRPr/>
            </a:pPr>
            <a:r>
              <a:rPr lang="en-GB" sz="900" dirty="0">
                <a:solidFill>
                  <a:srgbClr val="002060"/>
                </a:solidFill>
                <a:latin typeface="Arial" panose="020B0604020202020204" pitchFamily="34" charset="0"/>
                <a:cs typeface="Arial" panose="020B0604020202020204" pitchFamily="34" charset="0"/>
              </a:rPr>
              <a:t>When staff experience workplace violence, a suitable package of support should be available. </a:t>
            </a:r>
          </a:p>
          <a:p>
            <a:pPr algn="ctr" defTabSz="685800">
              <a:defRPr/>
            </a:pPr>
            <a:endParaRPr lang="en-GB" sz="900" dirty="0">
              <a:solidFill>
                <a:prstClr val="black"/>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66801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0-#ppt_h/2"/>
                                          </p:val>
                                        </p:tav>
                                        <p:tav tm="100000">
                                          <p:val>
                                            <p:strVal val="#ppt_y"/>
                                          </p:val>
                                        </p:tav>
                                      </p:tavLst>
                                    </p:anim>
                                  </p:childTnLst>
                                </p:cTn>
                              </p:par>
                              <p:par>
                                <p:cTn id="9" presetID="2" presetClass="entr" presetSubtype="1" fill="hold" grpId="0" nodeType="withEffect">
                                  <p:stCondLst>
                                    <p:cond delay="500"/>
                                  </p:stCondLst>
                                  <p:childTnLst>
                                    <p:set>
                                      <p:cBhvr>
                                        <p:cTn id="10" dur="1" fill="hold">
                                          <p:stCondLst>
                                            <p:cond delay="0"/>
                                          </p:stCondLst>
                                        </p:cTn>
                                        <p:tgtEl>
                                          <p:spTgt spid="13"/>
                                        </p:tgtEl>
                                        <p:attrNameLst>
                                          <p:attrName>style.visibility</p:attrName>
                                        </p:attrNameLst>
                                      </p:cBhvr>
                                      <p:to>
                                        <p:strVal val="visible"/>
                                      </p:to>
                                    </p:set>
                                    <p:anim calcmode="lin" valueType="num">
                                      <p:cBhvr additive="base">
                                        <p:cTn id="11" dur="500" fill="hold"/>
                                        <p:tgtEl>
                                          <p:spTgt spid="13"/>
                                        </p:tgtEl>
                                        <p:attrNameLst>
                                          <p:attrName>ppt_x</p:attrName>
                                        </p:attrNameLst>
                                      </p:cBhvr>
                                      <p:tavLst>
                                        <p:tav tm="0">
                                          <p:val>
                                            <p:strVal val="#ppt_x"/>
                                          </p:val>
                                        </p:tav>
                                        <p:tav tm="100000">
                                          <p:val>
                                            <p:strVal val="#ppt_x"/>
                                          </p:val>
                                        </p:tav>
                                      </p:tavLst>
                                    </p:anim>
                                    <p:anim calcmode="lin" valueType="num">
                                      <p:cBhvr additive="base">
                                        <p:cTn id="12" dur="500" fill="hold"/>
                                        <p:tgtEl>
                                          <p:spTgt spid="13"/>
                                        </p:tgtEl>
                                        <p:attrNameLst>
                                          <p:attrName>ppt_y</p:attrName>
                                        </p:attrNameLst>
                                      </p:cBhvr>
                                      <p:tavLst>
                                        <p:tav tm="0">
                                          <p:val>
                                            <p:strVal val="0-#ppt_h/2"/>
                                          </p:val>
                                        </p:tav>
                                        <p:tav tm="100000">
                                          <p:val>
                                            <p:strVal val="#ppt_y"/>
                                          </p:val>
                                        </p:tav>
                                      </p:tavLst>
                                    </p:anim>
                                  </p:childTnLst>
                                </p:cTn>
                              </p:par>
                              <p:par>
                                <p:cTn id="13" presetID="2" presetClass="entr" presetSubtype="1" fill="hold" grpId="0" nodeType="withEffect">
                                  <p:stCondLst>
                                    <p:cond delay="1000"/>
                                  </p:stCondLst>
                                  <p:childTnLst>
                                    <p:set>
                                      <p:cBhvr>
                                        <p:cTn id="14" dur="1" fill="hold">
                                          <p:stCondLst>
                                            <p:cond delay="0"/>
                                          </p:stCondLst>
                                        </p:cTn>
                                        <p:tgtEl>
                                          <p:spTgt spid="14"/>
                                        </p:tgtEl>
                                        <p:attrNameLst>
                                          <p:attrName>style.visibility</p:attrName>
                                        </p:attrNameLst>
                                      </p:cBhvr>
                                      <p:to>
                                        <p:strVal val="visible"/>
                                      </p:to>
                                    </p:set>
                                    <p:anim calcmode="lin" valueType="num">
                                      <p:cBhvr additive="base">
                                        <p:cTn id="15" dur="500" fill="hold"/>
                                        <p:tgtEl>
                                          <p:spTgt spid="14"/>
                                        </p:tgtEl>
                                        <p:attrNameLst>
                                          <p:attrName>ppt_x</p:attrName>
                                        </p:attrNameLst>
                                      </p:cBhvr>
                                      <p:tavLst>
                                        <p:tav tm="0">
                                          <p:val>
                                            <p:strVal val="#ppt_x"/>
                                          </p:val>
                                        </p:tav>
                                        <p:tav tm="100000">
                                          <p:val>
                                            <p:strVal val="#ppt_x"/>
                                          </p:val>
                                        </p:tav>
                                      </p:tavLst>
                                    </p:anim>
                                    <p:anim calcmode="lin" valueType="num">
                                      <p:cBhvr additive="base">
                                        <p:cTn id="16" dur="500" fill="hold"/>
                                        <p:tgtEl>
                                          <p:spTgt spid="14"/>
                                        </p:tgtEl>
                                        <p:attrNameLst>
                                          <p:attrName>ppt_y</p:attrName>
                                        </p:attrNameLst>
                                      </p:cBhvr>
                                      <p:tavLst>
                                        <p:tav tm="0">
                                          <p:val>
                                            <p:strVal val="0-#ppt_h/2"/>
                                          </p:val>
                                        </p:tav>
                                        <p:tav tm="100000">
                                          <p:val>
                                            <p:strVal val="#ppt_y"/>
                                          </p:val>
                                        </p:tav>
                                      </p:tavLst>
                                    </p:anim>
                                  </p:childTnLst>
                                </p:cTn>
                              </p:par>
                              <p:par>
                                <p:cTn id="17" presetID="2" presetClass="entr" presetSubtype="1" fill="hold" grpId="0" nodeType="withEffect">
                                  <p:stCondLst>
                                    <p:cond delay="150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3" grpId="0" animBg="1"/>
      <p:bldP spid="14" grpId="0" animBg="1"/>
      <p:bldP spid="1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9157BB-A671-40A9-65CC-2241C99CC812}"/>
            </a:ext>
          </a:extLst>
        </p:cNvPr>
        <p:cNvGrpSpPr/>
        <p:nvPr/>
      </p:nvGrpSpPr>
      <p:grpSpPr>
        <a:xfrm>
          <a:off x="0" y="0"/>
          <a:ext cx="0" cy="0"/>
          <a:chOff x="0" y="0"/>
          <a:chExt cx="0" cy="0"/>
        </a:xfrm>
      </p:grpSpPr>
      <p:sp>
        <p:nvSpPr>
          <p:cNvPr id="6" name="TextBox 6">
            <a:extLst>
              <a:ext uri="{FF2B5EF4-FFF2-40B4-BE49-F238E27FC236}">
                <a16:creationId xmlns:a16="http://schemas.microsoft.com/office/drawing/2014/main" id="{46ABE106-D3FF-E4A7-9EF5-C40EE1443693}"/>
              </a:ext>
            </a:extLst>
          </p:cNvPr>
          <p:cNvSpPr txBox="1"/>
          <p:nvPr/>
        </p:nvSpPr>
        <p:spPr>
          <a:xfrm>
            <a:off x="292021" y="4752404"/>
            <a:ext cx="1385629" cy="129203"/>
          </a:xfrm>
          <a:prstGeom prst="rect">
            <a:avLst/>
          </a:prstGeom>
        </p:spPr>
        <p:txBody>
          <a:bodyPr lIns="0" tIns="0" rIns="0" bIns="0" rtlCol="0" anchor="t">
            <a:spAutoFit/>
          </a:bodyPr>
          <a:lstStyle/>
          <a:p>
            <a:pPr defTabSz="685800">
              <a:lnSpc>
                <a:spcPts val="1124"/>
              </a:lnSpc>
              <a:defRPr/>
            </a:pPr>
            <a:r>
              <a:rPr lang="en-US" sz="803" dirty="0">
                <a:solidFill>
                  <a:srgbClr val="01448C"/>
                </a:solidFill>
                <a:latin typeface="Arial" panose="020B0604020202020204" pitchFamily="34" charset="0"/>
                <a:ea typeface="Arial 2"/>
                <a:cs typeface="Arial" panose="020B0604020202020204" pitchFamily="34" charset="0"/>
                <a:sym typeface="Arial 2"/>
              </a:rPr>
              <a:t>Advise / Resolve / Learn</a:t>
            </a:r>
          </a:p>
        </p:txBody>
      </p:sp>
      <p:sp>
        <p:nvSpPr>
          <p:cNvPr id="7" name="Freeform 7">
            <a:extLst>
              <a:ext uri="{FF2B5EF4-FFF2-40B4-BE49-F238E27FC236}">
                <a16:creationId xmlns:a16="http://schemas.microsoft.com/office/drawing/2014/main" id="{8C2780F9-1859-FD68-DDA8-182057BF5BF1}"/>
              </a:ext>
            </a:extLst>
          </p:cNvPr>
          <p:cNvSpPr/>
          <p:nvPr/>
        </p:nvSpPr>
        <p:spPr>
          <a:xfrm>
            <a:off x="7797792" y="187802"/>
            <a:ext cx="1145833" cy="633989"/>
          </a:xfrm>
          <a:custGeom>
            <a:avLst/>
            <a:gdLst/>
            <a:ahLst/>
            <a:cxnLst/>
            <a:rect l="l" t="t" r="r" b="b"/>
            <a:pathLst>
              <a:path w="2291666" h="1267978">
                <a:moveTo>
                  <a:pt x="0" y="0"/>
                </a:moveTo>
                <a:lnTo>
                  <a:pt x="2291666" y="0"/>
                </a:lnTo>
                <a:lnTo>
                  <a:pt x="2291666" y="1267977"/>
                </a:lnTo>
                <a:lnTo>
                  <a:pt x="0" y="1267977"/>
                </a:lnTo>
                <a:lnTo>
                  <a:pt x="0" y="0"/>
                </a:lnTo>
                <a:close/>
              </a:path>
            </a:pathLst>
          </a:custGeom>
          <a:blipFill>
            <a:blip r:embed="rId3"/>
            <a:stretch>
              <a:fillRect/>
            </a:stretch>
          </a:blipFill>
        </p:spPr>
        <p:txBody>
          <a:bodyPr/>
          <a:lstStyle/>
          <a:p>
            <a:pPr defTabSz="685800">
              <a:defRPr/>
            </a:pPr>
            <a:endParaRPr lang="en-GB" sz="900">
              <a:solidFill>
                <a:prstClr val="black"/>
              </a:solidFill>
              <a:latin typeface="Calibri"/>
            </a:endParaRPr>
          </a:p>
        </p:txBody>
      </p:sp>
      <p:sp>
        <p:nvSpPr>
          <p:cNvPr id="9" name="TextBox 8">
            <a:extLst>
              <a:ext uri="{FF2B5EF4-FFF2-40B4-BE49-F238E27FC236}">
                <a16:creationId xmlns:a16="http://schemas.microsoft.com/office/drawing/2014/main" id="{10212D02-E439-7872-C8EA-3B308F3E6ECA}"/>
              </a:ext>
            </a:extLst>
          </p:cNvPr>
          <p:cNvSpPr txBox="1"/>
          <p:nvPr/>
        </p:nvSpPr>
        <p:spPr>
          <a:xfrm>
            <a:off x="75130" y="112452"/>
            <a:ext cx="7368497" cy="584775"/>
          </a:xfrm>
          <a:prstGeom prst="rect">
            <a:avLst/>
          </a:prstGeom>
          <a:noFill/>
        </p:spPr>
        <p:txBody>
          <a:bodyPr wrap="square">
            <a:spAutoFit/>
          </a:bodyPr>
          <a:lstStyle/>
          <a:p>
            <a:pPr defTabSz="685800"/>
            <a:r>
              <a:rPr lang="en-GB" sz="3200" dirty="0">
                <a:solidFill>
                  <a:srgbClr val="003087"/>
                </a:solidFill>
                <a:latin typeface="Arial" panose="020B0604020202020204" pitchFamily="34" charset="0"/>
                <a:cs typeface="Arial" panose="020B0604020202020204" pitchFamily="34" charset="0"/>
              </a:rPr>
              <a:t>System/organisational concerns</a:t>
            </a:r>
            <a:endParaRPr lang="en-GB" sz="1350" dirty="0">
              <a:solidFill>
                <a:prstClr val="black"/>
              </a:solidFill>
              <a:latin typeface="Calibri"/>
            </a:endParaRPr>
          </a:p>
        </p:txBody>
      </p:sp>
      <p:sp>
        <p:nvSpPr>
          <p:cNvPr id="12" name="TextBox 11">
            <a:extLst>
              <a:ext uri="{FF2B5EF4-FFF2-40B4-BE49-F238E27FC236}">
                <a16:creationId xmlns:a16="http://schemas.microsoft.com/office/drawing/2014/main" id="{ECC6F7B4-DC70-5A79-0637-D413BC8D1093}"/>
              </a:ext>
            </a:extLst>
          </p:cNvPr>
          <p:cNvSpPr txBox="1"/>
          <p:nvPr/>
        </p:nvSpPr>
        <p:spPr>
          <a:xfrm>
            <a:off x="137571" y="735919"/>
            <a:ext cx="8616941" cy="3600986"/>
          </a:xfrm>
          <a:prstGeom prst="rect">
            <a:avLst/>
          </a:prstGeom>
          <a:noFill/>
        </p:spPr>
        <p:txBody>
          <a:bodyPr wrap="square">
            <a:spAutoFit/>
          </a:bodyPr>
          <a:lstStyle/>
          <a:p>
            <a:pPr defTabSz="685800"/>
            <a:r>
              <a:rPr lang="en-GB" sz="1200" b="1" u="sng" dirty="0">
                <a:solidFill>
                  <a:srgbClr val="002060"/>
                </a:solidFill>
                <a:latin typeface="Arial" panose="020B0604020202020204" pitchFamily="34" charset="0"/>
                <a:ea typeface="Calibri" panose="020F0502020204030204" pitchFamily="34" charset="0"/>
                <a:cs typeface="Arial" panose="020B0604020202020204" pitchFamily="34" charset="0"/>
              </a:rPr>
              <a:t>Think about Being Fair/Just and Learning Culture: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Some of these are system/organisational issues that staff are working within.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Do staff feel able to escalate concerns within teams i.e., did the healthcare assistant feel safe to challenge the decision to go on observations when sufficient handover was not provided.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Have staff raised issues to senior team re. increased acuity and staffing issues. </a:t>
            </a:r>
          </a:p>
          <a:p>
            <a:pPr defTabSz="685800"/>
            <a:endParaRPr lang="en-GB" sz="1200" b="1" u="sng"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defTabSz="685800"/>
            <a:r>
              <a:rPr lang="en-GB" sz="1200" b="1" u="sng" dirty="0">
                <a:solidFill>
                  <a:srgbClr val="002060"/>
                </a:solidFill>
                <a:latin typeface="Arial" panose="020B0604020202020204" pitchFamily="34" charset="0"/>
                <a:ea typeface="Calibri" panose="020F0502020204030204" pitchFamily="34" charset="0"/>
                <a:cs typeface="Arial" panose="020B0604020202020204" pitchFamily="34" charset="0"/>
              </a:rPr>
              <a:t>Capacity issues</a:t>
            </a:r>
            <a:endParaRPr lang="en-GB" sz="1200"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Night shift – reduced staffing.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Resource availability to respond on night shifts.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Staff training/skill mix. </a:t>
            </a:r>
          </a:p>
          <a:p>
            <a:pPr defTabSz="685800"/>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 </a:t>
            </a:r>
          </a:p>
          <a:p>
            <a:pPr defTabSz="685800"/>
            <a:r>
              <a:rPr lang="en-GB" sz="1200" b="1" u="sng" dirty="0">
                <a:solidFill>
                  <a:srgbClr val="002060"/>
                </a:solidFill>
                <a:latin typeface="Arial" panose="020B0604020202020204" pitchFamily="34" charset="0"/>
                <a:ea typeface="Calibri" panose="020F0502020204030204" pitchFamily="34" charset="0"/>
                <a:cs typeface="Arial" panose="020B0604020202020204" pitchFamily="34" charset="0"/>
              </a:rPr>
              <a:t>Process issues</a:t>
            </a:r>
            <a:endParaRPr lang="en-GB" sz="1200"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Environmental risks; are patients nursed in the appropriate environment.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Comprehensive communication during handovers. </a:t>
            </a:r>
          </a:p>
          <a:p>
            <a:pPr defTabSz="685800"/>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 </a:t>
            </a:r>
          </a:p>
          <a:p>
            <a:pPr defTabSz="685800"/>
            <a:r>
              <a:rPr lang="en-GB" sz="1200" b="1" u="sng" dirty="0">
                <a:solidFill>
                  <a:srgbClr val="002060"/>
                </a:solidFill>
                <a:latin typeface="Arial" panose="020B0604020202020204" pitchFamily="34" charset="0"/>
                <a:ea typeface="Calibri" panose="020F0502020204030204" pitchFamily="34" charset="0"/>
                <a:cs typeface="Arial" panose="020B0604020202020204" pitchFamily="34" charset="0"/>
              </a:rPr>
              <a:t>Decision issues</a:t>
            </a:r>
            <a:endParaRPr lang="en-GB" sz="1200" dirty="0">
              <a:solidFill>
                <a:srgbClr val="002060"/>
              </a:solidFill>
              <a:latin typeface="Arial" panose="020B0604020202020204" pitchFamily="34" charset="0"/>
              <a:ea typeface="Calibri" panose="020F0502020204030204" pitchFamily="34" charset="0"/>
              <a:cs typeface="Arial" panose="020B0604020202020204" pitchFamily="34" charset="0"/>
            </a:endParaRP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Two staff doing medication whilst a healthcare assistant was conducting observations.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Delays in responding to escalating behaviour (escalation during day shift; was PRN provided). </a:t>
            </a:r>
          </a:p>
          <a:p>
            <a:pPr marL="214313" indent="-214313" defTabSz="685800">
              <a:buFont typeface="Arial" panose="020B0604020202020204" pitchFamily="34" charset="0"/>
              <a:buChar char="•"/>
            </a:pPr>
            <a:r>
              <a:rPr lang="en-GB" sz="1200" dirty="0">
                <a:solidFill>
                  <a:srgbClr val="002060"/>
                </a:solidFill>
                <a:latin typeface="Arial" panose="020B0604020202020204" pitchFamily="34" charset="0"/>
                <a:ea typeface="Calibri" panose="020F0502020204030204" pitchFamily="34" charset="0"/>
                <a:cs typeface="Arial" panose="020B0604020202020204" pitchFamily="34" charset="0"/>
              </a:rPr>
              <a:t>Possible inadequate risk assessment. </a:t>
            </a:r>
          </a:p>
        </p:txBody>
      </p:sp>
    </p:spTree>
    <p:extLst>
      <p:ext uri="{BB962C8B-B14F-4D97-AF65-F5344CB8AC3E}">
        <p14:creationId xmlns:p14="http://schemas.microsoft.com/office/powerpoint/2010/main" val="924003020"/>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3"/>
          <p:cNvGrpSpPr/>
          <p:nvPr/>
        </p:nvGrpSpPr>
        <p:grpSpPr>
          <a:xfrm>
            <a:off x="1085370" y="1782177"/>
            <a:ext cx="7076828" cy="442614"/>
            <a:chOff x="0" y="0"/>
            <a:chExt cx="4414443" cy="299447"/>
          </a:xfrm>
        </p:grpSpPr>
        <p:sp>
          <p:nvSpPr>
            <p:cNvPr id="4" name="Freeform 4"/>
            <p:cNvSpPr/>
            <p:nvPr/>
          </p:nvSpPr>
          <p:spPr>
            <a:xfrm>
              <a:off x="0" y="0"/>
              <a:ext cx="4414443" cy="299447"/>
            </a:xfrm>
            <a:custGeom>
              <a:avLst/>
              <a:gdLst/>
              <a:ahLst/>
              <a:cxnLst/>
              <a:rect l="l" t="t" r="r" b="b"/>
              <a:pathLst>
                <a:path w="4414443" h="299447">
                  <a:moveTo>
                    <a:pt x="0" y="0"/>
                  </a:moveTo>
                  <a:lnTo>
                    <a:pt x="4414443" y="0"/>
                  </a:lnTo>
                  <a:lnTo>
                    <a:pt x="4414443" y="299447"/>
                  </a:lnTo>
                  <a:lnTo>
                    <a:pt x="0" y="299447"/>
                  </a:lnTo>
                  <a:close/>
                </a:path>
              </a:pathLst>
            </a:custGeom>
            <a:solidFill>
              <a:srgbClr val="F3F9F8"/>
            </a:solidFill>
          </p:spPr>
          <p:txBody>
            <a:bodyPr/>
            <a:lstStyle/>
            <a:p>
              <a:pPr defTabSz="457223">
                <a:defRPr/>
              </a:pPr>
              <a:endParaRPr lang="en-GB" sz="900">
                <a:solidFill>
                  <a:prstClr val="black"/>
                </a:solidFill>
                <a:latin typeface="Calibri"/>
              </a:endParaRPr>
            </a:p>
          </p:txBody>
        </p:sp>
      </p:grpSp>
      <p:grpSp>
        <p:nvGrpSpPr>
          <p:cNvPr id="5" name="Group 5"/>
          <p:cNvGrpSpPr/>
          <p:nvPr/>
        </p:nvGrpSpPr>
        <p:grpSpPr>
          <a:xfrm>
            <a:off x="1203223" y="1249094"/>
            <a:ext cx="6958975" cy="442614"/>
            <a:chOff x="243882" y="0"/>
            <a:chExt cx="4170561" cy="299447"/>
          </a:xfrm>
        </p:grpSpPr>
        <p:sp>
          <p:nvSpPr>
            <p:cNvPr id="6" name="Freeform 6"/>
            <p:cNvSpPr/>
            <p:nvPr/>
          </p:nvSpPr>
          <p:spPr>
            <a:xfrm>
              <a:off x="243882" y="0"/>
              <a:ext cx="4170561" cy="299447"/>
            </a:xfrm>
            <a:custGeom>
              <a:avLst/>
              <a:gdLst/>
              <a:ahLst/>
              <a:cxnLst/>
              <a:rect l="l" t="t" r="r" b="b"/>
              <a:pathLst>
                <a:path w="4414443" h="299447">
                  <a:moveTo>
                    <a:pt x="0" y="0"/>
                  </a:moveTo>
                  <a:lnTo>
                    <a:pt x="4414443" y="0"/>
                  </a:lnTo>
                  <a:lnTo>
                    <a:pt x="4414443" y="299447"/>
                  </a:lnTo>
                  <a:lnTo>
                    <a:pt x="0" y="299447"/>
                  </a:lnTo>
                  <a:close/>
                </a:path>
              </a:pathLst>
            </a:custGeom>
            <a:solidFill>
              <a:srgbClr val="F3F9F8"/>
            </a:solidFill>
          </p:spPr>
          <p:txBody>
            <a:bodyPr/>
            <a:lstStyle/>
            <a:p>
              <a:pPr defTabSz="457223">
                <a:defRPr/>
              </a:pPr>
              <a:r>
                <a:rPr lang="en-GB" sz="900" dirty="0">
                  <a:solidFill>
                    <a:prstClr val="black"/>
                  </a:solidFill>
                  <a:latin typeface="Calibri"/>
                </a:rPr>
                <a:t>        </a:t>
              </a:r>
            </a:p>
            <a:p>
              <a:pPr defTabSz="457223">
                <a:defRPr/>
              </a:pPr>
              <a:r>
                <a:rPr lang="en-GB" sz="900" dirty="0">
                  <a:solidFill>
                    <a:prstClr val="black"/>
                  </a:solidFill>
                  <a:latin typeface="Calibri"/>
                </a:rPr>
                <a:t>     </a:t>
              </a:r>
            </a:p>
          </p:txBody>
        </p:sp>
      </p:grpSp>
      <p:grpSp>
        <p:nvGrpSpPr>
          <p:cNvPr id="7" name="Group 7"/>
          <p:cNvGrpSpPr/>
          <p:nvPr/>
        </p:nvGrpSpPr>
        <p:grpSpPr>
          <a:xfrm>
            <a:off x="1095104" y="2348721"/>
            <a:ext cx="7072419" cy="442614"/>
            <a:chOff x="0" y="0"/>
            <a:chExt cx="4414443" cy="299447"/>
          </a:xfrm>
        </p:grpSpPr>
        <p:sp>
          <p:nvSpPr>
            <p:cNvPr id="8" name="Freeform 8"/>
            <p:cNvSpPr/>
            <p:nvPr/>
          </p:nvSpPr>
          <p:spPr>
            <a:xfrm>
              <a:off x="0" y="0"/>
              <a:ext cx="4414443" cy="299447"/>
            </a:xfrm>
            <a:custGeom>
              <a:avLst/>
              <a:gdLst/>
              <a:ahLst/>
              <a:cxnLst/>
              <a:rect l="l" t="t" r="r" b="b"/>
              <a:pathLst>
                <a:path w="4414443" h="299447">
                  <a:moveTo>
                    <a:pt x="0" y="0"/>
                  </a:moveTo>
                  <a:lnTo>
                    <a:pt x="4414443" y="0"/>
                  </a:lnTo>
                  <a:lnTo>
                    <a:pt x="4414443" y="299447"/>
                  </a:lnTo>
                  <a:lnTo>
                    <a:pt x="0" y="299447"/>
                  </a:lnTo>
                  <a:close/>
                </a:path>
              </a:pathLst>
            </a:custGeom>
            <a:solidFill>
              <a:srgbClr val="F3F9F8"/>
            </a:solidFill>
          </p:spPr>
          <p:txBody>
            <a:bodyPr/>
            <a:lstStyle/>
            <a:p>
              <a:pPr defTabSz="457223">
                <a:defRPr/>
              </a:pPr>
              <a:endParaRPr lang="en-GB" sz="900">
                <a:solidFill>
                  <a:prstClr val="black"/>
                </a:solidFill>
                <a:latin typeface="Calibri"/>
              </a:endParaRPr>
            </a:p>
          </p:txBody>
        </p:sp>
      </p:grpSp>
      <p:grpSp>
        <p:nvGrpSpPr>
          <p:cNvPr id="9" name="Group 9"/>
          <p:cNvGrpSpPr/>
          <p:nvPr/>
        </p:nvGrpSpPr>
        <p:grpSpPr>
          <a:xfrm>
            <a:off x="864062" y="1249094"/>
            <a:ext cx="442614" cy="442614"/>
            <a:chOff x="0" y="0"/>
            <a:chExt cx="6350000" cy="6350000"/>
          </a:xfrm>
        </p:grpSpPr>
        <p:sp>
          <p:nvSpPr>
            <p:cNvPr id="10" name="Freeform 10"/>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a:solidFill>
                  <a:prstClr val="black"/>
                </a:solidFill>
                <a:latin typeface="Calibri"/>
              </a:endParaRPr>
            </a:p>
          </p:txBody>
        </p:sp>
      </p:grpSp>
      <p:grpSp>
        <p:nvGrpSpPr>
          <p:cNvPr id="11" name="Group 11"/>
          <p:cNvGrpSpPr/>
          <p:nvPr/>
        </p:nvGrpSpPr>
        <p:grpSpPr>
          <a:xfrm>
            <a:off x="868825" y="2379501"/>
            <a:ext cx="442614" cy="442614"/>
            <a:chOff x="0" y="0"/>
            <a:chExt cx="6350000" cy="6350000"/>
          </a:xfrm>
        </p:grpSpPr>
        <p:sp>
          <p:nvSpPr>
            <p:cNvPr id="12" name="Freeform 1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a:solidFill>
                  <a:prstClr val="black"/>
                </a:solidFill>
                <a:latin typeface="Calibri"/>
              </a:endParaRPr>
            </a:p>
          </p:txBody>
        </p:sp>
      </p:grpSp>
      <p:grpSp>
        <p:nvGrpSpPr>
          <p:cNvPr id="13" name="Group 13"/>
          <p:cNvGrpSpPr/>
          <p:nvPr/>
        </p:nvGrpSpPr>
        <p:grpSpPr>
          <a:xfrm>
            <a:off x="859300" y="1814297"/>
            <a:ext cx="442614" cy="442614"/>
            <a:chOff x="0" y="0"/>
            <a:chExt cx="6350000" cy="6350000"/>
          </a:xfrm>
        </p:grpSpPr>
        <p:sp>
          <p:nvSpPr>
            <p:cNvPr id="14" name="Freeform 1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a:solidFill>
                  <a:prstClr val="black"/>
                </a:solidFill>
                <a:latin typeface="Calibri"/>
              </a:endParaRPr>
            </a:p>
          </p:txBody>
        </p:sp>
      </p:grpSp>
      <p:sp>
        <p:nvSpPr>
          <p:cNvPr id="16" name="TextBox 16"/>
          <p:cNvSpPr txBox="1"/>
          <p:nvPr/>
        </p:nvSpPr>
        <p:spPr>
          <a:xfrm>
            <a:off x="1445851" y="1786897"/>
            <a:ext cx="6467819" cy="443391"/>
          </a:xfrm>
          <a:prstGeom prst="rect">
            <a:avLst/>
          </a:prstGeom>
        </p:spPr>
        <p:txBody>
          <a:bodyPr wrap="square" lIns="0" tIns="0" rIns="0" bIns="0" rtlCol="0" anchor="t">
            <a:spAutoFit/>
          </a:bodyPr>
          <a:lstStyle/>
          <a:p>
            <a:pPr defTabSz="457223">
              <a:lnSpc>
                <a:spcPts val="1750"/>
              </a:lnSpc>
              <a:spcBef>
                <a:spcPct val="0"/>
              </a:spcBef>
              <a:defRPr/>
            </a:pPr>
            <a:r>
              <a:rPr lang="en-GB" sz="1200" dirty="0">
                <a:solidFill>
                  <a:srgbClr val="002060"/>
                </a:solidFill>
                <a:latin typeface="Calibri"/>
              </a:rPr>
              <a:t>43% of WPV incidents took place during unsocial hours, i.e. at a weekend or between the hours of 8pm and 7am.</a:t>
            </a:r>
            <a:endParaRPr lang="en-US" sz="1250" spc="66" dirty="0">
              <a:solidFill>
                <a:srgbClr val="002060"/>
              </a:solidFill>
              <a:latin typeface="Arial" panose="020B0604020202020204" pitchFamily="34" charset="0"/>
              <a:ea typeface="Arial 3"/>
              <a:cs typeface="Arial" panose="020B0604020202020204" pitchFamily="34" charset="0"/>
              <a:sym typeface="Arial 3"/>
            </a:endParaRPr>
          </a:p>
        </p:txBody>
      </p:sp>
      <p:sp>
        <p:nvSpPr>
          <p:cNvPr id="17" name="TextBox 17"/>
          <p:cNvSpPr txBox="1"/>
          <p:nvPr/>
        </p:nvSpPr>
        <p:spPr>
          <a:xfrm>
            <a:off x="1445852" y="2351218"/>
            <a:ext cx="6603045" cy="443391"/>
          </a:xfrm>
          <a:prstGeom prst="rect">
            <a:avLst/>
          </a:prstGeom>
        </p:spPr>
        <p:txBody>
          <a:bodyPr wrap="square" lIns="0" tIns="0" rIns="0" bIns="0" rtlCol="0" anchor="t">
            <a:spAutoFit/>
          </a:bodyPr>
          <a:lstStyle/>
          <a:p>
            <a:pPr defTabSz="457223">
              <a:lnSpc>
                <a:spcPts val="1750"/>
              </a:lnSpc>
              <a:spcBef>
                <a:spcPct val="0"/>
              </a:spcBef>
            </a:pPr>
            <a:r>
              <a:rPr lang="en-GB" sz="1200" dirty="0">
                <a:solidFill>
                  <a:srgbClr val="002060"/>
                </a:solidFill>
                <a:latin typeface="Calibri"/>
              </a:rPr>
              <a:t>In 2020, the HSE published its Violence at Work Statistics report, which reported that healthcare professionals encounter a higher than-average risk of workplace violence, at 3.9%. </a:t>
            </a:r>
            <a:endParaRPr lang="en-US" sz="1250" spc="66" dirty="0">
              <a:solidFill>
                <a:srgbClr val="002060"/>
              </a:solidFill>
              <a:latin typeface="Arial 3"/>
              <a:ea typeface="Arial 3"/>
              <a:cs typeface="Arial 3"/>
              <a:sym typeface="Arial 3"/>
            </a:endParaRPr>
          </a:p>
        </p:txBody>
      </p:sp>
      <p:sp>
        <p:nvSpPr>
          <p:cNvPr id="18" name="TextBox 18"/>
          <p:cNvSpPr txBox="1"/>
          <p:nvPr/>
        </p:nvSpPr>
        <p:spPr>
          <a:xfrm>
            <a:off x="1429614" y="3022272"/>
            <a:ext cx="5193776" cy="209609"/>
          </a:xfrm>
          <a:prstGeom prst="rect">
            <a:avLst/>
          </a:prstGeom>
        </p:spPr>
        <p:txBody>
          <a:bodyPr lIns="0" tIns="0" rIns="0" bIns="0" rtlCol="0" anchor="t">
            <a:spAutoFit/>
          </a:bodyPr>
          <a:lstStyle/>
          <a:p>
            <a:pPr defTabSz="457223">
              <a:lnSpc>
                <a:spcPts val="1750"/>
              </a:lnSpc>
              <a:spcBef>
                <a:spcPct val="0"/>
              </a:spcBef>
              <a:defRPr/>
            </a:pPr>
            <a:r>
              <a:rPr lang="en-US" sz="1250" spc="66">
                <a:solidFill>
                  <a:srgbClr val="000000"/>
                </a:solidFill>
                <a:latin typeface="Arial 3"/>
                <a:ea typeface="Arial 3"/>
                <a:cs typeface="Arial 3"/>
                <a:sym typeface="Arial 3"/>
              </a:rPr>
              <a:t>No record of a breastfeeding assessment.</a:t>
            </a:r>
          </a:p>
        </p:txBody>
      </p:sp>
      <p:sp>
        <p:nvSpPr>
          <p:cNvPr id="19" name="TextBox 19"/>
          <p:cNvSpPr txBox="1"/>
          <p:nvPr/>
        </p:nvSpPr>
        <p:spPr>
          <a:xfrm>
            <a:off x="981803" y="1359857"/>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1</a:t>
            </a:r>
          </a:p>
        </p:txBody>
      </p:sp>
      <p:sp>
        <p:nvSpPr>
          <p:cNvPr id="20" name="TextBox 20"/>
          <p:cNvSpPr txBox="1"/>
          <p:nvPr/>
        </p:nvSpPr>
        <p:spPr>
          <a:xfrm>
            <a:off x="986565" y="2485502"/>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3</a:t>
            </a:r>
          </a:p>
        </p:txBody>
      </p:sp>
      <p:sp>
        <p:nvSpPr>
          <p:cNvPr id="21" name="TextBox 21"/>
          <p:cNvSpPr txBox="1"/>
          <p:nvPr/>
        </p:nvSpPr>
        <p:spPr>
          <a:xfrm>
            <a:off x="977040" y="1909670"/>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2</a:t>
            </a:r>
          </a:p>
        </p:txBody>
      </p:sp>
      <p:grpSp>
        <p:nvGrpSpPr>
          <p:cNvPr id="22" name="Group 22"/>
          <p:cNvGrpSpPr/>
          <p:nvPr/>
        </p:nvGrpSpPr>
        <p:grpSpPr>
          <a:xfrm>
            <a:off x="1085370" y="3508673"/>
            <a:ext cx="7081591" cy="442614"/>
            <a:chOff x="0" y="0"/>
            <a:chExt cx="4414443" cy="299447"/>
          </a:xfrm>
        </p:grpSpPr>
        <p:sp>
          <p:nvSpPr>
            <p:cNvPr id="23" name="Freeform 23"/>
            <p:cNvSpPr/>
            <p:nvPr/>
          </p:nvSpPr>
          <p:spPr>
            <a:xfrm>
              <a:off x="0" y="0"/>
              <a:ext cx="4414443" cy="299447"/>
            </a:xfrm>
            <a:custGeom>
              <a:avLst/>
              <a:gdLst/>
              <a:ahLst/>
              <a:cxnLst/>
              <a:rect l="l" t="t" r="r" b="b"/>
              <a:pathLst>
                <a:path w="4414443" h="299447">
                  <a:moveTo>
                    <a:pt x="0" y="0"/>
                  </a:moveTo>
                  <a:lnTo>
                    <a:pt x="4414443" y="0"/>
                  </a:lnTo>
                  <a:lnTo>
                    <a:pt x="4414443" y="299447"/>
                  </a:lnTo>
                  <a:lnTo>
                    <a:pt x="0" y="299447"/>
                  </a:lnTo>
                  <a:close/>
                </a:path>
              </a:pathLst>
            </a:custGeom>
            <a:solidFill>
              <a:srgbClr val="F3F9F8"/>
            </a:solidFill>
          </p:spPr>
          <p:txBody>
            <a:bodyPr/>
            <a:lstStyle/>
            <a:p>
              <a:pPr defTabSz="457223">
                <a:defRPr/>
              </a:pPr>
              <a:endParaRPr lang="en-GB" sz="900">
                <a:solidFill>
                  <a:prstClr val="black"/>
                </a:solidFill>
                <a:latin typeface="Calibri"/>
              </a:endParaRPr>
            </a:p>
          </p:txBody>
        </p:sp>
      </p:grpSp>
      <p:grpSp>
        <p:nvGrpSpPr>
          <p:cNvPr id="24" name="Group 24"/>
          <p:cNvGrpSpPr/>
          <p:nvPr/>
        </p:nvGrpSpPr>
        <p:grpSpPr>
          <a:xfrm>
            <a:off x="1085369" y="2942252"/>
            <a:ext cx="7072419" cy="442614"/>
            <a:chOff x="0" y="0"/>
            <a:chExt cx="4414443" cy="299447"/>
          </a:xfrm>
        </p:grpSpPr>
        <p:sp>
          <p:nvSpPr>
            <p:cNvPr id="25" name="Freeform 25"/>
            <p:cNvSpPr/>
            <p:nvPr/>
          </p:nvSpPr>
          <p:spPr>
            <a:xfrm>
              <a:off x="0" y="0"/>
              <a:ext cx="4414443" cy="299447"/>
            </a:xfrm>
            <a:custGeom>
              <a:avLst/>
              <a:gdLst/>
              <a:ahLst/>
              <a:cxnLst/>
              <a:rect l="l" t="t" r="r" b="b"/>
              <a:pathLst>
                <a:path w="4414443" h="299447">
                  <a:moveTo>
                    <a:pt x="0" y="0"/>
                  </a:moveTo>
                  <a:lnTo>
                    <a:pt x="4414443" y="0"/>
                  </a:lnTo>
                  <a:lnTo>
                    <a:pt x="4414443" y="299447"/>
                  </a:lnTo>
                  <a:lnTo>
                    <a:pt x="0" y="299447"/>
                  </a:lnTo>
                  <a:close/>
                </a:path>
              </a:pathLst>
            </a:custGeom>
            <a:solidFill>
              <a:srgbClr val="F3F9F8"/>
            </a:solidFill>
          </p:spPr>
          <p:txBody>
            <a:bodyPr/>
            <a:lstStyle/>
            <a:p>
              <a:pPr defTabSz="457223">
                <a:defRPr/>
              </a:pPr>
              <a:endParaRPr lang="en-GB" sz="900">
                <a:solidFill>
                  <a:prstClr val="black"/>
                </a:solidFill>
                <a:latin typeface="Calibri"/>
              </a:endParaRPr>
            </a:p>
          </p:txBody>
        </p:sp>
      </p:grpSp>
      <p:sp>
        <p:nvSpPr>
          <p:cNvPr id="26" name="TextBox 26"/>
          <p:cNvSpPr txBox="1"/>
          <p:nvPr/>
        </p:nvSpPr>
        <p:spPr>
          <a:xfrm>
            <a:off x="1429613" y="2993934"/>
            <a:ext cx="6629018" cy="212559"/>
          </a:xfrm>
          <a:prstGeom prst="rect">
            <a:avLst/>
          </a:prstGeom>
        </p:spPr>
        <p:txBody>
          <a:bodyPr wrap="square" lIns="0" tIns="0" rIns="0" bIns="0" rtlCol="0" anchor="t">
            <a:spAutoFit/>
          </a:bodyPr>
          <a:lstStyle/>
          <a:p>
            <a:pPr defTabSz="457223">
              <a:lnSpc>
                <a:spcPts val="1750"/>
              </a:lnSpc>
              <a:spcBef>
                <a:spcPct val="0"/>
              </a:spcBef>
              <a:defRPr/>
            </a:pPr>
            <a:r>
              <a:rPr lang="en-GB" sz="1200" dirty="0">
                <a:solidFill>
                  <a:srgbClr val="002060"/>
                </a:solidFill>
                <a:latin typeface="Calibri"/>
              </a:rPr>
              <a:t>1,127 (65%) of those pursuing a claim for workplace violence were female and 606 (35%) were male.</a:t>
            </a:r>
            <a:endParaRPr lang="en-US" sz="1250" spc="66" dirty="0">
              <a:solidFill>
                <a:srgbClr val="002060"/>
              </a:solidFill>
              <a:latin typeface="Arial" panose="020B0604020202020204" pitchFamily="34" charset="0"/>
              <a:ea typeface="Arial 3"/>
              <a:cs typeface="Arial" panose="020B0604020202020204" pitchFamily="34" charset="0"/>
              <a:sym typeface="Arial 3"/>
            </a:endParaRPr>
          </a:p>
        </p:txBody>
      </p:sp>
      <p:sp>
        <p:nvSpPr>
          <p:cNvPr id="27" name="TextBox 27"/>
          <p:cNvSpPr txBox="1"/>
          <p:nvPr/>
        </p:nvSpPr>
        <p:spPr>
          <a:xfrm>
            <a:off x="1466542" y="3496173"/>
            <a:ext cx="6691247" cy="443391"/>
          </a:xfrm>
          <a:prstGeom prst="rect">
            <a:avLst/>
          </a:prstGeom>
        </p:spPr>
        <p:txBody>
          <a:bodyPr wrap="square" lIns="0" tIns="0" rIns="0" bIns="0" rtlCol="0" anchor="t">
            <a:spAutoFit/>
          </a:bodyPr>
          <a:lstStyle/>
          <a:p>
            <a:pPr defTabSz="457223">
              <a:lnSpc>
                <a:spcPts val="1750"/>
              </a:lnSpc>
              <a:spcBef>
                <a:spcPct val="0"/>
              </a:spcBef>
              <a:defRPr/>
            </a:pPr>
            <a:r>
              <a:rPr lang="en-GB" sz="1200" dirty="0">
                <a:solidFill>
                  <a:srgbClr val="002060"/>
                </a:solidFill>
                <a:latin typeface="Calibri"/>
              </a:rPr>
              <a:t>A common feature where contraventions were seen included the failure of NHS employers to conduct suitable and sufficient risk assessments to control the risk to employees of experiencing workplace violence.</a:t>
            </a:r>
            <a:endParaRPr lang="en-US" sz="1250" spc="66" dirty="0">
              <a:solidFill>
                <a:srgbClr val="002060"/>
              </a:solidFill>
              <a:latin typeface="Arial" panose="020B0604020202020204" pitchFamily="34" charset="0"/>
              <a:ea typeface="Arial 3"/>
              <a:cs typeface="Arial" panose="020B0604020202020204" pitchFamily="34" charset="0"/>
              <a:sym typeface="Arial 3"/>
            </a:endParaRPr>
          </a:p>
        </p:txBody>
      </p:sp>
      <p:grpSp>
        <p:nvGrpSpPr>
          <p:cNvPr id="28" name="Group 28"/>
          <p:cNvGrpSpPr/>
          <p:nvPr/>
        </p:nvGrpSpPr>
        <p:grpSpPr>
          <a:xfrm>
            <a:off x="1221643" y="4130912"/>
            <a:ext cx="6994511" cy="472465"/>
            <a:chOff x="162637" y="-4015"/>
            <a:chExt cx="4214774" cy="201805"/>
          </a:xfrm>
        </p:grpSpPr>
        <p:sp>
          <p:nvSpPr>
            <p:cNvPr id="29" name="Freeform 29"/>
            <p:cNvSpPr/>
            <p:nvPr/>
          </p:nvSpPr>
          <p:spPr>
            <a:xfrm>
              <a:off x="162637" y="-4015"/>
              <a:ext cx="4214774" cy="201805"/>
            </a:xfrm>
            <a:custGeom>
              <a:avLst/>
              <a:gdLst/>
              <a:ahLst/>
              <a:cxnLst/>
              <a:rect l="l" t="t" r="r" b="b"/>
              <a:pathLst>
                <a:path w="4414940" h="299447">
                  <a:moveTo>
                    <a:pt x="0" y="0"/>
                  </a:moveTo>
                  <a:lnTo>
                    <a:pt x="4414940" y="0"/>
                  </a:lnTo>
                  <a:lnTo>
                    <a:pt x="4414940" y="299447"/>
                  </a:lnTo>
                  <a:lnTo>
                    <a:pt x="0" y="299447"/>
                  </a:lnTo>
                  <a:close/>
                </a:path>
              </a:pathLst>
            </a:custGeom>
            <a:solidFill>
              <a:srgbClr val="F2F7F7"/>
            </a:solidFill>
          </p:spPr>
          <p:txBody>
            <a:bodyPr/>
            <a:lstStyle/>
            <a:p>
              <a:pPr algn="just" defTabSz="457223">
                <a:defRPr/>
              </a:pPr>
              <a:r>
                <a:rPr lang="en-GB" sz="1200" dirty="0">
                  <a:solidFill>
                    <a:srgbClr val="002060"/>
                  </a:solidFill>
                  <a:latin typeface="Calibri"/>
                </a:rPr>
                <a:t>  Where risk assessments were reviewed frequently, the level of detail diminished with an increasing tendency   to use the phrase ‘unknown’.</a:t>
              </a:r>
              <a:endParaRPr lang="en-GB" sz="1253" dirty="0">
                <a:solidFill>
                  <a:srgbClr val="002060"/>
                </a:solidFill>
                <a:latin typeface="Arial" panose="020B0604020202020204" pitchFamily="34" charset="0"/>
                <a:cs typeface="Arial" panose="020B0604020202020204" pitchFamily="34" charset="0"/>
              </a:endParaRPr>
            </a:p>
          </p:txBody>
        </p:sp>
      </p:grpSp>
      <p:sp>
        <p:nvSpPr>
          <p:cNvPr id="30" name="TextBox 30"/>
          <p:cNvSpPr txBox="1"/>
          <p:nvPr/>
        </p:nvSpPr>
        <p:spPr>
          <a:xfrm>
            <a:off x="1445853" y="4146550"/>
            <a:ext cx="6721670" cy="440442"/>
          </a:xfrm>
          <a:prstGeom prst="rect">
            <a:avLst/>
          </a:prstGeom>
        </p:spPr>
        <p:txBody>
          <a:bodyPr lIns="0" tIns="0" rIns="0" bIns="0" rtlCol="0" anchor="t">
            <a:spAutoFit/>
          </a:bodyPr>
          <a:lstStyle/>
          <a:p>
            <a:pPr defTabSz="457223">
              <a:lnSpc>
                <a:spcPts val="1750"/>
              </a:lnSpc>
              <a:spcBef>
                <a:spcPct val="0"/>
              </a:spcBef>
              <a:defRPr/>
            </a:pPr>
            <a:endParaRPr lang="en-US" sz="1250" spc="66" dirty="0">
              <a:solidFill>
                <a:srgbClr val="000000"/>
              </a:solidFill>
              <a:latin typeface="Arial" panose="020B0604020202020204" pitchFamily="34" charset="0"/>
              <a:ea typeface="Arial 3"/>
              <a:cs typeface="Arial" panose="020B0604020202020204" pitchFamily="34" charset="0"/>
              <a:sym typeface="Arial 3"/>
            </a:endParaRPr>
          </a:p>
          <a:p>
            <a:pPr defTabSz="457223">
              <a:lnSpc>
                <a:spcPts val="1750"/>
              </a:lnSpc>
              <a:spcBef>
                <a:spcPct val="0"/>
              </a:spcBef>
              <a:defRPr/>
            </a:pPr>
            <a:endParaRPr lang="en-US" sz="1250" spc="66" dirty="0">
              <a:solidFill>
                <a:srgbClr val="000000"/>
              </a:solidFill>
              <a:latin typeface="Arial 3"/>
              <a:ea typeface="Arial 3"/>
              <a:cs typeface="Arial 3"/>
              <a:sym typeface="Arial 3"/>
            </a:endParaRPr>
          </a:p>
        </p:txBody>
      </p:sp>
      <p:grpSp>
        <p:nvGrpSpPr>
          <p:cNvPr id="31" name="Group 31"/>
          <p:cNvGrpSpPr/>
          <p:nvPr/>
        </p:nvGrpSpPr>
        <p:grpSpPr>
          <a:xfrm>
            <a:off x="864062" y="2944705"/>
            <a:ext cx="442614" cy="442614"/>
            <a:chOff x="0" y="0"/>
            <a:chExt cx="6350000" cy="6350000"/>
          </a:xfrm>
        </p:grpSpPr>
        <p:sp>
          <p:nvSpPr>
            <p:cNvPr id="32" name="Freeform 32"/>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a:solidFill>
                  <a:prstClr val="black"/>
                </a:solidFill>
                <a:latin typeface="Calibri"/>
              </a:endParaRPr>
            </a:p>
          </p:txBody>
        </p:sp>
      </p:grpSp>
      <p:grpSp>
        <p:nvGrpSpPr>
          <p:cNvPr id="33" name="Group 33"/>
          <p:cNvGrpSpPr/>
          <p:nvPr/>
        </p:nvGrpSpPr>
        <p:grpSpPr>
          <a:xfrm>
            <a:off x="849938" y="4145837"/>
            <a:ext cx="442614" cy="442614"/>
            <a:chOff x="0" y="0"/>
            <a:chExt cx="6350000" cy="6350000"/>
          </a:xfrm>
        </p:grpSpPr>
        <p:sp>
          <p:nvSpPr>
            <p:cNvPr id="34" name="Freeform 34"/>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dirty="0">
                <a:solidFill>
                  <a:prstClr val="black"/>
                </a:solidFill>
                <a:latin typeface="Calibri"/>
              </a:endParaRPr>
            </a:p>
          </p:txBody>
        </p:sp>
      </p:grpSp>
      <p:grpSp>
        <p:nvGrpSpPr>
          <p:cNvPr id="35" name="Group 35"/>
          <p:cNvGrpSpPr/>
          <p:nvPr/>
        </p:nvGrpSpPr>
        <p:grpSpPr>
          <a:xfrm>
            <a:off x="859300" y="3509909"/>
            <a:ext cx="442614" cy="442614"/>
            <a:chOff x="0" y="0"/>
            <a:chExt cx="6350000" cy="6350000"/>
          </a:xfrm>
        </p:grpSpPr>
        <p:sp>
          <p:nvSpPr>
            <p:cNvPr id="36" name="Freeform 36"/>
            <p:cNvSpPr/>
            <p:nvPr/>
          </p:nvSpPr>
          <p:spPr>
            <a:xfrm>
              <a:off x="0" y="0"/>
              <a:ext cx="6350000" cy="6350000"/>
            </a:xfrm>
            <a:custGeom>
              <a:avLst/>
              <a:gdLst/>
              <a:ahLst/>
              <a:cxnLst/>
              <a:rect l="l" t="t" r="r" b="b"/>
              <a:pathLst>
                <a:path w="6350000" h="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1A71B6"/>
            </a:solidFill>
          </p:spPr>
          <p:txBody>
            <a:bodyPr/>
            <a:lstStyle/>
            <a:p>
              <a:pPr defTabSz="457223">
                <a:defRPr/>
              </a:pPr>
              <a:endParaRPr lang="en-GB" sz="900">
                <a:solidFill>
                  <a:prstClr val="black"/>
                </a:solidFill>
                <a:latin typeface="Calibri"/>
              </a:endParaRPr>
            </a:p>
          </p:txBody>
        </p:sp>
      </p:grpSp>
      <p:sp>
        <p:nvSpPr>
          <p:cNvPr id="37" name="TextBox 37"/>
          <p:cNvSpPr txBox="1"/>
          <p:nvPr/>
        </p:nvSpPr>
        <p:spPr>
          <a:xfrm>
            <a:off x="981803" y="3053015"/>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4</a:t>
            </a:r>
          </a:p>
        </p:txBody>
      </p:sp>
      <p:sp>
        <p:nvSpPr>
          <p:cNvPr id="39" name="TextBox 39"/>
          <p:cNvSpPr txBox="1"/>
          <p:nvPr/>
        </p:nvSpPr>
        <p:spPr>
          <a:xfrm>
            <a:off x="977040" y="3619437"/>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5</a:t>
            </a:r>
          </a:p>
        </p:txBody>
      </p:sp>
      <p:sp>
        <p:nvSpPr>
          <p:cNvPr id="40" name="TextBox 40"/>
          <p:cNvSpPr txBox="1"/>
          <p:nvPr/>
        </p:nvSpPr>
        <p:spPr>
          <a:xfrm>
            <a:off x="364332" y="453547"/>
            <a:ext cx="7324339" cy="348942"/>
          </a:xfrm>
          <a:prstGeom prst="rect">
            <a:avLst/>
          </a:prstGeom>
        </p:spPr>
        <p:txBody>
          <a:bodyPr wrap="square" lIns="0" tIns="0" rIns="0" bIns="0" rtlCol="0" anchor="t">
            <a:spAutoFit/>
          </a:bodyPr>
          <a:lstStyle/>
          <a:p>
            <a:pPr defTabSz="457223">
              <a:lnSpc>
                <a:spcPts val="2880"/>
              </a:lnSpc>
              <a:defRPr/>
            </a:pPr>
            <a:r>
              <a:rPr lang="en-US" sz="2399" b="1" spc="-47" dirty="0">
                <a:solidFill>
                  <a:srgbClr val="01448C"/>
                </a:solidFill>
                <a:latin typeface="Arial" panose="020B0604020202020204" pitchFamily="34" charset="0"/>
                <a:ea typeface="Arial 1"/>
                <a:cs typeface="Arial" panose="020B0604020202020204" pitchFamily="34" charset="0"/>
                <a:sym typeface="Arial 1"/>
              </a:rPr>
              <a:t>Considerations: NHSR Workplace Violence Report</a:t>
            </a:r>
          </a:p>
        </p:txBody>
      </p:sp>
      <p:sp>
        <p:nvSpPr>
          <p:cNvPr id="41" name="TextBox 41"/>
          <p:cNvSpPr txBox="1"/>
          <p:nvPr/>
        </p:nvSpPr>
        <p:spPr>
          <a:xfrm>
            <a:off x="292021" y="4752404"/>
            <a:ext cx="1385629" cy="129203"/>
          </a:xfrm>
          <a:prstGeom prst="rect">
            <a:avLst/>
          </a:prstGeom>
        </p:spPr>
        <p:txBody>
          <a:bodyPr lIns="0" tIns="0" rIns="0" bIns="0" rtlCol="0" anchor="t">
            <a:spAutoFit/>
          </a:bodyPr>
          <a:lstStyle/>
          <a:p>
            <a:pPr defTabSz="457223">
              <a:lnSpc>
                <a:spcPts val="1124"/>
              </a:lnSpc>
              <a:defRPr/>
            </a:pPr>
            <a:r>
              <a:rPr lang="en-US" sz="803" dirty="0">
                <a:solidFill>
                  <a:srgbClr val="01448C"/>
                </a:solidFill>
                <a:latin typeface="Arial" panose="020B0604020202020204" pitchFamily="34" charset="0"/>
                <a:ea typeface="Arial 2"/>
                <a:cs typeface="Arial" panose="020B0604020202020204" pitchFamily="34" charset="0"/>
                <a:sym typeface="Arial 2"/>
              </a:rPr>
              <a:t>Advise / Resolve / Learn</a:t>
            </a:r>
          </a:p>
        </p:txBody>
      </p:sp>
      <p:sp>
        <p:nvSpPr>
          <p:cNvPr id="42" name="Freeform 42"/>
          <p:cNvSpPr/>
          <p:nvPr/>
        </p:nvSpPr>
        <p:spPr>
          <a:xfrm>
            <a:off x="7797792" y="187802"/>
            <a:ext cx="1145833" cy="633989"/>
          </a:xfrm>
          <a:custGeom>
            <a:avLst/>
            <a:gdLst/>
            <a:ahLst/>
            <a:cxnLst/>
            <a:rect l="l" t="t" r="r" b="b"/>
            <a:pathLst>
              <a:path w="2291666" h="1267978">
                <a:moveTo>
                  <a:pt x="0" y="0"/>
                </a:moveTo>
                <a:lnTo>
                  <a:pt x="2291666" y="0"/>
                </a:lnTo>
                <a:lnTo>
                  <a:pt x="2291666" y="1267977"/>
                </a:lnTo>
                <a:lnTo>
                  <a:pt x="0" y="1267977"/>
                </a:lnTo>
                <a:lnTo>
                  <a:pt x="0" y="0"/>
                </a:lnTo>
                <a:close/>
              </a:path>
            </a:pathLst>
          </a:custGeom>
          <a:blipFill>
            <a:blip r:embed="rId2"/>
            <a:stretch>
              <a:fillRect/>
            </a:stretch>
          </a:blipFill>
        </p:spPr>
        <p:txBody>
          <a:bodyPr/>
          <a:lstStyle/>
          <a:p>
            <a:pPr defTabSz="457223">
              <a:defRPr/>
            </a:pPr>
            <a:endParaRPr lang="en-GB" sz="900">
              <a:solidFill>
                <a:prstClr val="black"/>
              </a:solidFill>
              <a:latin typeface="Calibri"/>
            </a:endParaRPr>
          </a:p>
        </p:txBody>
      </p:sp>
      <p:sp>
        <p:nvSpPr>
          <p:cNvPr id="15" name="TextBox 14">
            <a:extLst>
              <a:ext uri="{FF2B5EF4-FFF2-40B4-BE49-F238E27FC236}">
                <a16:creationId xmlns:a16="http://schemas.microsoft.com/office/drawing/2014/main" id="{45FF9777-D8C0-8309-9092-41AF198895DA}"/>
              </a:ext>
            </a:extLst>
          </p:cNvPr>
          <p:cNvSpPr txBox="1"/>
          <p:nvPr/>
        </p:nvSpPr>
        <p:spPr>
          <a:xfrm>
            <a:off x="1445851" y="1221970"/>
            <a:ext cx="6351941" cy="461665"/>
          </a:xfrm>
          <a:prstGeom prst="rect">
            <a:avLst/>
          </a:prstGeom>
          <a:noFill/>
        </p:spPr>
        <p:txBody>
          <a:bodyPr wrap="square">
            <a:spAutoFit/>
          </a:bodyPr>
          <a:lstStyle/>
          <a:p>
            <a:pPr defTabSz="685800"/>
            <a:r>
              <a:rPr lang="en-GB" sz="1200" dirty="0">
                <a:solidFill>
                  <a:srgbClr val="002060"/>
                </a:solidFill>
                <a:latin typeface="Calibri"/>
              </a:rPr>
              <a:t>Have staff undergone an appropriate induction or undertaken training on the prevention and management of workplace violence</a:t>
            </a:r>
          </a:p>
        </p:txBody>
      </p:sp>
      <p:sp>
        <p:nvSpPr>
          <p:cNvPr id="45" name="TextBox 39">
            <a:extLst>
              <a:ext uri="{FF2B5EF4-FFF2-40B4-BE49-F238E27FC236}">
                <a16:creationId xmlns:a16="http://schemas.microsoft.com/office/drawing/2014/main" id="{49F1B5E0-0A99-2965-C19E-1E2ED0FBEDF5}"/>
              </a:ext>
            </a:extLst>
          </p:cNvPr>
          <p:cNvSpPr txBox="1"/>
          <p:nvPr/>
        </p:nvSpPr>
        <p:spPr>
          <a:xfrm>
            <a:off x="981803" y="4183391"/>
            <a:ext cx="216658" cy="258340"/>
          </a:xfrm>
          <a:prstGeom prst="rect">
            <a:avLst/>
          </a:prstGeom>
        </p:spPr>
        <p:txBody>
          <a:bodyPr lIns="0" tIns="0" rIns="0" bIns="0" rtlCol="0" anchor="t">
            <a:spAutoFit/>
          </a:bodyPr>
          <a:lstStyle/>
          <a:p>
            <a:pPr algn="ctr" defTabSz="457223">
              <a:lnSpc>
                <a:spcPts val="1980"/>
              </a:lnSpc>
              <a:defRPr/>
            </a:pPr>
            <a:r>
              <a:rPr lang="en-US" b="1" dirty="0">
                <a:solidFill>
                  <a:srgbClr val="FFFFFF"/>
                </a:solidFill>
                <a:latin typeface="DM Sans Bold"/>
                <a:ea typeface="DM Sans Bold"/>
                <a:cs typeface="DM Sans Bold"/>
                <a:sym typeface="DM Sans Bold"/>
              </a:rPr>
              <a:t>6</a:t>
            </a:r>
          </a:p>
        </p:txBody>
      </p:sp>
      <p:sp>
        <p:nvSpPr>
          <p:cNvPr id="38" name="TextBox 37">
            <a:extLst>
              <a:ext uri="{FF2B5EF4-FFF2-40B4-BE49-F238E27FC236}">
                <a16:creationId xmlns:a16="http://schemas.microsoft.com/office/drawing/2014/main" id="{4856A92C-23BE-0789-2AA0-A593D5DE947E}"/>
              </a:ext>
            </a:extLst>
          </p:cNvPr>
          <p:cNvSpPr txBox="1"/>
          <p:nvPr/>
        </p:nvSpPr>
        <p:spPr>
          <a:xfrm>
            <a:off x="5132294" y="4776968"/>
            <a:ext cx="4572000" cy="230832"/>
          </a:xfrm>
          <a:prstGeom prst="rect">
            <a:avLst/>
          </a:prstGeom>
          <a:noFill/>
        </p:spPr>
        <p:txBody>
          <a:bodyPr wrap="square">
            <a:spAutoFit/>
          </a:bodyPr>
          <a:lstStyle/>
          <a:p>
            <a:pPr defTabSz="685800"/>
            <a:r>
              <a:rPr lang="en-GB" sz="900" dirty="0">
                <a:solidFill>
                  <a:prstClr val="black"/>
                </a:solidFill>
                <a:latin typeface="Calibri"/>
                <a:hlinkClick r:id="rId3"/>
              </a:rPr>
              <a:t>NHS Resolution – Workplace violence claims – A thematic review</a:t>
            </a:r>
            <a:endParaRPr lang="en-GB" sz="900" dirty="0">
              <a:solidFill>
                <a:prstClr val="black"/>
              </a:solidFill>
              <a:latin typeface="Calibri"/>
            </a:endParaRP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976197" y="185061"/>
            <a:ext cx="957087" cy="529556"/>
          </a:xfrm>
          <a:custGeom>
            <a:avLst/>
            <a:gdLst/>
            <a:ahLst/>
            <a:cxnLst/>
            <a:rect l="l" t="t" r="r" b="b"/>
            <a:pathLst>
              <a:path w="1914174" h="1059111">
                <a:moveTo>
                  <a:pt x="0" y="0"/>
                </a:moveTo>
                <a:lnTo>
                  <a:pt x="1914174" y="0"/>
                </a:lnTo>
                <a:lnTo>
                  <a:pt x="1914174" y="1059111"/>
                </a:lnTo>
                <a:lnTo>
                  <a:pt x="0" y="1059111"/>
                </a:lnTo>
                <a:lnTo>
                  <a:pt x="0" y="0"/>
                </a:lnTo>
                <a:close/>
              </a:path>
            </a:pathLst>
          </a:custGeom>
          <a:blipFill>
            <a:blip r:embed="rId3"/>
            <a:stretch>
              <a:fillRect/>
            </a:stretch>
          </a:blipFill>
        </p:spPr>
        <p:txBody>
          <a:bodyPr/>
          <a:lstStyle/>
          <a:p>
            <a:pPr defTabSz="457223">
              <a:defRPr/>
            </a:pPr>
            <a:endParaRPr lang="en-GB" sz="900">
              <a:solidFill>
                <a:prstClr val="black"/>
              </a:solidFill>
              <a:latin typeface="Calibri"/>
            </a:endParaRPr>
          </a:p>
        </p:txBody>
      </p:sp>
      <p:sp>
        <p:nvSpPr>
          <p:cNvPr id="3" name="Freeform 3"/>
          <p:cNvSpPr/>
          <p:nvPr/>
        </p:nvSpPr>
        <p:spPr>
          <a:xfrm>
            <a:off x="4507251" y="847350"/>
            <a:ext cx="4170405" cy="3904694"/>
          </a:xfrm>
          <a:custGeom>
            <a:avLst/>
            <a:gdLst/>
            <a:ahLst/>
            <a:cxnLst/>
            <a:rect l="l" t="t" r="r" b="b"/>
            <a:pathLst>
              <a:path w="8340810" h="7809388">
                <a:moveTo>
                  <a:pt x="0" y="0"/>
                </a:moveTo>
                <a:lnTo>
                  <a:pt x="8340810" y="0"/>
                </a:lnTo>
                <a:lnTo>
                  <a:pt x="8340810" y="7809388"/>
                </a:lnTo>
                <a:lnTo>
                  <a:pt x="0" y="7809388"/>
                </a:lnTo>
                <a:lnTo>
                  <a:pt x="0" y="0"/>
                </a:lnTo>
                <a:close/>
              </a:path>
            </a:pathLst>
          </a:custGeom>
          <a:blipFill>
            <a:blip r:embed="rId4"/>
            <a:stretch>
              <a:fillRect t="-23473"/>
            </a:stretch>
          </a:blipFill>
        </p:spPr>
        <p:txBody>
          <a:bodyPr/>
          <a:lstStyle/>
          <a:p>
            <a:pPr defTabSz="457223">
              <a:defRPr/>
            </a:pPr>
            <a:endParaRPr lang="en-GB" sz="900">
              <a:solidFill>
                <a:prstClr val="black"/>
              </a:solidFill>
              <a:latin typeface="Calibri"/>
            </a:endParaRPr>
          </a:p>
        </p:txBody>
      </p:sp>
      <p:sp>
        <p:nvSpPr>
          <p:cNvPr id="4" name="TextBox 4"/>
          <p:cNvSpPr txBox="1"/>
          <p:nvPr/>
        </p:nvSpPr>
        <p:spPr>
          <a:xfrm>
            <a:off x="322921" y="483177"/>
            <a:ext cx="3858632" cy="743793"/>
          </a:xfrm>
          <a:prstGeom prst="rect">
            <a:avLst/>
          </a:prstGeom>
        </p:spPr>
        <p:txBody>
          <a:bodyPr lIns="0" tIns="0" rIns="0" bIns="0" rtlCol="0" anchor="t">
            <a:spAutoFit/>
          </a:bodyPr>
          <a:lstStyle/>
          <a:p>
            <a:pPr defTabSz="457223">
              <a:lnSpc>
                <a:spcPts val="2879"/>
              </a:lnSpc>
              <a:defRPr/>
            </a:pPr>
            <a:r>
              <a:rPr lang="en-US" sz="2823">
                <a:solidFill>
                  <a:srgbClr val="01448C"/>
                </a:solidFill>
                <a:latin typeface="Arial 1"/>
                <a:ea typeface="Arial 1"/>
                <a:cs typeface="Arial 1"/>
                <a:sym typeface="Arial 1"/>
              </a:rPr>
              <a:t>Most identified themes in the analysis</a:t>
            </a:r>
          </a:p>
        </p:txBody>
      </p:sp>
      <p:sp>
        <p:nvSpPr>
          <p:cNvPr id="5" name="TextBox 5"/>
          <p:cNvSpPr txBox="1"/>
          <p:nvPr/>
        </p:nvSpPr>
        <p:spPr>
          <a:xfrm>
            <a:off x="203106" y="1538355"/>
            <a:ext cx="4051319" cy="2437527"/>
          </a:xfrm>
          <a:prstGeom prst="rect">
            <a:avLst/>
          </a:prstGeom>
        </p:spPr>
        <p:txBody>
          <a:bodyPr lIns="0" tIns="0" rIns="0" bIns="0" rtlCol="0" anchor="t">
            <a:spAutoFit/>
          </a:bodyPr>
          <a:lstStyle/>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Ensure suitable and sufficient risk assessments</a:t>
            </a:r>
          </a:p>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Training</a:t>
            </a:r>
          </a:p>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Workforce</a:t>
            </a:r>
          </a:p>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Staff support</a:t>
            </a:r>
          </a:p>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Leadership</a:t>
            </a:r>
          </a:p>
          <a:p>
            <a:pPr marL="386536" lvl="1" indent="-193268" defTabSz="457223">
              <a:lnSpc>
                <a:spcPts val="2399"/>
              </a:lnSpc>
              <a:buFont typeface="Arial"/>
              <a:buChar char="•"/>
              <a:defRPr/>
            </a:pPr>
            <a:r>
              <a:rPr lang="en-US" sz="1790" dirty="0">
                <a:solidFill>
                  <a:srgbClr val="002060"/>
                </a:solidFill>
                <a:latin typeface="Arial 2"/>
                <a:ea typeface="Arial 2"/>
                <a:cs typeface="Arial 2"/>
                <a:sym typeface="Arial 2"/>
              </a:rPr>
              <a:t>Development, implementation and evaluation of local policies</a:t>
            </a:r>
          </a:p>
        </p:txBody>
      </p:sp>
      <p:sp>
        <p:nvSpPr>
          <p:cNvPr id="6" name="TextBox 6"/>
          <p:cNvSpPr txBox="1"/>
          <p:nvPr/>
        </p:nvSpPr>
        <p:spPr>
          <a:xfrm>
            <a:off x="322922" y="4876738"/>
            <a:ext cx="1385629" cy="129203"/>
          </a:xfrm>
          <a:prstGeom prst="rect">
            <a:avLst/>
          </a:prstGeom>
        </p:spPr>
        <p:txBody>
          <a:bodyPr lIns="0" tIns="0" rIns="0" bIns="0" rtlCol="0" anchor="t">
            <a:spAutoFit/>
          </a:bodyPr>
          <a:lstStyle/>
          <a:p>
            <a:pPr defTabSz="457223">
              <a:lnSpc>
                <a:spcPts val="1124"/>
              </a:lnSpc>
              <a:defRPr/>
            </a:pPr>
            <a:r>
              <a:rPr lang="en-US" sz="803">
                <a:solidFill>
                  <a:srgbClr val="01448C"/>
                </a:solidFill>
                <a:latin typeface="Arial 2"/>
                <a:ea typeface="Arial 2"/>
                <a:cs typeface="Arial 2"/>
                <a:sym typeface="Arial 2"/>
              </a:rPr>
              <a:t>Advise / Resolve / Learn</a:t>
            </a:r>
          </a:p>
        </p:txBody>
      </p:sp>
      <p:sp>
        <p:nvSpPr>
          <p:cNvPr id="7" name="Freeform 7"/>
          <p:cNvSpPr/>
          <p:nvPr/>
        </p:nvSpPr>
        <p:spPr>
          <a:xfrm>
            <a:off x="203106" y="4720186"/>
            <a:ext cx="8737790" cy="156552"/>
          </a:xfrm>
          <a:custGeom>
            <a:avLst/>
            <a:gdLst/>
            <a:ahLst/>
            <a:cxnLst/>
            <a:rect l="l" t="t" r="r" b="b"/>
            <a:pathLst>
              <a:path w="17475581" h="313104">
                <a:moveTo>
                  <a:pt x="0" y="0"/>
                </a:moveTo>
                <a:lnTo>
                  <a:pt x="17475582" y="0"/>
                </a:lnTo>
                <a:lnTo>
                  <a:pt x="17475582" y="313104"/>
                </a:lnTo>
                <a:lnTo>
                  <a:pt x="0" y="313104"/>
                </a:lnTo>
                <a:lnTo>
                  <a:pt x="0" y="0"/>
                </a:lnTo>
                <a:close/>
              </a:path>
            </a:pathLst>
          </a:custGeom>
          <a:blipFill>
            <a:blip r:embed="rId5"/>
            <a:stretch>
              <a:fillRect/>
            </a:stretch>
          </a:blipFill>
        </p:spPr>
        <p:txBody>
          <a:bodyPr/>
          <a:lstStyle/>
          <a:p>
            <a:pPr defTabSz="457223">
              <a:defRPr/>
            </a:pPr>
            <a:endParaRPr lang="en-GB" sz="900">
              <a:solidFill>
                <a:prstClr val="black"/>
              </a:solidFill>
              <a:latin typeface="Calibri"/>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AD55FE-9CA7-2289-57B4-9638F0F07894}"/>
              </a:ext>
            </a:extLst>
          </p:cNvPr>
          <p:cNvSpPr>
            <a:spLocks noGrp="1"/>
          </p:cNvSpPr>
          <p:nvPr>
            <p:ph type="ctrTitle"/>
          </p:nvPr>
        </p:nvSpPr>
        <p:spPr>
          <a:xfrm>
            <a:off x="251520" y="1347614"/>
            <a:ext cx="5105910" cy="1102519"/>
          </a:xfrm>
        </p:spPr>
        <p:txBody>
          <a:bodyPr/>
          <a:lstStyle/>
          <a:p>
            <a:r>
              <a:rPr lang="en-GB" b="1" dirty="0"/>
              <a:t>Practitioner Performance Advice</a:t>
            </a:r>
            <a:endParaRPr lang="en-GB" dirty="0"/>
          </a:p>
        </p:txBody>
      </p:sp>
      <p:sp>
        <p:nvSpPr>
          <p:cNvPr id="3" name="Subtitle 2">
            <a:extLst>
              <a:ext uri="{FF2B5EF4-FFF2-40B4-BE49-F238E27FC236}">
                <a16:creationId xmlns:a16="http://schemas.microsoft.com/office/drawing/2014/main" id="{ED01F0A9-4502-AE02-B89D-05F23E575837}"/>
              </a:ext>
            </a:extLst>
          </p:cNvPr>
          <p:cNvSpPr>
            <a:spLocks noGrp="1"/>
          </p:cNvSpPr>
          <p:nvPr>
            <p:ph type="subTitle" idx="1"/>
          </p:nvPr>
        </p:nvSpPr>
        <p:spPr>
          <a:xfrm>
            <a:off x="251520" y="2859782"/>
            <a:ext cx="5105910" cy="1584176"/>
          </a:xfrm>
        </p:spPr>
        <p:txBody>
          <a:bodyPr>
            <a:normAutofit fontScale="85000" lnSpcReduction="10000"/>
          </a:bodyPr>
          <a:lstStyle/>
          <a:p>
            <a:r>
              <a:rPr lang="en-GB" b="1" dirty="0"/>
              <a:t>Maternity Team Reviews</a:t>
            </a:r>
          </a:p>
          <a:p>
            <a:endParaRPr lang="en-GB" dirty="0"/>
          </a:p>
          <a:p>
            <a:r>
              <a:rPr lang="en-GB" dirty="0"/>
              <a:t>Neil Armstrong </a:t>
            </a:r>
          </a:p>
          <a:p>
            <a:r>
              <a:rPr lang="en-GB" dirty="0">
                <a:effectLst/>
                <a:latin typeface="Arial" panose="020B0604020202020204" pitchFamily="34" charset="0"/>
                <a:ea typeface="Aptos" panose="020B0004020202020204" pitchFamily="34" charset="0"/>
                <a:cs typeface="Aptos" panose="020B0004020202020204" pitchFamily="34" charset="0"/>
              </a:rPr>
              <a:t>Casework Systems and Guidance Manager</a:t>
            </a:r>
            <a:endParaRPr lang="en-GB" dirty="0">
              <a:effectLst/>
              <a:latin typeface="Aptos" panose="020B0004020202020204" pitchFamily="34" charset="0"/>
              <a:ea typeface="Aptos" panose="020B0004020202020204" pitchFamily="34" charset="0"/>
              <a:cs typeface="Aptos" panose="020B0004020202020204" pitchFamily="34" charset="0"/>
            </a:endParaRPr>
          </a:p>
          <a:p>
            <a:endParaRPr lang="en-GB" dirty="0"/>
          </a:p>
          <a:p>
            <a:endParaRPr lang="en-GB" dirty="0"/>
          </a:p>
        </p:txBody>
      </p:sp>
    </p:spTree>
    <p:extLst>
      <p:ext uri="{BB962C8B-B14F-4D97-AF65-F5344CB8AC3E}">
        <p14:creationId xmlns:p14="http://schemas.microsoft.com/office/powerpoint/2010/main" val="63642135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47B47F-0C14-3D97-5CE3-E065582BBD94}"/>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13A91CE-C1B9-731A-AD78-A92BD573213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
        <p:nvSpPr>
          <p:cNvPr id="7" name="Title 1">
            <a:extLst>
              <a:ext uri="{FF2B5EF4-FFF2-40B4-BE49-F238E27FC236}">
                <a16:creationId xmlns:a16="http://schemas.microsoft.com/office/drawing/2014/main" id="{32C50736-467B-D4E6-1970-3D9E2E64A4C7}"/>
              </a:ext>
            </a:extLst>
          </p:cNvPr>
          <p:cNvSpPr txBox="1">
            <a:spLocks/>
          </p:cNvSpPr>
          <p:nvPr/>
        </p:nvSpPr>
        <p:spPr>
          <a:xfrm>
            <a:off x="198446" y="320383"/>
            <a:ext cx="6923112" cy="506897"/>
          </a:xfrm>
          <a:prstGeom prst="rect">
            <a:avLst/>
          </a:prstGeom>
        </p:spPr>
        <p:txBody>
          <a:bodyPr vert="horz" lIns="68580" tIns="34290" rIns="68580" bIns="34290" rtlCol="0" anchor="ctr">
            <a:noAutofit/>
          </a:bodyPr>
          <a:lstStyle>
            <a:lvl1pPr algn="l" defTabSz="1219170" rtl="0" eaLnBrk="1" latinLnBrk="0" hangingPunct="1">
              <a:spcBef>
                <a:spcPct val="0"/>
              </a:spcBef>
              <a:buNone/>
              <a:defRPr sz="4267" kern="1200">
                <a:solidFill>
                  <a:srgbClr val="003087"/>
                </a:solidFill>
                <a:latin typeface="Arial" panose="020B0604020202020204" pitchFamily="34" charset="0"/>
                <a:ea typeface="+mj-ea"/>
                <a:cs typeface="Arial" panose="020B0604020202020204" pitchFamily="34" charset="0"/>
              </a:defRPr>
            </a:lvl1pPr>
          </a:lstStyle>
          <a:p>
            <a:pPr marL="0" marR="0" lvl="0" indent="0" algn="l" defTabSz="1219139" rtl="0" eaLnBrk="1" fontAlgn="auto" latinLnBrk="0" hangingPunct="1">
              <a:lnSpc>
                <a:spcPct val="100000"/>
              </a:lnSpc>
              <a:spcBef>
                <a:spcPct val="0"/>
              </a:spcBef>
              <a:spcAft>
                <a:spcPts val="0"/>
              </a:spcAft>
              <a:buClrTx/>
              <a:buSzTx/>
              <a:buFontTx/>
              <a:buNone/>
              <a:tabLst/>
              <a:defRPr/>
            </a:pPr>
            <a:r>
              <a:rPr kumimoji="0" lang="en-GB" sz="3000" b="1" i="0" u="none" strike="noStrike" kern="1200" cap="none" spc="0" normalizeH="0" baseline="0" noProof="0" dirty="0">
                <a:ln>
                  <a:noFill/>
                </a:ln>
                <a:solidFill>
                  <a:srgbClr val="003087"/>
                </a:solidFill>
                <a:effectLst/>
                <a:uLnTx/>
                <a:uFillTx/>
                <a:latin typeface="Arial" panose="020B0604020202020204"/>
                <a:ea typeface="+mj-ea"/>
                <a:cs typeface="Arial" panose="020B0604020202020204" pitchFamily="34" charset="0"/>
              </a:rPr>
              <a:t>Our organisation </a:t>
            </a:r>
          </a:p>
        </p:txBody>
      </p:sp>
      <p:sp>
        <p:nvSpPr>
          <p:cNvPr id="8" name="TextBox 7">
            <a:extLst>
              <a:ext uri="{FF2B5EF4-FFF2-40B4-BE49-F238E27FC236}">
                <a16:creationId xmlns:a16="http://schemas.microsoft.com/office/drawing/2014/main" id="{AA291567-F044-263E-BAE5-7F7D81FDF5E2}"/>
              </a:ext>
            </a:extLst>
          </p:cNvPr>
          <p:cNvSpPr txBox="1"/>
          <p:nvPr/>
        </p:nvSpPr>
        <p:spPr>
          <a:xfrm>
            <a:off x="7462664" y="912182"/>
            <a:ext cx="1224136" cy="307777"/>
          </a:xfrm>
          <a:prstGeom prst="rect">
            <a:avLst/>
          </a:prstGeom>
          <a:noFill/>
        </p:spPr>
        <p:txBody>
          <a:bodyPr wrap="square" rtlCol="0">
            <a:spAutoFit/>
          </a:bodyP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5EB8"/>
                </a:solidFill>
                <a:effectLst/>
                <a:uLnTx/>
                <a:uFillTx/>
                <a:latin typeface="Arial" panose="020B0604020202020204"/>
                <a:ea typeface="+mn-ea"/>
                <a:cs typeface="Arial" panose="020B0604020202020204" pitchFamily="34" charset="0"/>
              </a:rPr>
              <a:t>Enabled by:</a:t>
            </a:r>
          </a:p>
        </p:txBody>
      </p:sp>
      <p:sp>
        <p:nvSpPr>
          <p:cNvPr id="9" name="Rectangle 8">
            <a:extLst>
              <a:ext uri="{FF2B5EF4-FFF2-40B4-BE49-F238E27FC236}">
                <a16:creationId xmlns:a16="http://schemas.microsoft.com/office/drawing/2014/main" id="{AC27D72A-682F-2FFE-0EB2-301BB3D0ABE6}"/>
              </a:ext>
            </a:extLst>
          </p:cNvPr>
          <p:cNvSpPr/>
          <p:nvPr/>
        </p:nvSpPr>
        <p:spPr>
          <a:xfrm>
            <a:off x="7503260" y="1345579"/>
            <a:ext cx="1373998" cy="810848"/>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125" b="1" i="0" u="none" strike="noStrike" kern="1200" cap="none" spc="0" normalizeH="0" baseline="0" noProof="0" dirty="0">
                <a:ln>
                  <a:noFill/>
                </a:ln>
                <a:solidFill>
                  <a:srgbClr val="009639"/>
                </a:solidFill>
                <a:effectLst/>
                <a:uLnTx/>
                <a:uFillTx/>
                <a:latin typeface="Arial" panose="020B0604020202020204"/>
                <a:ea typeface="+mn-ea"/>
                <a:cs typeface="Arial" panose="020B0604020202020204" pitchFamily="34" charset="0"/>
              </a:rPr>
              <a:t>Finance and Corporate Planning</a:t>
            </a:r>
          </a:p>
        </p:txBody>
      </p:sp>
      <p:sp>
        <p:nvSpPr>
          <p:cNvPr id="10" name="Rectangle 9">
            <a:extLst>
              <a:ext uri="{FF2B5EF4-FFF2-40B4-BE49-F238E27FC236}">
                <a16:creationId xmlns:a16="http://schemas.microsoft.com/office/drawing/2014/main" id="{3463B684-0A79-A390-82AF-716FA2FC3A53}"/>
              </a:ext>
            </a:extLst>
          </p:cNvPr>
          <p:cNvSpPr/>
          <p:nvPr/>
        </p:nvSpPr>
        <p:spPr>
          <a:xfrm>
            <a:off x="7503260" y="2282047"/>
            <a:ext cx="1385311" cy="810848"/>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125" b="1" i="0" u="none" strike="noStrike" kern="1200" cap="none" spc="0" normalizeH="0" baseline="0" noProof="0" dirty="0">
                <a:ln>
                  <a:noFill/>
                </a:ln>
                <a:solidFill>
                  <a:srgbClr val="009639"/>
                </a:solidFill>
                <a:effectLst/>
                <a:uLnTx/>
                <a:uFillTx/>
                <a:latin typeface="Arial" panose="020B0604020202020204"/>
                <a:ea typeface="+mn-ea"/>
                <a:cs typeface="Arial" panose="020B0604020202020204" pitchFamily="34" charset="0"/>
              </a:rPr>
              <a:t>Digital, Data and Technology, and Transformation</a:t>
            </a:r>
          </a:p>
        </p:txBody>
      </p:sp>
      <p:sp>
        <p:nvSpPr>
          <p:cNvPr id="11" name="Rectangle 10">
            <a:extLst>
              <a:ext uri="{FF2B5EF4-FFF2-40B4-BE49-F238E27FC236}">
                <a16:creationId xmlns:a16="http://schemas.microsoft.com/office/drawing/2014/main" id="{6EEB991F-2E71-EEF6-6162-05526AD09B59}"/>
              </a:ext>
            </a:extLst>
          </p:cNvPr>
          <p:cNvSpPr/>
          <p:nvPr/>
        </p:nvSpPr>
        <p:spPr>
          <a:xfrm>
            <a:off x="7505553" y="3218515"/>
            <a:ext cx="1385310" cy="810848"/>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125" b="1" i="0" u="none" strike="noStrike" kern="1200" cap="none" spc="0" normalizeH="0" baseline="0" noProof="0" dirty="0">
                <a:ln>
                  <a:noFill/>
                </a:ln>
                <a:solidFill>
                  <a:srgbClr val="009639"/>
                </a:solidFill>
                <a:effectLst/>
                <a:uLnTx/>
                <a:uFillTx/>
                <a:latin typeface="Arial" panose="020B0604020202020204"/>
                <a:ea typeface="+mn-ea"/>
                <a:cs typeface="Arial" panose="020B0604020202020204" pitchFamily="34" charset="0"/>
              </a:rPr>
              <a:t>Policy, </a:t>
            </a:r>
          </a:p>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125" b="1" i="0" u="none" strike="noStrike" kern="1200" cap="none" spc="0" normalizeH="0" baseline="0" noProof="0" dirty="0">
                <a:ln>
                  <a:noFill/>
                </a:ln>
                <a:solidFill>
                  <a:srgbClr val="009639"/>
                </a:solidFill>
                <a:effectLst/>
                <a:uLnTx/>
                <a:uFillTx/>
                <a:latin typeface="Arial" panose="020B0604020202020204"/>
                <a:ea typeface="+mn-ea"/>
                <a:cs typeface="Arial" panose="020B0604020202020204" pitchFamily="34" charset="0"/>
              </a:rPr>
              <a:t>Strategy and Communications</a:t>
            </a:r>
          </a:p>
        </p:txBody>
      </p:sp>
      <p:sp>
        <p:nvSpPr>
          <p:cNvPr id="12" name="Rectangle 11">
            <a:extLst>
              <a:ext uri="{FF2B5EF4-FFF2-40B4-BE49-F238E27FC236}">
                <a16:creationId xmlns:a16="http://schemas.microsoft.com/office/drawing/2014/main" id="{8193A517-3862-D38E-C6BB-AD1947A03CDE}"/>
              </a:ext>
            </a:extLst>
          </p:cNvPr>
          <p:cNvSpPr/>
          <p:nvPr/>
        </p:nvSpPr>
        <p:spPr>
          <a:xfrm>
            <a:off x="198446" y="1246663"/>
            <a:ext cx="3530112" cy="13250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3087"/>
                </a:solidFill>
                <a:effectLst/>
                <a:uLnTx/>
                <a:uFillTx/>
                <a:latin typeface="Arial" panose="020B0604020202020204"/>
                <a:ea typeface="+mn-ea"/>
                <a:cs typeface="Arial" panose="020B0604020202020204" pitchFamily="34" charset="0"/>
              </a:rPr>
              <a:t>Claims Management </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rPr>
              <a:t>Delivers expertise in handling both clinical and non-clinical claims through our indemnity schemes</a:t>
            </a:r>
          </a:p>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endParaRPr>
          </a:p>
        </p:txBody>
      </p:sp>
      <p:sp>
        <p:nvSpPr>
          <p:cNvPr id="13" name="Rectangle 12">
            <a:extLst>
              <a:ext uri="{FF2B5EF4-FFF2-40B4-BE49-F238E27FC236}">
                <a16:creationId xmlns:a16="http://schemas.microsoft.com/office/drawing/2014/main" id="{2BF38BB3-1F30-B4E8-F28D-92630CE7808D}"/>
              </a:ext>
            </a:extLst>
          </p:cNvPr>
          <p:cNvSpPr/>
          <p:nvPr/>
        </p:nvSpPr>
        <p:spPr>
          <a:xfrm>
            <a:off x="198446" y="2787774"/>
            <a:ext cx="3530112" cy="13250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A499"/>
                </a:solidFill>
                <a:effectLst/>
                <a:uLnTx/>
                <a:uFillTx/>
                <a:latin typeface="Arial" panose="020B0604020202020204"/>
                <a:ea typeface="+mn-ea"/>
                <a:cs typeface="Arial" panose="020B0604020202020204" pitchFamily="34" charset="0"/>
              </a:rPr>
              <a:t>Practitioner Performance Advice</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rPr>
              <a:t>Delivers expert advice, support and interventions on the fair management of concerns about the performance of doctors, dentists and pharmacists</a:t>
            </a:r>
          </a:p>
        </p:txBody>
      </p:sp>
      <p:sp>
        <p:nvSpPr>
          <p:cNvPr id="14" name="Rectangle 13">
            <a:extLst>
              <a:ext uri="{FF2B5EF4-FFF2-40B4-BE49-F238E27FC236}">
                <a16:creationId xmlns:a16="http://schemas.microsoft.com/office/drawing/2014/main" id="{1FAFA205-5414-DACF-DDA3-A9E19EDC99AB}"/>
              </a:ext>
            </a:extLst>
          </p:cNvPr>
          <p:cNvSpPr/>
          <p:nvPr/>
        </p:nvSpPr>
        <p:spPr>
          <a:xfrm>
            <a:off x="3863893" y="1254973"/>
            <a:ext cx="3530112" cy="13250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005EB8"/>
                </a:solidFill>
                <a:effectLst/>
                <a:uLnTx/>
                <a:uFillTx/>
                <a:latin typeface="Arial" panose="020B0604020202020204"/>
                <a:ea typeface="+mn-ea"/>
                <a:cs typeface="Arial" panose="020B0604020202020204" pitchFamily="34" charset="0"/>
              </a:rPr>
              <a:t>Primary Care Appeals</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rPr>
              <a:t>Offers an impartial resolution service for the fair handling of primary care contracting disputes</a:t>
            </a:r>
          </a:p>
          <a:p>
            <a:pPr marL="0" marR="0" lvl="0" indent="0" algn="l" defTabSz="914378" rtl="0" eaLnBrk="1" fontAlgn="auto" latinLnBrk="0" hangingPunct="1">
              <a:lnSpc>
                <a:spcPct val="100000"/>
              </a:lnSpc>
              <a:spcBef>
                <a:spcPts val="0"/>
              </a:spcBef>
              <a:spcAft>
                <a:spcPts val="0"/>
              </a:spcAft>
              <a:buClrTx/>
              <a:buSzTx/>
              <a:buFontTx/>
              <a:buNone/>
              <a:tabLst/>
              <a:defRPr/>
            </a:pPr>
            <a:endPar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endParaRPr>
          </a:p>
        </p:txBody>
      </p:sp>
      <p:sp>
        <p:nvSpPr>
          <p:cNvPr id="15" name="Rectangle 14">
            <a:extLst>
              <a:ext uri="{FF2B5EF4-FFF2-40B4-BE49-F238E27FC236}">
                <a16:creationId xmlns:a16="http://schemas.microsoft.com/office/drawing/2014/main" id="{973327FA-6637-B844-3F38-CAAB95C6201C}"/>
              </a:ext>
            </a:extLst>
          </p:cNvPr>
          <p:cNvSpPr/>
          <p:nvPr/>
        </p:nvSpPr>
        <p:spPr>
          <a:xfrm>
            <a:off x="3871717" y="2787773"/>
            <a:ext cx="3530112" cy="1325087"/>
          </a:xfrm>
          <a:prstGeom prst="rect">
            <a:avLst/>
          </a:prstGeom>
          <a:noFill/>
          <a:ln w="127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355" rtl="0" eaLnBrk="1" fontAlgn="auto" latinLnBrk="0" hangingPunct="1">
              <a:lnSpc>
                <a:spcPct val="100000"/>
              </a:lnSpc>
              <a:spcBef>
                <a:spcPts val="0"/>
              </a:spcBef>
              <a:spcAft>
                <a:spcPts val="0"/>
              </a:spcAft>
              <a:buClrTx/>
              <a:buSzTx/>
              <a:buFontTx/>
              <a:buNone/>
              <a:tabLst/>
              <a:defRPr/>
            </a:pPr>
            <a:r>
              <a:rPr kumimoji="0" lang="en-GB" sz="1600" b="1"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rPr>
              <a:t>Safety and Learning</a:t>
            </a:r>
          </a:p>
          <a:p>
            <a:pPr marL="0" marR="0" lvl="0" indent="0" algn="l" defTabSz="914378"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425563"/>
                </a:solidFill>
                <a:effectLst/>
                <a:uLnTx/>
                <a:uFillTx/>
                <a:latin typeface="Arial" panose="020B0604020202020204"/>
                <a:ea typeface="+mn-ea"/>
                <a:cs typeface="Arial" panose="020B0604020202020204" pitchFamily="34" charset="0"/>
              </a:rPr>
              <a:t>Supports the NHS, our members and beneficiaries to better understand their claims risk profiles, to target their safety activity while sharing learning across the system to improve patient care</a:t>
            </a:r>
          </a:p>
        </p:txBody>
      </p:sp>
    </p:spTree>
    <p:extLst>
      <p:ext uri="{BB962C8B-B14F-4D97-AF65-F5344CB8AC3E}">
        <p14:creationId xmlns:p14="http://schemas.microsoft.com/office/powerpoint/2010/main" val="1960487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09987A-9802-28BF-4F81-EC614416D5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472247-031E-5F81-9DA0-D764952B07EB}"/>
              </a:ext>
            </a:extLst>
          </p:cNvPr>
          <p:cNvSpPr>
            <a:spLocks noGrp="1"/>
          </p:cNvSpPr>
          <p:nvPr>
            <p:ph type="ctrTitle"/>
          </p:nvPr>
        </p:nvSpPr>
        <p:spPr>
          <a:xfrm>
            <a:off x="330186" y="195486"/>
            <a:ext cx="5105910" cy="1102519"/>
          </a:xfrm>
        </p:spPr>
        <p:txBody>
          <a:bodyPr anchor="ctr">
            <a:normAutofit/>
          </a:bodyPr>
          <a:lstStyle/>
          <a:p>
            <a:r>
              <a:rPr lang="en-GB" b="1" dirty="0"/>
              <a:t>What we do</a:t>
            </a:r>
          </a:p>
        </p:txBody>
      </p:sp>
      <p:sp>
        <p:nvSpPr>
          <p:cNvPr id="3" name="Content Placeholder 2">
            <a:extLst>
              <a:ext uri="{FF2B5EF4-FFF2-40B4-BE49-F238E27FC236}">
                <a16:creationId xmlns:a16="http://schemas.microsoft.com/office/drawing/2014/main" id="{C7124075-B915-6588-B8D6-D23D1BCA2DC5}"/>
              </a:ext>
            </a:extLst>
          </p:cNvPr>
          <p:cNvSpPr>
            <a:spLocks noGrp="1"/>
          </p:cNvSpPr>
          <p:nvPr>
            <p:ph type="subTitle" idx="1"/>
          </p:nvPr>
        </p:nvSpPr>
        <p:spPr>
          <a:xfrm>
            <a:off x="330186" y="1347614"/>
            <a:ext cx="6330046" cy="3312368"/>
          </a:xfrm>
        </p:spPr>
        <p:txBody>
          <a:bodyPr>
            <a:normAutofit fontScale="40000" lnSpcReduction="20000"/>
          </a:bodyPr>
          <a:lstStyle/>
          <a:p>
            <a:pPr indent="0" defTabSz="914355">
              <a:lnSpc>
                <a:spcPct val="90000"/>
              </a:lnSpc>
              <a:buNone/>
              <a:defRPr/>
            </a:pPr>
            <a:r>
              <a:rPr lang="en-GB" sz="5800" b="1" dirty="0">
                <a:solidFill>
                  <a:srgbClr val="00A499"/>
                </a:solidFill>
                <a:latin typeface="Arial" panose="020B0604020202020204"/>
              </a:rPr>
              <a:t>Practitioner Performance Advice</a:t>
            </a:r>
          </a:p>
          <a:p>
            <a:pPr marL="0" indent="0" defTabSz="914378">
              <a:lnSpc>
                <a:spcPct val="90000"/>
              </a:lnSpc>
              <a:buNone/>
              <a:defRPr/>
            </a:pPr>
            <a:endParaRPr lang="en-GB" sz="4500" dirty="0"/>
          </a:p>
          <a:p>
            <a:pPr marL="0" indent="0" defTabSz="914378">
              <a:lnSpc>
                <a:spcPct val="90000"/>
              </a:lnSpc>
              <a:buNone/>
              <a:defRPr/>
            </a:pPr>
            <a:r>
              <a:rPr lang="en-GB" sz="5100" dirty="0"/>
              <a:t>Delivers expert advice, support and interventions on the fair management of concerns about the performance of doctors, dentists and pharmacists</a:t>
            </a:r>
          </a:p>
          <a:p>
            <a:pPr marL="0" indent="0" defTabSz="914378">
              <a:lnSpc>
                <a:spcPct val="90000"/>
              </a:lnSpc>
              <a:buNone/>
              <a:defRPr/>
            </a:pPr>
            <a:endParaRPr lang="en-GB" sz="5100" dirty="0"/>
          </a:p>
          <a:p>
            <a:pPr marL="0" indent="0" defTabSz="914378">
              <a:lnSpc>
                <a:spcPct val="90000"/>
              </a:lnSpc>
              <a:buNone/>
              <a:defRPr/>
            </a:pPr>
            <a:r>
              <a:rPr lang="en-GB" sz="5100" dirty="0"/>
              <a:t>Provide a range of core services to NHS organisations and other bodies in England, Wales and Northern Ireland such as advice, assessment and intervention, training courses and other expert services</a:t>
            </a:r>
          </a:p>
          <a:p>
            <a:pPr>
              <a:lnSpc>
                <a:spcPct val="90000"/>
              </a:lnSpc>
            </a:pPr>
            <a:endParaRPr lang="en-GB" sz="1500" dirty="0"/>
          </a:p>
        </p:txBody>
      </p:sp>
      <p:sp>
        <p:nvSpPr>
          <p:cNvPr id="4" name="Slide Number Placeholder 3" hidden="1">
            <a:extLst>
              <a:ext uri="{FF2B5EF4-FFF2-40B4-BE49-F238E27FC236}">
                <a16:creationId xmlns:a16="http://schemas.microsoft.com/office/drawing/2014/main" id="{9BC2758E-84DE-8E33-D57C-C73BE9E20C9C}"/>
              </a:ext>
            </a:extLst>
          </p:cNvPr>
          <p:cNvSpPr>
            <a:spLocks noGrp="1"/>
          </p:cNvSpPr>
          <p:nvPr>
            <p:ph type="sldNum" sz="quarter" idx="12"/>
          </p:nvPr>
        </p:nvSpPr>
        <p:spPr>
          <a:xfrm>
            <a:off x="6553200" y="4767263"/>
            <a:ext cx="2133600" cy="273844"/>
          </a:xfrm>
        </p:spPr>
        <p:txBody>
          <a:bodyPr anchor="ctr">
            <a:normAutofit/>
          </a:bodyPr>
          <a:lstStyle/>
          <a:p>
            <a:pPr marL="0" marR="0" lvl="0" indent="0" algn="r" defTabSz="914400" rtl="0" eaLnBrk="1" fontAlgn="auto" latinLnBrk="0" hangingPunct="1">
              <a:lnSpc>
                <a:spcPct val="90000"/>
              </a:lnSpc>
              <a:spcBef>
                <a:spcPts val="0"/>
              </a:spcBef>
              <a:spcAft>
                <a:spcPts val="60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90000"/>
                </a:lnSpc>
                <a:spcBef>
                  <a:spcPts val="0"/>
                </a:spcBef>
                <a:spcAft>
                  <a:spcPts val="600"/>
                </a:spcAft>
                <a:buClrTx/>
                <a:buSzTx/>
                <a:buFontTx/>
                <a:buNone/>
                <a:tabLst/>
                <a:defRPr/>
              </a:pPr>
              <a:t>38</a:t>
            </a:fld>
            <a:endParaRPr kumimoji="0" lang="en-GB" sz="1200" b="0" i="0" u="none" strike="noStrike" kern="1200" cap="none" spc="0" normalizeH="0" baseline="0" noProof="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93255964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C052201F-2588-6F70-9C47-EBC018384FF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
        <p:nvSpPr>
          <p:cNvPr id="20" name="TextBox 19">
            <a:extLst>
              <a:ext uri="{FF2B5EF4-FFF2-40B4-BE49-F238E27FC236}">
                <a16:creationId xmlns:a16="http://schemas.microsoft.com/office/drawing/2014/main" id="{A783F104-9425-1F68-93EE-DC3F0C848D7C}"/>
              </a:ext>
            </a:extLst>
          </p:cNvPr>
          <p:cNvSpPr txBox="1"/>
          <p:nvPr/>
        </p:nvSpPr>
        <p:spPr>
          <a:xfrm>
            <a:off x="350094" y="3566121"/>
            <a:ext cx="4007396" cy="1169551"/>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Assisted mediation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Behavioural assessments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Clinical performance assessments</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Professional support and remediation</a:t>
            </a:r>
          </a:p>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rPr>
              <a:t>Team reviews</a:t>
            </a:r>
          </a:p>
        </p:txBody>
      </p:sp>
      <p:sp>
        <p:nvSpPr>
          <p:cNvPr id="21" name="Flowchart: Alternate Process 20">
            <a:extLst>
              <a:ext uri="{FF2B5EF4-FFF2-40B4-BE49-F238E27FC236}">
                <a16:creationId xmlns:a16="http://schemas.microsoft.com/office/drawing/2014/main" id="{4EFCB299-C5A2-6DD4-DFA2-E052F8DB3D0C}"/>
              </a:ext>
            </a:extLst>
          </p:cNvPr>
          <p:cNvSpPr/>
          <p:nvPr/>
        </p:nvSpPr>
        <p:spPr>
          <a:xfrm>
            <a:off x="1805619" y="941841"/>
            <a:ext cx="5328592" cy="576064"/>
          </a:xfrm>
          <a:prstGeom prst="flowChartAlternateProcess">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Practitioner Performance Advice Service</a:t>
            </a:r>
          </a:p>
        </p:txBody>
      </p:sp>
      <p:sp>
        <p:nvSpPr>
          <p:cNvPr id="22" name="Hexagon 21">
            <a:extLst>
              <a:ext uri="{FF2B5EF4-FFF2-40B4-BE49-F238E27FC236}">
                <a16:creationId xmlns:a16="http://schemas.microsoft.com/office/drawing/2014/main" id="{5D05951B-F12D-9A15-1436-67AD4B12ECF2}"/>
              </a:ext>
            </a:extLst>
          </p:cNvPr>
          <p:cNvSpPr/>
          <p:nvPr/>
        </p:nvSpPr>
        <p:spPr>
          <a:xfrm>
            <a:off x="712553" y="1968202"/>
            <a:ext cx="1760822" cy="1055186"/>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Advice</a:t>
            </a:r>
          </a:p>
        </p:txBody>
      </p:sp>
      <p:sp>
        <p:nvSpPr>
          <p:cNvPr id="23" name="Hexagon 22">
            <a:extLst>
              <a:ext uri="{FF2B5EF4-FFF2-40B4-BE49-F238E27FC236}">
                <a16:creationId xmlns:a16="http://schemas.microsoft.com/office/drawing/2014/main" id="{D99021AB-98DE-5FAC-2022-261E3578F14D}"/>
              </a:ext>
            </a:extLst>
          </p:cNvPr>
          <p:cNvSpPr/>
          <p:nvPr/>
        </p:nvSpPr>
        <p:spPr>
          <a:xfrm>
            <a:off x="5144284" y="2510936"/>
            <a:ext cx="1760822" cy="1055185"/>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Healthcare Professional Alert Notices (HPANs)</a:t>
            </a:r>
          </a:p>
        </p:txBody>
      </p:sp>
      <p:sp>
        <p:nvSpPr>
          <p:cNvPr id="24" name="Hexagon 23">
            <a:extLst>
              <a:ext uri="{FF2B5EF4-FFF2-40B4-BE49-F238E27FC236}">
                <a16:creationId xmlns:a16="http://schemas.microsoft.com/office/drawing/2014/main" id="{16B6A24D-DEFD-37DC-7DFF-DEDCAEC804A6}"/>
              </a:ext>
            </a:extLst>
          </p:cNvPr>
          <p:cNvSpPr/>
          <p:nvPr/>
        </p:nvSpPr>
        <p:spPr>
          <a:xfrm>
            <a:off x="3696805" y="1966805"/>
            <a:ext cx="1714110" cy="1055186"/>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Education</a:t>
            </a:r>
          </a:p>
        </p:txBody>
      </p:sp>
      <p:sp>
        <p:nvSpPr>
          <p:cNvPr id="25" name="Hexagon 24">
            <a:extLst>
              <a:ext uri="{FF2B5EF4-FFF2-40B4-BE49-F238E27FC236}">
                <a16:creationId xmlns:a16="http://schemas.microsoft.com/office/drawing/2014/main" id="{1F633BFE-646F-E052-F4DF-3EFD9F20C525}"/>
              </a:ext>
            </a:extLst>
          </p:cNvPr>
          <p:cNvSpPr/>
          <p:nvPr/>
        </p:nvSpPr>
        <p:spPr>
          <a:xfrm>
            <a:off x="2205689" y="2495795"/>
            <a:ext cx="1760822" cy="1055186"/>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Assessment and</a:t>
            </a:r>
          </a:p>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Remediation</a:t>
            </a:r>
          </a:p>
        </p:txBody>
      </p:sp>
      <p:cxnSp>
        <p:nvCxnSpPr>
          <p:cNvPr id="26" name="Elbow Connector 17">
            <a:extLst>
              <a:ext uri="{FF2B5EF4-FFF2-40B4-BE49-F238E27FC236}">
                <a16:creationId xmlns:a16="http://schemas.microsoft.com/office/drawing/2014/main" id="{B6C8CA0A-5FE5-AB9B-953B-B5E557934618}"/>
              </a:ext>
            </a:extLst>
          </p:cNvPr>
          <p:cNvCxnSpPr>
            <a:cxnSpLocks/>
          </p:cNvCxnSpPr>
          <p:nvPr/>
        </p:nvCxnSpPr>
        <p:spPr>
          <a:xfrm rot="10800000" flipV="1">
            <a:off x="1445579" y="1261864"/>
            <a:ext cx="360040" cy="706338"/>
          </a:xfrm>
          <a:prstGeom prst="bentConnector2">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27" name="Elbow Connector 24">
            <a:extLst>
              <a:ext uri="{FF2B5EF4-FFF2-40B4-BE49-F238E27FC236}">
                <a16:creationId xmlns:a16="http://schemas.microsoft.com/office/drawing/2014/main" id="{60E17D1B-5F7D-F1BD-61AD-D302B11FE7C6}"/>
              </a:ext>
            </a:extLst>
          </p:cNvPr>
          <p:cNvCxnSpPr>
            <a:cxnSpLocks/>
          </p:cNvCxnSpPr>
          <p:nvPr/>
        </p:nvCxnSpPr>
        <p:spPr>
          <a:xfrm>
            <a:off x="7134211" y="1261865"/>
            <a:ext cx="562306" cy="714437"/>
          </a:xfrm>
          <a:prstGeom prst="bentConnector2">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28" name="Elbow Connector 27">
            <a:extLst>
              <a:ext uri="{FF2B5EF4-FFF2-40B4-BE49-F238E27FC236}">
                <a16:creationId xmlns:a16="http://schemas.microsoft.com/office/drawing/2014/main" id="{590C3292-BBBC-D87E-EA73-6303874C92DD}"/>
              </a:ext>
            </a:extLst>
          </p:cNvPr>
          <p:cNvCxnSpPr>
            <a:cxnSpLocks/>
          </p:cNvCxnSpPr>
          <p:nvPr/>
        </p:nvCxnSpPr>
        <p:spPr>
          <a:xfrm rot="5400000">
            <a:off x="2679568" y="2026224"/>
            <a:ext cx="936347" cy="9525"/>
          </a:xfrm>
          <a:prstGeom prst="bentConnector3">
            <a:avLst>
              <a:gd name="adj1" fmla="val 50000"/>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cxnSp>
        <p:nvCxnSpPr>
          <p:cNvPr id="29" name="Elbow Connector 31">
            <a:extLst>
              <a:ext uri="{FF2B5EF4-FFF2-40B4-BE49-F238E27FC236}">
                <a16:creationId xmlns:a16="http://schemas.microsoft.com/office/drawing/2014/main" id="{DE5215C5-1E08-4EAA-1779-6165E7BDCAB6}"/>
              </a:ext>
            </a:extLst>
          </p:cNvPr>
          <p:cNvCxnSpPr/>
          <p:nvPr/>
        </p:nvCxnSpPr>
        <p:spPr>
          <a:xfrm rot="5400000">
            <a:off x="4473024" y="1765463"/>
            <a:ext cx="418307" cy="3371"/>
          </a:xfrm>
          <a:prstGeom prst="bentConnector3">
            <a:avLst>
              <a:gd name="adj1" fmla="val 50000"/>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sp>
        <p:nvSpPr>
          <p:cNvPr id="30" name="Title 1">
            <a:extLst>
              <a:ext uri="{FF2B5EF4-FFF2-40B4-BE49-F238E27FC236}">
                <a16:creationId xmlns:a16="http://schemas.microsoft.com/office/drawing/2014/main" id="{F655C71F-9350-BA9C-52EA-D88674FD3675}"/>
              </a:ext>
            </a:extLst>
          </p:cNvPr>
          <p:cNvSpPr>
            <a:spLocks noGrp="1"/>
          </p:cNvSpPr>
          <p:nvPr>
            <p:ph type="title"/>
          </p:nvPr>
        </p:nvSpPr>
        <p:spPr>
          <a:xfrm>
            <a:off x="306341" y="303500"/>
            <a:ext cx="7866059" cy="506897"/>
          </a:xfrm>
        </p:spPr>
        <p:txBody>
          <a:bodyPr/>
          <a:lstStyle/>
          <a:p>
            <a:r>
              <a:rPr lang="en-GB" sz="3000" b="1" dirty="0"/>
              <a:t>How we support resolution of concerns</a:t>
            </a:r>
          </a:p>
        </p:txBody>
      </p:sp>
      <p:sp>
        <p:nvSpPr>
          <p:cNvPr id="31" name="TextBox 30">
            <a:extLst>
              <a:ext uri="{FF2B5EF4-FFF2-40B4-BE49-F238E27FC236}">
                <a16:creationId xmlns:a16="http://schemas.microsoft.com/office/drawing/2014/main" id="{C6A7FA85-AD0C-1DCD-DA87-559640ABC1C0}"/>
              </a:ext>
            </a:extLst>
          </p:cNvPr>
          <p:cNvSpPr txBox="1"/>
          <p:nvPr/>
        </p:nvSpPr>
        <p:spPr>
          <a:xfrm>
            <a:off x="5724129" y="4011910"/>
            <a:ext cx="3168352" cy="584775"/>
          </a:xfrm>
          <a:prstGeom prst="rect">
            <a:avLst/>
          </a:prstGeom>
          <a:noFill/>
        </p:spPr>
        <p:txBody>
          <a:bodyPr wrap="square" rtlCol="0">
            <a:spAutoFit/>
          </a:bodyPr>
          <a:lstStyle/>
          <a:p>
            <a:pPr marL="0" marR="0" lvl="0" indent="0" algn="l" defTabSz="6858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hlinkClick r:id="rId2"/>
              </a:rPr>
              <a:t>https://resolution.nhs.uk/services/practitioner-performance-advice/</a:t>
            </a:r>
            <a:r>
              <a:rPr kumimoji="0" lang="en-GB" sz="16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 </a:t>
            </a:r>
          </a:p>
        </p:txBody>
      </p:sp>
      <p:cxnSp>
        <p:nvCxnSpPr>
          <p:cNvPr id="32" name="Elbow Connector 11">
            <a:extLst>
              <a:ext uri="{FF2B5EF4-FFF2-40B4-BE49-F238E27FC236}">
                <a16:creationId xmlns:a16="http://schemas.microsoft.com/office/drawing/2014/main" id="{D0450E4B-77D3-B2A0-1D2A-439C1DF3C765}"/>
              </a:ext>
            </a:extLst>
          </p:cNvPr>
          <p:cNvCxnSpPr>
            <a:cxnSpLocks/>
          </p:cNvCxnSpPr>
          <p:nvPr/>
        </p:nvCxnSpPr>
        <p:spPr>
          <a:xfrm rot="10800000" flipV="1">
            <a:off x="1318483" y="3138615"/>
            <a:ext cx="900088" cy="397436"/>
          </a:xfrm>
          <a:prstGeom prst="bentConnector3">
            <a:avLst>
              <a:gd name="adj1" fmla="val 100557"/>
            </a:avLst>
          </a:prstGeom>
          <a:ln w="28575">
            <a:solidFill>
              <a:srgbClr val="005EB8"/>
            </a:solidFill>
            <a:prstDash val="dash"/>
            <a:tailEnd type="triangle"/>
          </a:ln>
        </p:spPr>
        <p:style>
          <a:lnRef idx="1">
            <a:schemeClr val="accent1"/>
          </a:lnRef>
          <a:fillRef idx="0">
            <a:schemeClr val="accent1"/>
          </a:fillRef>
          <a:effectRef idx="0">
            <a:schemeClr val="accent1"/>
          </a:effectRef>
          <a:fontRef idx="minor">
            <a:schemeClr val="tx1"/>
          </a:fontRef>
        </p:style>
      </p:cxnSp>
      <p:sp>
        <p:nvSpPr>
          <p:cNvPr id="33" name="Hexagon 32">
            <a:extLst>
              <a:ext uri="{FF2B5EF4-FFF2-40B4-BE49-F238E27FC236}">
                <a16:creationId xmlns:a16="http://schemas.microsoft.com/office/drawing/2014/main" id="{CBF6485D-8B7C-3B2F-01A2-80ECDB48BA52}"/>
              </a:ext>
            </a:extLst>
          </p:cNvPr>
          <p:cNvSpPr/>
          <p:nvPr/>
        </p:nvSpPr>
        <p:spPr>
          <a:xfrm>
            <a:off x="6634345" y="1976302"/>
            <a:ext cx="1714110" cy="1055185"/>
          </a:xfrm>
          <a:prstGeom prst="hexagon">
            <a:avLst/>
          </a:prstGeom>
          <a:noFill/>
          <a:ln>
            <a:solidFill>
              <a:srgbClr val="005EB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a:ln>
                  <a:noFill/>
                </a:ln>
                <a:solidFill>
                  <a:prstClr val="black"/>
                </a:solidFill>
                <a:effectLst/>
                <a:uLnTx/>
                <a:uFillTx/>
                <a:latin typeface="Arial" panose="020B0604020202020204" pitchFamily="34" charset="0"/>
                <a:ea typeface="+mn-ea"/>
                <a:cs typeface="Arial" panose="020B0604020202020204" pitchFamily="34" charset="0"/>
              </a:rPr>
              <a:t>Evaluation, Research and Insights</a:t>
            </a:r>
          </a:p>
        </p:txBody>
      </p:sp>
      <p:cxnSp>
        <p:nvCxnSpPr>
          <p:cNvPr id="34" name="Elbow Connector 27">
            <a:extLst>
              <a:ext uri="{FF2B5EF4-FFF2-40B4-BE49-F238E27FC236}">
                <a16:creationId xmlns:a16="http://schemas.microsoft.com/office/drawing/2014/main" id="{5382B4FD-2C4E-1D1E-128E-184F066FF8CB}"/>
              </a:ext>
            </a:extLst>
          </p:cNvPr>
          <p:cNvCxnSpPr>
            <a:cxnSpLocks/>
          </p:cNvCxnSpPr>
          <p:nvPr/>
        </p:nvCxnSpPr>
        <p:spPr>
          <a:xfrm rot="5400000">
            <a:off x="5587582" y="2048799"/>
            <a:ext cx="879365" cy="11833"/>
          </a:xfrm>
          <a:prstGeom prst="bentConnector3">
            <a:avLst>
              <a:gd name="adj1" fmla="val 50000"/>
            </a:avLst>
          </a:prstGeom>
          <a:ln w="28575">
            <a:solidFill>
              <a:srgbClr val="005EB8"/>
            </a:solidFill>
            <a:prstDash val="das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97845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499A9-ADAE-F54A-B49E-F294E7BCE9E8}"/>
              </a:ext>
            </a:extLst>
          </p:cNvPr>
          <p:cNvSpPr>
            <a:spLocks noGrp="1"/>
          </p:cNvSpPr>
          <p:nvPr>
            <p:ph type="ctrTitle"/>
          </p:nvPr>
        </p:nvSpPr>
        <p:spPr/>
        <p:txBody>
          <a:bodyPr/>
          <a:lstStyle/>
          <a:p>
            <a:r>
              <a:rPr lang="en-GB" sz="3300" dirty="0"/>
              <a:t>PSIRF update for NHS Resolutions</a:t>
            </a:r>
          </a:p>
        </p:txBody>
      </p:sp>
      <p:sp>
        <p:nvSpPr>
          <p:cNvPr id="3" name="Subtitle 2">
            <a:extLst>
              <a:ext uri="{FF2B5EF4-FFF2-40B4-BE49-F238E27FC236}">
                <a16:creationId xmlns:a16="http://schemas.microsoft.com/office/drawing/2014/main" id="{2AB96998-8BA0-CF4D-B57F-DEBCAD1141C5}"/>
              </a:ext>
            </a:extLst>
          </p:cNvPr>
          <p:cNvSpPr>
            <a:spLocks noGrp="1"/>
          </p:cNvSpPr>
          <p:nvPr>
            <p:ph type="subTitle" idx="1"/>
          </p:nvPr>
        </p:nvSpPr>
        <p:spPr/>
        <p:txBody>
          <a:bodyPr/>
          <a:lstStyle/>
          <a:p>
            <a:r>
              <a:rPr lang="en-GB" b="1" dirty="0"/>
              <a:t>11 December 2024</a:t>
            </a:r>
          </a:p>
        </p:txBody>
      </p:sp>
      <p:sp>
        <p:nvSpPr>
          <p:cNvPr id="9" name="Text Placeholder 8">
            <a:extLst>
              <a:ext uri="{FF2B5EF4-FFF2-40B4-BE49-F238E27FC236}">
                <a16:creationId xmlns:a16="http://schemas.microsoft.com/office/drawing/2014/main" id="{E4F63B5F-2944-6B41-9332-74DB2CCA6FCA}"/>
              </a:ext>
            </a:extLst>
          </p:cNvPr>
          <p:cNvSpPr>
            <a:spLocks noGrp="1"/>
          </p:cNvSpPr>
          <p:nvPr>
            <p:ph type="body" sz="quarter" idx="13"/>
          </p:nvPr>
        </p:nvSpPr>
        <p:spPr>
          <a:xfrm>
            <a:off x="324000" y="4320000"/>
            <a:ext cx="4694635" cy="571574"/>
          </a:xfrm>
        </p:spPr>
        <p:txBody>
          <a:bodyPr>
            <a:normAutofit fontScale="47500" lnSpcReduction="20000"/>
          </a:bodyPr>
          <a:lstStyle/>
          <a:p>
            <a:pPr>
              <a:lnSpc>
                <a:spcPct val="120000"/>
              </a:lnSpc>
            </a:pPr>
            <a:r>
              <a:rPr lang="en-GB" dirty="0"/>
              <a:t>Presented by:</a:t>
            </a:r>
            <a:br>
              <a:rPr lang="en-GB" dirty="0"/>
            </a:br>
            <a:r>
              <a:rPr lang="en-GB" b="1" dirty="0"/>
              <a:t>Louise Jane				Phil Meakin</a:t>
            </a:r>
          </a:p>
          <a:p>
            <a:pPr>
              <a:lnSpc>
                <a:spcPct val="120000"/>
              </a:lnSpc>
            </a:pPr>
            <a:r>
              <a:rPr lang="en-GB" b="1" dirty="0"/>
              <a:t>Senior Clinical Quality Improvement Manager	Head of Clinical Quality Improvement</a:t>
            </a:r>
          </a:p>
        </p:txBody>
      </p:sp>
    </p:spTree>
    <p:extLst>
      <p:ext uri="{BB962C8B-B14F-4D97-AF65-F5344CB8AC3E}">
        <p14:creationId xmlns:p14="http://schemas.microsoft.com/office/powerpoint/2010/main" val="38302314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21DC1-E45C-7CEE-D457-DE31E27D8E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C722DC-522A-D375-0C71-9EA8E536B904}"/>
              </a:ext>
            </a:extLst>
          </p:cNvPr>
          <p:cNvSpPr>
            <a:spLocks noGrp="1"/>
          </p:cNvSpPr>
          <p:nvPr>
            <p:ph type="title"/>
          </p:nvPr>
        </p:nvSpPr>
        <p:spPr/>
        <p:txBody>
          <a:bodyPr/>
          <a:lstStyle/>
          <a:p>
            <a:r>
              <a:rPr lang="en-GB" b="1" dirty="0"/>
              <a:t>Assessment and remediation</a:t>
            </a:r>
          </a:p>
        </p:txBody>
      </p:sp>
      <p:sp>
        <p:nvSpPr>
          <p:cNvPr id="3" name="Content Placeholder 2">
            <a:extLst>
              <a:ext uri="{FF2B5EF4-FFF2-40B4-BE49-F238E27FC236}">
                <a16:creationId xmlns:a16="http://schemas.microsoft.com/office/drawing/2014/main" id="{0D4EB12E-DAB9-238A-B35F-71B1855062FA}"/>
              </a:ext>
            </a:extLst>
          </p:cNvPr>
          <p:cNvSpPr>
            <a:spLocks noGrp="1"/>
          </p:cNvSpPr>
          <p:nvPr>
            <p:ph idx="1"/>
          </p:nvPr>
        </p:nvSpPr>
        <p:spPr/>
        <p:txBody>
          <a:bodyPr>
            <a:normAutofit fontScale="85000" lnSpcReduction="20000"/>
          </a:bodyPr>
          <a:lstStyle/>
          <a:p>
            <a:pPr marL="0" indent="0">
              <a:buNone/>
            </a:pPr>
            <a:r>
              <a:rPr lang="en-GB" dirty="0"/>
              <a:t>Our assessments help to clarify and understand the performance of individual practitioners (doctors, dentists and pharmacists), and provide the healthcare organisation and practitioner with a sound basis upon which to bring the case towards a resolution.</a:t>
            </a:r>
          </a:p>
          <a:p>
            <a:pPr marL="0" indent="0">
              <a:buNone/>
            </a:pPr>
            <a:endParaRPr lang="en-GB" sz="1300" dirty="0"/>
          </a:p>
          <a:p>
            <a:r>
              <a:rPr lang="en-GB" dirty="0"/>
              <a:t>Behavioural assessment</a:t>
            </a:r>
          </a:p>
          <a:p>
            <a:r>
              <a:rPr lang="en-GB" dirty="0"/>
              <a:t>Clinical performance assessment</a:t>
            </a:r>
          </a:p>
          <a:p>
            <a:r>
              <a:rPr lang="en-GB" dirty="0"/>
              <a:t>Professional support and remediation</a:t>
            </a:r>
          </a:p>
          <a:p>
            <a:r>
              <a:rPr lang="en-GB" dirty="0"/>
              <a:t>Assisted mediation</a:t>
            </a:r>
          </a:p>
          <a:p>
            <a:r>
              <a:rPr lang="en-GB" dirty="0"/>
              <a:t>Team reviews/</a:t>
            </a:r>
            <a:r>
              <a:rPr lang="en-GB" b="1" dirty="0"/>
              <a:t>maternity team reviews</a:t>
            </a:r>
          </a:p>
          <a:p>
            <a:pPr marL="0" indent="0">
              <a:buNone/>
            </a:pPr>
            <a:endParaRPr lang="en-GB" b="1" dirty="0"/>
          </a:p>
          <a:p>
            <a:pPr marL="0" indent="0">
              <a:buNone/>
            </a:pPr>
            <a:r>
              <a:rPr lang="en-GB" sz="1900" i="1" dirty="0"/>
              <a:t>*there are charges applicable to some assessment and remediation services</a:t>
            </a:r>
          </a:p>
        </p:txBody>
      </p:sp>
      <p:sp>
        <p:nvSpPr>
          <p:cNvPr id="4" name="Slide Number Placeholder 3">
            <a:extLst>
              <a:ext uri="{FF2B5EF4-FFF2-40B4-BE49-F238E27FC236}">
                <a16:creationId xmlns:a16="http://schemas.microsoft.com/office/drawing/2014/main" id="{BB8D4FF5-E645-6AAF-F661-5955896911C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23979870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932B18-58B2-1D2B-5B2A-D9C2DEFC735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2AB329-3713-56AF-E773-93126EA32B53}"/>
              </a:ext>
            </a:extLst>
          </p:cNvPr>
          <p:cNvSpPr>
            <a:spLocks noGrp="1"/>
          </p:cNvSpPr>
          <p:nvPr>
            <p:ph type="title"/>
          </p:nvPr>
        </p:nvSpPr>
        <p:spPr/>
        <p:txBody>
          <a:bodyPr/>
          <a:lstStyle/>
          <a:p>
            <a:r>
              <a:rPr lang="en-GB" b="1" dirty="0"/>
              <a:t>Maternity team reviews – why? </a:t>
            </a:r>
          </a:p>
        </p:txBody>
      </p:sp>
      <p:sp>
        <p:nvSpPr>
          <p:cNvPr id="3" name="Content Placeholder 2">
            <a:extLst>
              <a:ext uri="{FF2B5EF4-FFF2-40B4-BE49-F238E27FC236}">
                <a16:creationId xmlns:a16="http://schemas.microsoft.com/office/drawing/2014/main" id="{D1E95221-5632-32DD-70A3-A183503692F3}"/>
              </a:ext>
            </a:extLst>
          </p:cNvPr>
          <p:cNvSpPr>
            <a:spLocks noGrp="1"/>
          </p:cNvSpPr>
          <p:nvPr>
            <p:ph idx="1"/>
          </p:nvPr>
        </p:nvSpPr>
        <p:spPr/>
        <p:txBody>
          <a:bodyPr>
            <a:normAutofit fontScale="85000" lnSpcReduction="10000"/>
          </a:bodyPr>
          <a:lstStyle/>
          <a:p>
            <a:r>
              <a:rPr lang="en-GB" dirty="0"/>
              <a:t>The culture in a maternity service is directly related to the quality and outcomes of the service. Maternity service reviews have found evidence of team dysfunction, across different professional groups.</a:t>
            </a:r>
          </a:p>
          <a:p>
            <a:r>
              <a:rPr lang="en-GB" dirty="0"/>
              <a:t>Importance of the role of the multidisciplinary team and working relationships between team members</a:t>
            </a:r>
          </a:p>
          <a:p>
            <a:r>
              <a:rPr lang="en-GB" dirty="0"/>
              <a:t>To help provide a better understanding of the barriers to resolving behavioural issues within a maternity team and to suggest options for improving professional relationships. </a:t>
            </a:r>
          </a:p>
          <a:p>
            <a:r>
              <a:rPr lang="en-GB" dirty="0"/>
              <a:t>The maternity team review is designed to play a valuable role in helping to address some of the factors that impact maternity performance in England.</a:t>
            </a:r>
          </a:p>
        </p:txBody>
      </p:sp>
      <p:sp>
        <p:nvSpPr>
          <p:cNvPr id="4" name="Slide Number Placeholder 3">
            <a:extLst>
              <a:ext uri="{FF2B5EF4-FFF2-40B4-BE49-F238E27FC236}">
                <a16:creationId xmlns:a16="http://schemas.microsoft.com/office/drawing/2014/main" id="{AFABADD6-8408-EFBB-D136-0C7D539D3E4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74177583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A9C210-0F0D-6088-A2F0-21DBD5B8A7B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6E3883C-2C1D-208D-3757-0835A4CA146A}"/>
              </a:ext>
            </a:extLst>
          </p:cNvPr>
          <p:cNvSpPr>
            <a:spLocks noGrp="1"/>
          </p:cNvSpPr>
          <p:nvPr>
            <p:ph type="title"/>
          </p:nvPr>
        </p:nvSpPr>
        <p:spPr/>
        <p:txBody>
          <a:bodyPr/>
          <a:lstStyle/>
          <a:p>
            <a:r>
              <a:rPr lang="en-GB" b="1" dirty="0"/>
              <a:t>Maternity team reviews – how?</a:t>
            </a:r>
          </a:p>
        </p:txBody>
      </p:sp>
      <p:sp>
        <p:nvSpPr>
          <p:cNvPr id="3" name="Content Placeholder 2">
            <a:extLst>
              <a:ext uri="{FF2B5EF4-FFF2-40B4-BE49-F238E27FC236}">
                <a16:creationId xmlns:a16="http://schemas.microsoft.com/office/drawing/2014/main" id="{6E883971-60C7-9ED4-C2C4-1556EBF9D1A4}"/>
              </a:ext>
            </a:extLst>
          </p:cNvPr>
          <p:cNvSpPr>
            <a:spLocks noGrp="1"/>
          </p:cNvSpPr>
          <p:nvPr>
            <p:ph idx="1"/>
          </p:nvPr>
        </p:nvSpPr>
        <p:spPr/>
        <p:txBody>
          <a:bodyPr>
            <a:normAutofit/>
          </a:bodyPr>
          <a:lstStyle/>
          <a:p>
            <a:r>
              <a:rPr lang="en-GB" sz="2000" dirty="0"/>
              <a:t>Can cover a multidisciplinary team, including obstetricians and midwives, but also, and not exclusively, obstetric anaesthetists, neonatologists and maternity support workers.</a:t>
            </a:r>
          </a:p>
          <a:p>
            <a:r>
              <a:rPr lang="en-GB" sz="2000" dirty="0"/>
              <a:t>It is not a service review nor an investigation but seeks through questionnaires and semi structured interviews with team members to understand their views on how the team functions and what the issues in the team may be</a:t>
            </a:r>
          </a:p>
          <a:p>
            <a:r>
              <a:rPr lang="en-GB" sz="2000"/>
              <a:t>An outcome </a:t>
            </a:r>
            <a:r>
              <a:rPr lang="en-GB" sz="2000" dirty="0"/>
              <a:t>report which sets out diagnosis as well as recommendations to support a robust management plan and ongoing follow up support and monitoring to help facilitate sustained change.</a:t>
            </a:r>
          </a:p>
        </p:txBody>
      </p:sp>
      <p:sp>
        <p:nvSpPr>
          <p:cNvPr id="4" name="Slide Number Placeholder 3">
            <a:extLst>
              <a:ext uri="{FF2B5EF4-FFF2-40B4-BE49-F238E27FC236}">
                <a16:creationId xmlns:a16="http://schemas.microsoft.com/office/drawing/2014/main" id="{CB6E59DF-3631-5BDB-ABC8-D1AF3B5CF0B5}"/>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342983368"/>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A7FC7D-C19B-BA6C-8B21-5568C97D74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8D15EC-9CA9-2ABD-A337-10C11B4EE814}"/>
              </a:ext>
            </a:extLst>
          </p:cNvPr>
          <p:cNvSpPr>
            <a:spLocks noGrp="1"/>
          </p:cNvSpPr>
          <p:nvPr>
            <p:ph type="title"/>
          </p:nvPr>
        </p:nvSpPr>
        <p:spPr/>
        <p:txBody>
          <a:bodyPr/>
          <a:lstStyle/>
          <a:p>
            <a:r>
              <a:rPr lang="en-GB" b="1" dirty="0"/>
              <a:t>Further information</a:t>
            </a:r>
          </a:p>
        </p:txBody>
      </p:sp>
      <p:sp>
        <p:nvSpPr>
          <p:cNvPr id="3" name="Content Placeholder 2">
            <a:extLst>
              <a:ext uri="{FF2B5EF4-FFF2-40B4-BE49-F238E27FC236}">
                <a16:creationId xmlns:a16="http://schemas.microsoft.com/office/drawing/2014/main" id="{7B12D0CD-CB76-B76D-2554-C236DBE9F325}"/>
              </a:ext>
            </a:extLst>
          </p:cNvPr>
          <p:cNvSpPr>
            <a:spLocks noGrp="1"/>
          </p:cNvSpPr>
          <p:nvPr>
            <p:ph idx="1"/>
          </p:nvPr>
        </p:nvSpPr>
        <p:spPr/>
        <p:txBody>
          <a:bodyPr>
            <a:normAutofit/>
          </a:bodyPr>
          <a:lstStyle/>
          <a:p>
            <a:r>
              <a:rPr lang="en-GB" sz="2000" u="sng" kern="100" dirty="0">
                <a:solidFill>
                  <a:srgbClr val="005EB8"/>
                </a:solidFill>
                <a:effectLst/>
                <a:latin typeface="Arial" panose="020B0604020202020204" pitchFamily="34" charset="0"/>
                <a:ea typeface="Aptos" panose="020B0004020202020204" pitchFamily="34" charset="0"/>
                <a:cs typeface="Times New Roman" panose="02020603050405020304" pitchFamily="18" charset="0"/>
                <a:hlinkClick r:id="" action="ppaction://noaction"/>
              </a:rPr>
              <a:t>Maternity team review – webpage </a:t>
            </a:r>
          </a:p>
          <a:p>
            <a:r>
              <a:rPr lang="en-GB" sz="2000" u="sng" kern="100" dirty="0">
                <a:solidFill>
                  <a:srgbClr val="005EB8"/>
                </a:solidFill>
                <a:effectLst/>
                <a:latin typeface="Arial" panose="020B0604020202020204" pitchFamily="34" charset="0"/>
                <a:ea typeface="Aptos" panose="020B0004020202020204" pitchFamily="34" charset="0"/>
                <a:cs typeface="Times New Roman" panose="02020603050405020304" pitchFamily="18" charset="0"/>
                <a:hlinkClick r:id="" action="ppaction://noaction"/>
              </a:rPr>
              <a:t>Maternity team review – case study</a:t>
            </a:r>
            <a:endParaRPr lang="en-GB" sz="2000" dirty="0">
              <a:effectLst/>
              <a:latin typeface="Calibri" panose="020F0502020204030204" pitchFamily="34" charset="0"/>
              <a:ea typeface="Calibri" panose="020F0502020204030204" pitchFamily="34" charset="0"/>
              <a:cs typeface="Times New Roman" panose="02020603050405020304" pitchFamily="18" charset="0"/>
            </a:endParaRPr>
          </a:p>
          <a:p>
            <a:endParaRPr lang="en-GB" sz="2000" kern="100" dirty="0">
              <a:effectLst/>
              <a:latin typeface="Arial" panose="020B0604020202020204" pitchFamily="34" charset="0"/>
              <a:ea typeface="Aptos" panose="020B0004020202020204" pitchFamily="34" charset="0"/>
            </a:endParaRPr>
          </a:p>
          <a:p>
            <a:pPr marL="0" indent="0">
              <a:buNone/>
            </a:pPr>
            <a:r>
              <a:rPr lang="en-GB" sz="2000" kern="100" dirty="0">
                <a:ea typeface="Aptos" panose="020B0004020202020204" pitchFamily="34" charset="0"/>
              </a:rPr>
              <a:t>To discuss further, please contact:</a:t>
            </a:r>
          </a:p>
          <a:p>
            <a:pPr marL="0" indent="0">
              <a:buNone/>
            </a:pPr>
            <a:r>
              <a:rPr lang="en-GB" sz="2000" kern="100" dirty="0">
                <a:effectLst/>
                <a:latin typeface="Arial" panose="020B0604020202020204" pitchFamily="34" charset="0"/>
                <a:ea typeface="Aptos" panose="020B0004020202020204" pitchFamily="34" charset="0"/>
              </a:rPr>
              <a:t>Rineke Schram, FRCOG, Lead Assessment and Remediation Adviser </a:t>
            </a:r>
            <a:r>
              <a:rPr lang="en-GB" sz="2000" u="sng" kern="100" dirty="0">
                <a:solidFill>
                  <a:srgbClr val="0000FF"/>
                </a:solidFill>
                <a:effectLst/>
                <a:latin typeface="Arial" panose="020B0604020202020204" pitchFamily="34" charset="0"/>
                <a:ea typeface="Aptos" panose="020B0004020202020204" pitchFamily="34" charset="0"/>
                <a:cs typeface="Times New Roman" panose="02020603050405020304" pitchFamily="18" charset="0"/>
                <a:hlinkClick r:id="rId3"/>
              </a:rPr>
              <a:t>rineke.schram@nhs.net</a:t>
            </a:r>
            <a:endParaRPr lang="en-GB" sz="2000" u="sng" kern="100" dirty="0">
              <a:solidFill>
                <a:srgbClr val="0000FF"/>
              </a:solidFill>
              <a:effectLst/>
              <a:latin typeface="Arial" panose="020B0604020202020204" pitchFamily="34" charset="0"/>
              <a:ea typeface="Aptos" panose="020B0004020202020204" pitchFamily="34" charset="0"/>
              <a:cs typeface="Times New Roman" panose="02020603050405020304" pitchFamily="18" charset="0"/>
            </a:endParaRPr>
          </a:p>
          <a:p>
            <a:pPr marL="0" indent="0">
              <a:buNone/>
            </a:pPr>
            <a:endParaRPr lang="en-GB" sz="2000" kern="100" dirty="0"/>
          </a:p>
          <a:p>
            <a:pPr marL="0" indent="0">
              <a:buNone/>
            </a:pPr>
            <a:r>
              <a:rPr lang="en-GB" sz="2000" kern="100" dirty="0"/>
              <a:t>Advice team </a:t>
            </a:r>
          </a:p>
          <a:p>
            <a:pPr marL="0" indent="0">
              <a:buNone/>
            </a:pPr>
            <a:r>
              <a:rPr lang="en-GB" sz="2000" kern="100" dirty="0">
                <a:hlinkClick r:id="rId4"/>
              </a:rPr>
              <a:t>nhsr.Advice@nhs.net</a:t>
            </a:r>
            <a:r>
              <a:rPr lang="en-GB" sz="2000" kern="100" dirty="0"/>
              <a:t>  </a:t>
            </a:r>
          </a:p>
          <a:p>
            <a:pPr marL="0" indent="0">
              <a:buNone/>
            </a:pPr>
            <a:endParaRPr lang="en-GB" sz="1800" kern="100" dirty="0"/>
          </a:p>
        </p:txBody>
      </p:sp>
      <p:sp>
        <p:nvSpPr>
          <p:cNvPr id="4" name="Slide Number Placeholder 3">
            <a:extLst>
              <a:ext uri="{FF2B5EF4-FFF2-40B4-BE49-F238E27FC236}">
                <a16:creationId xmlns:a16="http://schemas.microsoft.com/office/drawing/2014/main" id="{C5A9479A-2612-3CC2-63BD-5F2E28CDE9A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8C01933-47BD-4396-AFBF-31BEABCE9233}" type="slidenum">
              <a:rPr kumimoji="0" lang="en-GB" sz="1200" b="0" i="0" u="none" strike="noStrike" kern="1200" cap="none" spc="0" normalizeH="0" baseline="0" noProof="0" smtClean="0">
                <a:ln>
                  <a:noFill/>
                </a:ln>
                <a:solidFill>
                  <a:srgbClr val="425563"/>
                </a:solidFill>
                <a:effectLst/>
                <a:uLnTx/>
                <a:uFillTx/>
                <a:latin typeface="Arial" panose="020B0604020202020204" pitchFamily="34" charset="0"/>
                <a:ea typeface="+mn-ea"/>
                <a:cs typeface="Arial" panose="020B0604020202020204" pitchFamily="34" charset="0"/>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GB" sz="1200" b="0" i="0" u="none" strike="noStrike" kern="1200" cap="none" spc="0" normalizeH="0" baseline="0" noProof="0" dirty="0">
              <a:ln>
                <a:noFill/>
              </a:ln>
              <a:solidFill>
                <a:srgbClr val="425563"/>
              </a:solidFill>
              <a:effectLst/>
              <a:uLnTx/>
              <a:uFillTx/>
              <a:latin typeface="Arial" panose="020B0604020202020204" pitchFamily="34" charset="0"/>
              <a:ea typeface="+mn-ea"/>
              <a:cs typeface="Arial" panose="020B0604020202020204" pitchFamily="34" charset="0"/>
            </a:endParaRPr>
          </a:p>
        </p:txBody>
      </p:sp>
      <p:pic>
        <p:nvPicPr>
          <p:cNvPr id="1037" name="Picture 13">
            <a:extLst>
              <a:ext uri="{FF2B5EF4-FFF2-40B4-BE49-F238E27FC236}">
                <a16:creationId xmlns:a16="http://schemas.microsoft.com/office/drawing/2014/main" id="{4EFCEA77-61D3-58DA-C5CF-A620C75186BF}"/>
              </a:ext>
            </a:extLst>
          </p:cNvPr>
          <p:cNvPicPr>
            <a:picLocks noChangeAspect="1" noChangeArrowheads="1"/>
          </p:cNvPicPr>
          <p:nvPr/>
        </p:nvPicPr>
        <p:blipFill>
          <a:blip r:embed="rId5" r:link="rId6">
            <a:extLst>
              <a:ext uri="{28A0092B-C50C-407E-A947-70E740481C1C}">
                <a14:useLocalDpi xmlns:a14="http://schemas.microsoft.com/office/drawing/2010/main" val="0"/>
              </a:ext>
            </a:extLst>
          </a:blip>
          <a:srcRect/>
          <a:stretch>
            <a:fillRect/>
          </a:stretch>
        </p:blipFill>
        <p:spPr bwMode="auto">
          <a:xfrm>
            <a:off x="3783099" y="4299944"/>
            <a:ext cx="304800" cy="3238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5">
            <a:extLst>
              <a:ext uri="{FF2B5EF4-FFF2-40B4-BE49-F238E27FC236}">
                <a16:creationId xmlns:a16="http://schemas.microsoft.com/office/drawing/2014/main" id="{C0876113-7220-8C15-3456-360C158608E4}"/>
              </a:ext>
            </a:extLst>
          </p:cNvPr>
          <p:cNvSpPr>
            <a:spLocks noChangeArrowheads="1"/>
          </p:cNvSpPr>
          <p:nvPr/>
        </p:nvSpPr>
        <p:spPr bwMode="auto">
          <a:xfrm>
            <a:off x="849288" y="3833218"/>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Calibri"/>
              <a:ea typeface="+mn-ea"/>
              <a:cs typeface="+mn-cs"/>
            </a:endParaRPr>
          </a:p>
        </p:txBody>
      </p:sp>
      <p:sp>
        <p:nvSpPr>
          <p:cNvPr id="12" name="Rectangle 16">
            <a:extLst>
              <a:ext uri="{FF2B5EF4-FFF2-40B4-BE49-F238E27FC236}">
                <a16:creationId xmlns:a16="http://schemas.microsoft.com/office/drawing/2014/main" id="{55FE0E33-6FC9-79CA-AB99-50C487115F68}"/>
              </a:ext>
            </a:extLst>
          </p:cNvPr>
          <p:cNvSpPr>
            <a:spLocks noChangeArrowheads="1"/>
          </p:cNvSpPr>
          <p:nvPr/>
        </p:nvSpPr>
        <p:spPr bwMode="auto">
          <a:xfrm>
            <a:off x="1763688" y="429041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425563"/>
              </a:solidFill>
              <a:effectLst/>
              <a:uLnTx/>
              <a:uFillTx/>
              <a:latin typeface="Calibri"/>
              <a:ea typeface="+mn-ea"/>
              <a:cs typeface="+mn-cs"/>
            </a:endParaRPr>
          </a:p>
        </p:txBody>
      </p:sp>
      <p:sp>
        <p:nvSpPr>
          <p:cNvPr id="13" name="Rectangle 17">
            <a:extLst>
              <a:ext uri="{FF2B5EF4-FFF2-40B4-BE49-F238E27FC236}">
                <a16:creationId xmlns:a16="http://schemas.microsoft.com/office/drawing/2014/main" id="{67701AE6-33BD-1EC7-6D66-B1E92FE09385}"/>
              </a:ext>
            </a:extLst>
          </p:cNvPr>
          <p:cNvSpPr>
            <a:spLocks noChangeArrowheads="1"/>
          </p:cNvSpPr>
          <p:nvPr/>
        </p:nvSpPr>
        <p:spPr bwMode="auto">
          <a:xfrm>
            <a:off x="1763688" y="461426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a:ln>
                  <a:noFill/>
                </a:ln>
                <a:solidFill>
                  <a:srgbClr val="425563"/>
                </a:solidFill>
                <a:effectLst/>
                <a:uLnTx/>
                <a:uFillTx/>
                <a:latin typeface="Arial" panose="020B0604020202020204" pitchFamily="34" charset="0"/>
                <a:ea typeface="Aptos" panose="020B0004020202020204" pitchFamily="34" charset="0"/>
                <a:cs typeface="Aptos" panose="020B0004020202020204" pitchFamily="34" charset="0"/>
              </a:rPr>
              <a:t> </a:t>
            </a:r>
            <a:endParaRPr kumimoji="0" lang="en-GB" altLang="en-US" sz="1800" b="0" i="0" u="none" strike="noStrike" kern="1200" cap="none" spc="0" normalizeH="0" baseline="0" noProof="0">
              <a:ln>
                <a:noFill/>
              </a:ln>
              <a:solidFill>
                <a:srgbClr val="425563"/>
              </a:solidFill>
              <a:effectLst/>
              <a:uLnTx/>
              <a:uFillTx/>
              <a:latin typeface="Arial" panose="020B0604020202020204" pitchFamily="34" charset="0"/>
              <a:ea typeface="+mn-ea"/>
              <a:cs typeface="+mn-cs"/>
            </a:endParaRPr>
          </a:p>
        </p:txBody>
      </p:sp>
      <p:pic>
        <p:nvPicPr>
          <p:cNvPr id="1042" name="Picture 18" descr="@NHSResolution">
            <a:extLst>
              <a:ext uri="{FF2B5EF4-FFF2-40B4-BE49-F238E27FC236}">
                <a16:creationId xmlns:a16="http://schemas.microsoft.com/office/drawing/2014/main" id="{A91AAD34-B09C-9B83-C4AA-93FFC2C3B4B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078755" y="4278710"/>
            <a:ext cx="2376488" cy="31591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80955152"/>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348216" y="4312756"/>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9" name="Freeform 9"/>
          <p:cNvSpPr/>
          <p:nvPr/>
        </p:nvSpPr>
        <p:spPr>
          <a:xfrm>
            <a:off x="49467" y="910468"/>
            <a:ext cx="6044938" cy="676875"/>
          </a:xfrm>
          <a:custGeom>
            <a:avLst/>
            <a:gdLst/>
            <a:ahLst/>
            <a:cxnLst/>
            <a:rect l="l" t="t" r="r" b="b"/>
            <a:pathLst>
              <a:path w="4003501" h="914714">
                <a:moveTo>
                  <a:pt x="0" y="0"/>
                </a:moveTo>
                <a:lnTo>
                  <a:pt x="4003501" y="0"/>
                </a:lnTo>
                <a:lnTo>
                  <a:pt x="4003501" y="914714"/>
                </a:lnTo>
                <a:lnTo>
                  <a:pt x="0" y="914714"/>
                </a:lnTo>
                <a:close/>
              </a:path>
            </a:pathLst>
          </a:custGeom>
          <a:solidFill>
            <a:srgbClr val="003087"/>
          </a:solidFill>
        </p:spPr>
        <p:txBody>
          <a:bodyPr/>
          <a:lstStyle/>
          <a:p>
            <a:pPr defTabSz="914378"/>
            <a:endParaRPr lang="en-GB" sz="900">
              <a:solidFill>
                <a:srgbClr val="425563"/>
              </a:solidFill>
              <a:latin typeface="Calibri"/>
            </a:endParaRPr>
          </a:p>
        </p:txBody>
      </p:sp>
      <p:sp>
        <p:nvSpPr>
          <p:cNvPr id="12" name="TextBox 11">
            <a:extLst>
              <a:ext uri="{FF2B5EF4-FFF2-40B4-BE49-F238E27FC236}">
                <a16:creationId xmlns:a16="http://schemas.microsoft.com/office/drawing/2014/main" id="{6100EAC6-82A3-94C6-D1BA-802084A86351}"/>
              </a:ext>
            </a:extLst>
          </p:cNvPr>
          <p:cNvSpPr txBox="1"/>
          <p:nvPr/>
        </p:nvSpPr>
        <p:spPr>
          <a:xfrm>
            <a:off x="49467" y="808186"/>
            <a:ext cx="7601641" cy="715581"/>
          </a:xfrm>
          <a:prstGeom prst="rect">
            <a:avLst/>
          </a:prstGeom>
          <a:noFill/>
        </p:spPr>
        <p:txBody>
          <a:bodyPr wrap="square" rtlCol="0">
            <a:spAutoFit/>
          </a:bodyPr>
          <a:lstStyle/>
          <a:p>
            <a:pPr defTabSz="914378"/>
            <a:r>
              <a:rPr lang="en-GB" sz="4050" dirty="0">
                <a:solidFill>
                  <a:srgbClr val="FFFFFF"/>
                </a:solidFill>
                <a:latin typeface="Arial" panose="020B0604020202020204" pitchFamily="34" charset="0"/>
                <a:cs typeface="Arial" panose="020B0604020202020204" pitchFamily="34" charset="0"/>
              </a:rPr>
              <a:t>Thank you!</a:t>
            </a:r>
          </a:p>
        </p:txBody>
      </p:sp>
      <p:sp>
        <p:nvSpPr>
          <p:cNvPr id="19" name="Freeform 9">
            <a:extLst>
              <a:ext uri="{FF2B5EF4-FFF2-40B4-BE49-F238E27FC236}">
                <a16:creationId xmlns:a16="http://schemas.microsoft.com/office/drawing/2014/main" id="{D70C8958-C42B-35EA-A148-0E8A05B99FCB}"/>
              </a:ext>
            </a:extLst>
          </p:cNvPr>
          <p:cNvSpPr/>
          <p:nvPr/>
        </p:nvSpPr>
        <p:spPr>
          <a:xfrm>
            <a:off x="0" y="3650172"/>
            <a:ext cx="4514424" cy="1040024"/>
          </a:xfrm>
          <a:custGeom>
            <a:avLst/>
            <a:gdLst/>
            <a:ahLst/>
            <a:cxnLst/>
            <a:rect l="l" t="t" r="r" b="b"/>
            <a:pathLst>
              <a:path w="2377969" h="536359">
                <a:moveTo>
                  <a:pt x="0" y="0"/>
                </a:moveTo>
                <a:lnTo>
                  <a:pt x="2377969" y="0"/>
                </a:lnTo>
                <a:lnTo>
                  <a:pt x="2377969" y="536359"/>
                </a:lnTo>
                <a:lnTo>
                  <a:pt x="0" y="536359"/>
                </a:lnTo>
                <a:close/>
              </a:path>
            </a:pathLst>
          </a:custGeom>
          <a:solidFill>
            <a:srgbClr val="005EB8"/>
          </a:solidFill>
        </p:spPr>
        <p:txBody>
          <a:bodyPr/>
          <a:lstStyle/>
          <a:p>
            <a:pPr defTabSz="914378"/>
            <a:endParaRPr lang="en-GB" sz="900" dirty="0">
              <a:solidFill>
                <a:srgbClr val="425563"/>
              </a:solidFill>
              <a:latin typeface="Calibri"/>
            </a:endParaRPr>
          </a:p>
        </p:txBody>
      </p:sp>
      <p:sp>
        <p:nvSpPr>
          <p:cNvPr id="21" name="TextBox 14">
            <a:extLst>
              <a:ext uri="{FF2B5EF4-FFF2-40B4-BE49-F238E27FC236}">
                <a16:creationId xmlns:a16="http://schemas.microsoft.com/office/drawing/2014/main" id="{22B760B7-AE75-8AF4-B6A3-AE757232C936}"/>
              </a:ext>
            </a:extLst>
          </p:cNvPr>
          <p:cNvSpPr txBox="1"/>
          <p:nvPr/>
        </p:nvSpPr>
        <p:spPr>
          <a:xfrm>
            <a:off x="205713" y="3891148"/>
            <a:ext cx="1153546" cy="204158"/>
          </a:xfrm>
          <a:prstGeom prst="rect">
            <a:avLst/>
          </a:prstGeom>
        </p:spPr>
        <p:txBody>
          <a:bodyPr wrap="square" lIns="0" tIns="0" rIns="0" bIns="0" rtlCol="0" anchor="t">
            <a:spAutoFit/>
          </a:bodyPr>
          <a:lstStyle/>
          <a:p>
            <a:pPr algn="ctr" defTabSz="914378">
              <a:lnSpc>
                <a:spcPts val="1679"/>
              </a:lnSpc>
            </a:pPr>
            <a:r>
              <a:rPr lang="en-US" sz="1200" dirty="0">
                <a:solidFill>
                  <a:srgbClr val="FFFFFF"/>
                </a:solidFill>
                <a:latin typeface="Frutiger LT Std"/>
              </a:rPr>
              <a:t>GET IN TOUCH</a:t>
            </a:r>
          </a:p>
        </p:txBody>
      </p:sp>
      <p:sp>
        <p:nvSpPr>
          <p:cNvPr id="22" name="TextBox 21">
            <a:extLst>
              <a:ext uri="{FF2B5EF4-FFF2-40B4-BE49-F238E27FC236}">
                <a16:creationId xmlns:a16="http://schemas.microsoft.com/office/drawing/2014/main" id="{55F18F05-7293-6324-DE84-76551623A04E}"/>
              </a:ext>
            </a:extLst>
          </p:cNvPr>
          <p:cNvSpPr txBox="1"/>
          <p:nvPr/>
        </p:nvSpPr>
        <p:spPr>
          <a:xfrm>
            <a:off x="2609177" y="3695314"/>
            <a:ext cx="1828800" cy="276999"/>
          </a:xfrm>
          <a:prstGeom prst="rect">
            <a:avLst/>
          </a:prstGeom>
          <a:noFill/>
        </p:spPr>
        <p:txBody>
          <a:bodyPr wrap="square" rtlCol="0">
            <a:spAutoFit/>
          </a:bodyPr>
          <a:lstStyle/>
          <a:p>
            <a:pPr defTabSz="914378"/>
            <a:r>
              <a:rPr lang="en-GB" sz="1200" dirty="0">
                <a:solidFill>
                  <a:srgbClr val="FFFFFF"/>
                </a:solidFill>
                <a:latin typeface="Frutiger LT Std" panose="020B0604020202020204" charset="0"/>
                <a:cs typeface="Arial" panose="020B0604020202020204" pitchFamily="34" charset="0"/>
              </a:rPr>
              <a:t>FOLLOW US </a:t>
            </a:r>
          </a:p>
        </p:txBody>
      </p:sp>
      <p:sp>
        <p:nvSpPr>
          <p:cNvPr id="23" name="AutoShape 15">
            <a:extLst>
              <a:ext uri="{FF2B5EF4-FFF2-40B4-BE49-F238E27FC236}">
                <a16:creationId xmlns:a16="http://schemas.microsoft.com/office/drawing/2014/main" id="{0ECFA924-8870-779F-D624-33EF6847DF2D}"/>
              </a:ext>
            </a:extLst>
          </p:cNvPr>
          <p:cNvSpPr/>
          <p:nvPr/>
        </p:nvSpPr>
        <p:spPr>
          <a:xfrm flipV="1">
            <a:off x="2327698" y="3981787"/>
            <a:ext cx="0" cy="661939"/>
          </a:xfrm>
          <a:prstGeom prst="line">
            <a:avLst/>
          </a:prstGeom>
          <a:ln w="38100" cap="flat">
            <a:solidFill>
              <a:srgbClr val="FFFFFF"/>
            </a:solidFill>
            <a:prstDash val="solid"/>
            <a:headEnd type="none" w="sm" len="sm"/>
            <a:tailEnd type="none" w="sm" len="sm"/>
          </a:ln>
        </p:spPr>
        <p:txBody>
          <a:bodyPr/>
          <a:lstStyle/>
          <a:p>
            <a:pPr defTabSz="914378"/>
            <a:endParaRPr lang="en-GB" sz="900">
              <a:solidFill>
                <a:srgbClr val="425563"/>
              </a:solidFill>
              <a:latin typeface="Calibri"/>
            </a:endParaRPr>
          </a:p>
        </p:txBody>
      </p:sp>
      <p:sp>
        <p:nvSpPr>
          <p:cNvPr id="24" name="Freeform 11">
            <a:extLst>
              <a:ext uri="{FF2B5EF4-FFF2-40B4-BE49-F238E27FC236}">
                <a16:creationId xmlns:a16="http://schemas.microsoft.com/office/drawing/2014/main" id="{95283E81-DA1C-7EEB-C3A0-C8B4C79A195A}"/>
              </a:ext>
            </a:extLst>
          </p:cNvPr>
          <p:cNvSpPr/>
          <p:nvPr/>
        </p:nvSpPr>
        <p:spPr>
          <a:xfrm>
            <a:off x="347448" y="4192470"/>
            <a:ext cx="234022" cy="171421"/>
          </a:xfrm>
          <a:custGeom>
            <a:avLst/>
            <a:gdLst/>
            <a:ahLst/>
            <a:cxnLst/>
            <a:rect l="l" t="t" r="r" b="b"/>
            <a:pathLst>
              <a:path w="468044" h="342842">
                <a:moveTo>
                  <a:pt x="0" y="0"/>
                </a:moveTo>
                <a:lnTo>
                  <a:pt x="468043" y="0"/>
                </a:lnTo>
                <a:lnTo>
                  <a:pt x="468043" y="342842"/>
                </a:lnTo>
                <a:lnTo>
                  <a:pt x="0" y="34284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pPr defTabSz="914378"/>
            <a:endParaRPr lang="en-GB" sz="900">
              <a:solidFill>
                <a:srgbClr val="425563"/>
              </a:solidFill>
              <a:latin typeface="Calibri"/>
            </a:endParaRPr>
          </a:p>
        </p:txBody>
      </p:sp>
      <p:sp>
        <p:nvSpPr>
          <p:cNvPr id="25" name="TextBox 19">
            <a:extLst>
              <a:ext uri="{FF2B5EF4-FFF2-40B4-BE49-F238E27FC236}">
                <a16:creationId xmlns:a16="http://schemas.microsoft.com/office/drawing/2014/main" id="{D1D14271-1B9E-E91C-6D52-587C9EB65F82}"/>
              </a:ext>
            </a:extLst>
          </p:cNvPr>
          <p:cNvSpPr txBox="1"/>
          <p:nvPr/>
        </p:nvSpPr>
        <p:spPr>
          <a:xfrm>
            <a:off x="659271" y="4170183"/>
            <a:ext cx="1399976" cy="198581"/>
          </a:xfrm>
          <a:prstGeom prst="rect">
            <a:avLst/>
          </a:prstGeom>
        </p:spPr>
        <p:txBody>
          <a:bodyPr lIns="0" tIns="0" rIns="0" bIns="0" rtlCol="0" anchor="t">
            <a:spAutoFit/>
          </a:bodyPr>
          <a:lstStyle/>
          <a:p>
            <a:pPr defTabSz="914378">
              <a:lnSpc>
                <a:spcPts val="1679"/>
              </a:lnSpc>
            </a:pPr>
            <a:r>
              <a:rPr lang="en-US" sz="1200" dirty="0">
                <a:solidFill>
                  <a:srgbClr val="FFFFFF"/>
                </a:solidFill>
                <a:latin typeface="Arial"/>
              </a:rPr>
              <a:t>nhsr.safety@nhs.net</a:t>
            </a:r>
          </a:p>
        </p:txBody>
      </p:sp>
      <p:sp>
        <p:nvSpPr>
          <p:cNvPr id="29" name="Freeform 13">
            <a:extLst>
              <a:ext uri="{FF2B5EF4-FFF2-40B4-BE49-F238E27FC236}">
                <a16:creationId xmlns:a16="http://schemas.microsoft.com/office/drawing/2014/main" id="{0F287DE9-2749-6E40-8C94-9D006A02F7D7}"/>
              </a:ext>
            </a:extLst>
          </p:cNvPr>
          <p:cNvSpPr/>
          <p:nvPr/>
        </p:nvSpPr>
        <p:spPr>
          <a:xfrm>
            <a:off x="2665148" y="4291814"/>
            <a:ext cx="238744" cy="238744"/>
          </a:xfrm>
          <a:custGeom>
            <a:avLst/>
            <a:gdLst/>
            <a:ahLst/>
            <a:cxnLst/>
            <a:rect l="l" t="t" r="r" b="b"/>
            <a:pathLst>
              <a:path w="477488" h="477488">
                <a:moveTo>
                  <a:pt x="0" y="0"/>
                </a:moveTo>
                <a:lnTo>
                  <a:pt x="477488" y="0"/>
                </a:lnTo>
                <a:lnTo>
                  <a:pt x="477488" y="477488"/>
                </a:lnTo>
                <a:lnTo>
                  <a:pt x="0" y="477488"/>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pPr defTabSz="914378"/>
            <a:endParaRPr lang="en-GB" sz="900" dirty="0">
              <a:solidFill>
                <a:srgbClr val="425563"/>
              </a:solidFill>
              <a:latin typeface="Calibri"/>
            </a:endParaRPr>
          </a:p>
        </p:txBody>
      </p:sp>
      <p:sp>
        <p:nvSpPr>
          <p:cNvPr id="30" name="TextBox 21">
            <a:extLst>
              <a:ext uri="{FF2B5EF4-FFF2-40B4-BE49-F238E27FC236}">
                <a16:creationId xmlns:a16="http://schemas.microsoft.com/office/drawing/2014/main" id="{35C86A24-3148-4B8D-9180-0B465D505440}"/>
              </a:ext>
            </a:extLst>
          </p:cNvPr>
          <p:cNvSpPr txBox="1"/>
          <p:nvPr/>
        </p:nvSpPr>
        <p:spPr>
          <a:xfrm>
            <a:off x="2947967" y="4331976"/>
            <a:ext cx="1713477" cy="198581"/>
          </a:xfrm>
          <a:prstGeom prst="rect">
            <a:avLst/>
          </a:prstGeom>
        </p:spPr>
        <p:txBody>
          <a:bodyPr lIns="0" tIns="0" rIns="0" bIns="0" rtlCol="0" anchor="t">
            <a:spAutoFit/>
          </a:bodyPr>
          <a:lstStyle/>
          <a:p>
            <a:pPr defTabSz="914378">
              <a:lnSpc>
                <a:spcPts val="1680"/>
              </a:lnSpc>
            </a:pPr>
            <a:r>
              <a:rPr lang="en-US" sz="1200" spc="61" dirty="0">
                <a:solidFill>
                  <a:srgbClr val="FFFFFF"/>
                </a:solidFill>
                <a:latin typeface="Arial"/>
              </a:rPr>
              <a:t>NHS Resolution</a:t>
            </a:r>
          </a:p>
        </p:txBody>
      </p:sp>
      <p:sp>
        <p:nvSpPr>
          <p:cNvPr id="31" name="TextBox 20">
            <a:extLst>
              <a:ext uri="{FF2B5EF4-FFF2-40B4-BE49-F238E27FC236}">
                <a16:creationId xmlns:a16="http://schemas.microsoft.com/office/drawing/2014/main" id="{063D6D7C-C84E-BD59-C712-C2765E7ADACB}"/>
              </a:ext>
            </a:extLst>
          </p:cNvPr>
          <p:cNvSpPr txBox="1"/>
          <p:nvPr/>
        </p:nvSpPr>
        <p:spPr>
          <a:xfrm>
            <a:off x="2916101" y="3996015"/>
            <a:ext cx="1713477" cy="198581"/>
          </a:xfrm>
          <a:prstGeom prst="rect">
            <a:avLst/>
          </a:prstGeom>
        </p:spPr>
        <p:txBody>
          <a:bodyPr lIns="0" tIns="0" rIns="0" bIns="0" rtlCol="0" anchor="t">
            <a:spAutoFit/>
          </a:bodyPr>
          <a:lstStyle/>
          <a:p>
            <a:pPr defTabSz="914378">
              <a:lnSpc>
                <a:spcPts val="1680"/>
              </a:lnSpc>
            </a:pPr>
            <a:r>
              <a:rPr lang="en-US" sz="1200" spc="61" dirty="0">
                <a:solidFill>
                  <a:srgbClr val="FFFFFF"/>
                </a:solidFill>
                <a:latin typeface="Arial"/>
              </a:rPr>
              <a:t>@NHSResolution</a:t>
            </a:r>
          </a:p>
        </p:txBody>
      </p:sp>
      <p:sp>
        <p:nvSpPr>
          <p:cNvPr id="32" name="Freeform 12">
            <a:extLst>
              <a:ext uri="{FF2B5EF4-FFF2-40B4-BE49-F238E27FC236}">
                <a16:creationId xmlns:a16="http://schemas.microsoft.com/office/drawing/2014/main" id="{AD470395-CDE6-3F11-5227-C2D51672EE42}"/>
              </a:ext>
            </a:extLst>
          </p:cNvPr>
          <p:cNvSpPr/>
          <p:nvPr/>
        </p:nvSpPr>
        <p:spPr>
          <a:xfrm>
            <a:off x="2690400" y="4014297"/>
            <a:ext cx="181222" cy="194861"/>
          </a:xfrm>
          <a:custGeom>
            <a:avLst/>
            <a:gdLst/>
            <a:ahLst/>
            <a:cxnLst/>
            <a:rect l="l" t="t" r="r" b="b"/>
            <a:pathLst>
              <a:path w="362443" h="389723">
                <a:moveTo>
                  <a:pt x="0" y="0"/>
                </a:moveTo>
                <a:lnTo>
                  <a:pt x="362442" y="0"/>
                </a:lnTo>
                <a:lnTo>
                  <a:pt x="362442" y="389723"/>
                </a:lnTo>
                <a:lnTo>
                  <a:pt x="0" y="389723"/>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pPr defTabSz="914378"/>
            <a:endParaRPr lang="en-GB" sz="900">
              <a:solidFill>
                <a:srgbClr val="425563"/>
              </a:solidFill>
              <a:latin typeface="Calibri"/>
            </a:endParaRPr>
          </a:p>
        </p:txBody>
      </p:sp>
      <p:sp>
        <p:nvSpPr>
          <p:cNvPr id="6" name="TextBox 5">
            <a:extLst>
              <a:ext uri="{FF2B5EF4-FFF2-40B4-BE49-F238E27FC236}">
                <a16:creationId xmlns:a16="http://schemas.microsoft.com/office/drawing/2014/main" id="{20FB420D-C281-91A6-A478-50F9F80954FF}"/>
              </a:ext>
            </a:extLst>
          </p:cNvPr>
          <p:cNvSpPr txBox="1"/>
          <p:nvPr/>
        </p:nvSpPr>
        <p:spPr>
          <a:xfrm>
            <a:off x="107504" y="1814936"/>
            <a:ext cx="6696744" cy="1200329"/>
          </a:xfrm>
          <a:prstGeom prst="rect">
            <a:avLst/>
          </a:prstGeom>
          <a:noFill/>
        </p:spPr>
        <p:txBody>
          <a:bodyPr wrap="square">
            <a:spAutoFit/>
          </a:bodyPr>
          <a:lstStyle/>
          <a:p>
            <a:pPr defTabSz="914378"/>
            <a:r>
              <a:rPr lang="en-GB" sz="2400" dirty="0">
                <a:solidFill>
                  <a:srgbClr val="425563"/>
                </a:solidFill>
                <a:latin typeface="Arial" panose="020B0604020202020204" pitchFamily="34" charset="0"/>
                <a:cs typeface="Arial" panose="020B0604020202020204" pitchFamily="34" charset="0"/>
              </a:rPr>
              <a:t>We hope you have found this event useful, please remember complete this short survey here to help us with future events</a:t>
            </a:r>
          </a:p>
        </p:txBody>
      </p:sp>
      <p:sp>
        <p:nvSpPr>
          <p:cNvPr id="10" name="TextBox 9">
            <a:extLst>
              <a:ext uri="{FF2B5EF4-FFF2-40B4-BE49-F238E27FC236}">
                <a16:creationId xmlns:a16="http://schemas.microsoft.com/office/drawing/2014/main" id="{C6B751D0-FD2C-2D6A-E472-2EACB104EB1A}"/>
              </a:ext>
            </a:extLst>
          </p:cNvPr>
          <p:cNvSpPr txBox="1"/>
          <p:nvPr/>
        </p:nvSpPr>
        <p:spPr>
          <a:xfrm>
            <a:off x="6604043" y="3798840"/>
            <a:ext cx="1840568" cy="523220"/>
          </a:xfrm>
          <a:prstGeom prst="rect">
            <a:avLst/>
          </a:prstGeom>
          <a:noFill/>
        </p:spPr>
        <p:txBody>
          <a:bodyPr wrap="none" rtlCol="0">
            <a:spAutoFit/>
          </a:bodyPr>
          <a:lstStyle/>
          <a:p>
            <a:pPr defTabSz="914378"/>
            <a:r>
              <a:rPr lang="en-GB" sz="2800" b="1" dirty="0">
                <a:solidFill>
                  <a:srgbClr val="000000"/>
                </a:solidFill>
                <a:latin typeface="Arial" panose="020B0604020202020204" pitchFamily="34" charset="0"/>
                <a:cs typeface="Arial" panose="020B0604020202020204" pitchFamily="34" charset="0"/>
              </a:rPr>
              <a:t>SCAN ME</a:t>
            </a:r>
          </a:p>
        </p:txBody>
      </p:sp>
      <p:pic>
        <p:nvPicPr>
          <p:cNvPr id="5" name="Picture 4" descr="A qr code with black squares&#10;&#10;Description automatically generated">
            <a:extLst>
              <a:ext uri="{FF2B5EF4-FFF2-40B4-BE49-F238E27FC236}">
                <a16:creationId xmlns:a16="http://schemas.microsoft.com/office/drawing/2014/main" id="{3671B878-096A-A317-72E6-14190DB0F4C3}"/>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6504708" y="1587343"/>
            <a:ext cx="1905000" cy="1905000"/>
          </a:xfrm>
          <a:prstGeom prst="rect">
            <a:avLst/>
          </a:prstGeom>
        </p:spPr>
      </p:pic>
    </p:spTree>
    <p:extLst>
      <p:ext uri="{BB962C8B-B14F-4D97-AF65-F5344CB8AC3E}">
        <p14:creationId xmlns:p14="http://schemas.microsoft.com/office/powerpoint/2010/main" val="11416675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A581D23B-BB7C-0347-634C-E33C00B1A25B}"/>
              </a:ext>
            </a:extLst>
          </p:cNvPr>
          <p:cNvPicPr>
            <a:picLocks noGrp="1" noChangeAspect="1"/>
          </p:cNvPicPr>
          <p:nvPr>
            <p:ph idx="1"/>
          </p:nvPr>
        </p:nvPicPr>
        <p:blipFill>
          <a:blip r:embed="rId2"/>
          <a:stretch>
            <a:fillRect/>
          </a:stretch>
        </p:blipFill>
        <p:spPr>
          <a:xfrm>
            <a:off x="711368" y="1085268"/>
            <a:ext cx="7721264" cy="3658010"/>
          </a:xfrm>
        </p:spPr>
      </p:pic>
      <p:sp>
        <p:nvSpPr>
          <p:cNvPr id="4" name="Title 3">
            <a:extLst>
              <a:ext uri="{FF2B5EF4-FFF2-40B4-BE49-F238E27FC236}">
                <a16:creationId xmlns:a16="http://schemas.microsoft.com/office/drawing/2014/main" id="{88B7A473-1F50-058C-6B5C-00C94EECBEAF}"/>
              </a:ext>
            </a:extLst>
          </p:cNvPr>
          <p:cNvSpPr>
            <a:spLocks noGrp="1"/>
          </p:cNvSpPr>
          <p:nvPr>
            <p:ph type="title"/>
          </p:nvPr>
        </p:nvSpPr>
        <p:spPr/>
        <p:txBody>
          <a:bodyPr/>
          <a:lstStyle/>
          <a:p>
            <a:r>
              <a:rPr lang="en-GB" dirty="0"/>
              <a:t>What does PSIRF aim to achieve?</a:t>
            </a:r>
          </a:p>
        </p:txBody>
      </p:sp>
    </p:spTree>
    <p:extLst>
      <p:ext uri="{BB962C8B-B14F-4D97-AF65-F5344CB8AC3E}">
        <p14:creationId xmlns:p14="http://schemas.microsoft.com/office/powerpoint/2010/main" val="36152639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DD8C395-3347-2DAC-4E1C-FE2FF97ECF24}"/>
              </a:ext>
            </a:extLst>
          </p:cNvPr>
          <p:cNvSpPr>
            <a:spLocks noGrp="1"/>
          </p:cNvSpPr>
          <p:nvPr>
            <p:ph type="title"/>
          </p:nvPr>
        </p:nvSpPr>
        <p:spPr/>
        <p:txBody>
          <a:bodyPr/>
          <a:lstStyle/>
          <a:p>
            <a:r>
              <a:rPr lang="en-GB" dirty="0"/>
              <a:t>What has changed?</a:t>
            </a:r>
          </a:p>
        </p:txBody>
      </p:sp>
      <p:sp>
        <p:nvSpPr>
          <p:cNvPr id="5" name="Content Placeholder 4">
            <a:extLst>
              <a:ext uri="{FF2B5EF4-FFF2-40B4-BE49-F238E27FC236}">
                <a16:creationId xmlns:a16="http://schemas.microsoft.com/office/drawing/2014/main" id="{A4EF98E6-6D2D-7726-C6B0-D594B8EFE41B}"/>
              </a:ext>
            </a:extLst>
          </p:cNvPr>
          <p:cNvSpPr txBox="1">
            <a:spLocks noGrp="1"/>
          </p:cNvSpPr>
          <p:nvPr>
            <p:ph idx="1"/>
          </p:nvPr>
        </p:nvSpPr>
        <p:spPr>
          <a:xfrm>
            <a:off x="288834" y="1126747"/>
            <a:ext cx="8623447" cy="2685351"/>
          </a:xfrm>
          <a:prstGeom prst="rect">
            <a:avLst/>
          </a:prstGeom>
          <a:solidFill>
            <a:srgbClr val="CBD9EF"/>
          </a:solidFill>
          <a:ln>
            <a:solidFill>
              <a:schemeClr val="accent1"/>
            </a:solidFill>
          </a:ln>
        </p:spPr>
        <p:txBody>
          <a:bodyPr vert="horz" wrap="square" lIns="68580" tIns="34290" rIns="68580" bIns="34290" rtlCol="0" anchor="t">
            <a:spAutoFit/>
          </a:bodyPr>
          <a:lstStyle/>
          <a:p>
            <a:pPr marL="214313" indent="-214313">
              <a:spcBef>
                <a:spcPts val="750"/>
              </a:spcBef>
              <a:buFont typeface="Arial" panose="020B0604020202020204" pitchFamily="34" charset="0"/>
              <a:buChar char="•"/>
            </a:pPr>
            <a:r>
              <a:rPr lang="en-GB" sz="1050" kern="1400" dirty="0">
                <a:latin typeface="Arial"/>
                <a:cs typeface="Arial"/>
              </a:rPr>
              <a:t>Responses to incidents are no longer prompted by level of harm (although this is still recorded). The focus is on (new) learning opportunities to improve safety.</a:t>
            </a:r>
            <a:endParaRPr lang="en-GB" sz="1050" kern="1400" dirty="0">
              <a:latin typeface="Arial" panose="020B0604020202020204" pitchFamily="34" charset="0"/>
              <a:cs typeface="Arial" panose="020B0604020202020204" pitchFamily="34" charset="0"/>
            </a:endParaRPr>
          </a:p>
          <a:p>
            <a:pPr marL="214313" indent="-214313">
              <a:spcBef>
                <a:spcPts val="750"/>
              </a:spcBef>
              <a:buFont typeface="Arial" panose="020B0604020202020204" pitchFamily="34" charset="0"/>
              <a:buChar char="•"/>
            </a:pPr>
            <a:r>
              <a:rPr lang="en-GB" sz="1050" dirty="0">
                <a:latin typeface="Arial"/>
                <a:cs typeface="Arial"/>
              </a:rPr>
              <a:t>Focus on identified local safety priorities for detailed investigation (identified in a provider’s Patient Safety Incident Response Plan, PSIRP) and improvement using a system-based Patient Safety Incident Investigation (PSII) rather than a root cause analysis</a:t>
            </a:r>
          </a:p>
          <a:p>
            <a:pPr marL="214313" indent="-214313">
              <a:spcBef>
                <a:spcPts val="750"/>
              </a:spcBef>
              <a:buFont typeface="Arial" panose="020B0604020202020204" pitchFamily="34" charset="0"/>
              <a:buChar char="•"/>
            </a:pPr>
            <a:r>
              <a:rPr lang="en-GB" sz="1050" dirty="0">
                <a:latin typeface="Arial"/>
                <a:cs typeface="Arial"/>
              </a:rPr>
              <a:t>Proportionate responses e.g., after action reviews, hot debriefs, thematic reviews used for incidents not identified for PSII</a:t>
            </a:r>
          </a:p>
          <a:p>
            <a:pPr marL="214313" indent="-214313">
              <a:spcBef>
                <a:spcPts val="750"/>
              </a:spcBef>
              <a:buFont typeface="Arial" panose="020B0604020202020204" pitchFamily="34" charset="0"/>
              <a:buChar char="•"/>
            </a:pPr>
            <a:r>
              <a:rPr lang="en-GB" sz="1050" dirty="0">
                <a:latin typeface="Arial"/>
                <a:cs typeface="Arial"/>
              </a:rPr>
              <a:t>Traditional SI data replaced with safety measures that triangulate both qualitative and quantitative data</a:t>
            </a:r>
          </a:p>
          <a:p>
            <a:pPr marL="214313" indent="-214313">
              <a:spcBef>
                <a:spcPts val="750"/>
              </a:spcBef>
              <a:buFont typeface="Arial" panose="020B0604020202020204" pitchFamily="34" charset="0"/>
              <a:buChar char="•"/>
            </a:pPr>
            <a:r>
              <a:rPr lang="en-GB" sz="1050" dirty="0">
                <a:latin typeface="Arial"/>
                <a:cs typeface="Arial"/>
              </a:rPr>
              <a:t>Governance of patient safety incidents is the responsibility of organisations via their governance processes and not an ICB process with formal closure panels</a:t>
            </a:r>
          </a:p>
          <a:p>
            <a:pPr marL="214313" indent="-214313">
              <a:spcBef>
                <a:spcPts val="750"/>
              </a:spcBef>
              <a:buFont typeface="Arial" panose="020B0604020202020204" pitchFamily="34" charset="0"/>
              <a:buChar char="•"/>
            </a:pPr>
            <a:r>
              <a:rPr lang="en-GB" sz="1050" dirty="0">
                <a:latin typeface="Arial"/>
                <a:cs typeface="Arial"/>
              </a:rPr>
              <a:t>ICBs should review safety priorities across the system and coordinate improvement work</a:t>
            </a:r>
          </a:p>
          <a:p>
            <a:pPr marL="214313" indent="-214313">
              <a:spcBef>
                <a:spcPts val="750"/>
              </a:spcBef>
              <a:buFont typeface="Arial" panose="020B0604020202020204" pitchFamily="34" charset="0"/>
              <a:buChar char="•"/>
            </a:pPr>
            <a:r>
              <a:rPr lang="en-GB" sz="1050" dirty="0">
                <a:latin typeface="Arial"/>
                <a:cs typeface="Arial"/>
              </a:rPr>
              <a:t>Regions have a role in the wider analysis of themes, supporting ICBs with improvement plans and sharing good practice across the region</a:t>
            </a:r>
          </a:p>
        </p:txBody>
      </p:sp>
      <p:sp>
        <p:nvSpPr>
          <p:cNvPr id="6" name="TextBox 5">
            <a:extLst>
              <a:ext uri="{FF2B5EF4-FFF2-40B4-BE49-F238E27FC236}">
                <a16:creationId xmlns:a16="http://schemas.microsoft.com/office/drawing/2014/main" id="{FB8DDE34-672A-C732-D749-1AF646051744}"/>
              </a:ext>
            </a:extLst>
          </p:cNvPr>
          <p:cNvSpPr txBox="1"/>
          <p:nvPr/>
        </p:nvSpPr>
        <p:spPr>
          <a:xfrm>
            <a:off x="288834" y="3889011"/>
            <a:ext cx="8623447" cy="966931"/>
          </a:xfrm>
          <a:prstGeom prst="rect">
            <a:avLst/>
          </a:prstGeom>
          <a:solidFill>
            <a:srgbClr val="CBD9EF"/>
          </a:solidFill>
          <a:ln>
            <a:solidFill>
              <a:schemeClr val="accent1"/>
            </a:solidFill>
          </a:ln>
        </p:spPr>
        <p:txBody>
          <a:bodyPr wrap="square" rtlCol="0">
            <a:spAutoFit/>
          </a:bodyPr>
          <a:lstStyle/>
          <a:p>
            <a:pPr defTabSz="685800">
              <a:spcBef>
                <a:spcPts val="750"/>
              </a:spcBef>
            </a:pPr>
            <a:r>
              <a:rPr lang="en-GB" sz="1200" b="1" dirty="0">
                <a:solidFill>
                  <a:srgbClr val="003087">
                    <a:lumMod val="75000"/>
                  </a:srgbClr>
                </a:solidFill>
                <a:latin typeface="Arial" panose="020B0604020202020204" pitchFamily="34" charset="0"/>
                <a:cs typeface="Arial" panose="020B0604020202020204" pitchFamily="34" charset="0"/>
              </a:rPr>
              <a:t>PSIRF has not changed:</a:t>
            </a:r>
          </a:p>
          <a:p>
            <a:pPr marL="214313" indent="-214313" defTabSz="685800">
              <a:spcBef>
                <a:spcPts val="750"/>
              </a:spcBef>
              <a:buFont typeface="Arial" panose="020B0604020202020204" pitchFamily="34" charset="0"/>
              <a:buChar char="•"/>
            </a:pPr>
            <a:r>
              <a:rPr lang="en-GB" sz="1050" dirty="0">
                <a:solidFill>
                  <a:srgbClr val="231F20"/>
                </a:solidFill>
                <a:latin typeface="Arial" panose="020B0604020202020204" pitchFamily="34" charset="0"/>
                <a:cs typeface="Arial" panose="020B0604020202020204" pitchFamily="34" charset="0"/>
              </a:rPr>
              <a:t>Duty of Candour requirement</a:t>
            </a:r>
          </a:p>
          <a:p>
            <a:pPr marL="214313" indent="-214313" defTabSz="685800">
              <a:spcBef>
                <a:spcPts val="750"/>
              </a:spcBef>
              <a:buFont typeface="Arial" panose="020B0604020202020204" pitchFamily="34" charset="0"/>
              <a:buChar char="•"/>
            </a:pPr>
            <a:r>
              <a:rPr lang="en-GB" sz="1050" dirty="0">
                <a:solidFill>
                  <a:srgbClr val="231F20"/>
                </a:solidFill>
                <a:latin typeface="Arial" panose="020B0604020202020204" pitchFamily="34" charset="0"/>
                <a:cs typeface="Arial" panose="020B0604020202020204" pitchFamily="34" charset="0"/>
              </a:rPr>
              <a:t>Incidents that have established national reporting requirements – e.g., child deaths (CDOP), MH Homicide, screening programme incidents, incidents meeting HSIB criteria, safeguarding. These require a PSII/or equivalent.</a:t>
            </a:r>
          </a:p>
        </p:txBody>
      </p:sp>
    </p:spTree>
    <p:extLst>
      <p:ext uri="{BB962C8B-B14F-4D97-AF65-F5344CB8AC3E}">
        <p14:creationId xmlns:p14="http://schemas.microsoft.com/office/powerpoint/2010/main" val="3711018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324000" y="324000"/>
            <a:ext cx="8553116" cy="648890"/>
          </a:xfrm>
        </p:spPr>
        <p:txBody>
          <a:bodyPr/>
          <a:lstStyle/>
          <a:p>
            <a:r>
              <a:rPr lang="en-GB" dirty="0"/>
              <a:t>Current position in the SE</a:t>
            </a:r>
            <a:endParaRPr lang="en-GB" spc="-3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324000" y="1100287"/>
            <a:ext cx="8316000" cy="3085259"/>
          </a:xfrm>
        </p:spPr>
        <p:txBody>
          <a:bodyPr>
            <a:normAutofit/>
          </a:bodyPr>
          <a:lstStyle/>
          <a:p>
            <a:pPr marL="257175" indent="-257175">
              <a:spcAft>
                <a:spcPts val="900"/>
              </a:spcAft>
              <a:buClr>
                <a:schemeClr val="accent6"/>
              </a:buClr>
              <a:buFont typeface="Arial" panose="020B0604020202020204" pitchFamily="34" charset="0"/>
              <a:buChar char="•"/>
            </a:pPr>
            <a:r>
              <a:rPr lang="en-GB" sz="1800" dirty="0"/>
              <a:t>All secondary care providers have transitioned to PSIRF</a:t>
            </a:r>
          </a:p>
          <a:p>
            <a:pPr marL="257175" indent="-257175">
              <a:spcAft>
                <a:spcPts val="900"/>
              </a:spcAft>
              <a:buClr>
                <a:schemeClr val="accent6"/>
              </a:buClr>
              <a:buFont typeface="Arial" panose="020B0604020202020204" pitchFamily="34" charset="0"/>
              <a:buChar char="•"/>
            </a:pPr>
            <a:r>
              <a:rPr lang="en-GB" sz="1800" dirty="0"/>
              <a:t>Independent sector organisations have made progress</a:t>
            </a:r>
          </a:p>
          <a:p>
            <a:pPr marL="257175" indent="-257175">
              <a:spcAft>
                <a:spcPts val="900"/>
              </a:spcAft>
              <a:buClr>
                <a:schemeClr val="accent6"/>
              </a:buClr>
              <a:buFont typeface="Arial" panose="020B0604020202020204" pitchFamily="34" charset="0"/>
              <a:buChar char="•"/>
            </a:pPr>
            <a:r>
              <a:rPr lang="en-GB" sz="1800" dirty="0"/>
              <a:t>Maternity engagement has been generally positive</a:t>
            </a:r>
          </a:p>
          <a:p>
            <a:pPr marL="257175" indent="-257175">
              <a:spcAft>
                <a:spcPts val="900"/>
              </a:spcAft>
              <a:buClr>
                <a:schemeClr val="accent6"/>
              </a:buClr>
              <a:buFont typeface="Arial" panose="020B0604020202020204" pitchFamily="34" charset="0"/>
              <a:buChar char="•"/>
            </a:pPr>
            <a:r>
              <a:rPr lang="en-GB" sz="1800" dirty="0"/>
              <a:t>Primary care (medical) national pilot – a small number of sites in the SE</a:t>
            </a:r>
          </a:p>
          <a:p>
            <a:pPr marL="257175" indent="-257175">
              <a:spcAft>
                <a:spcPts val="900"/>
              </a:spcAft>
              <a:buClr>
                <a:schemeClr val="accent6"/>
              </a:buClr>
              <a:buFont typeface="Arial" panose="020B0604020202020204" pitchFamily="34" charset="0"/>
              <a:buChar char="•"/>
            </a:pPr>
            <a:r>
              <a:rPr lang="en-GB" sz="1800" dirty="0"/>
              <a:t>Monthly steering group with ICBs, HINs, regional colleagues</a:t>
            </a:r>
          </a:p>
        </p:txBody>
      </p:sp>
    </p:spTree>
    <p:extLst>
      <p:ext uri="{BB962C8B-B14F-4D97-AF65-F5344CB8AC3E}">
        <p14:creationId xmlns:p14="http://schemas.microsoft.com/office/powerpoint/2010/main" val="21149341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324000" y="100537"/>
            <a:ext cx="8553116" cy="648890"/>
          </a:xfrm>
        </p:spPr>
        <p:txBody>
          <a:bodyPr/>
          <a:lstStyle/>
          <a:p>
            <a:r>
              <a:rPr lang="en-GB" dirty="0"/>
              <a:t>Regional insight</a:t>
            </a:r>
            <a:endParaRPr lang="en-GB" spc="-3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324000" y="805657"/>
            <a:ext cx="8553116" cy="3085259"/>
          </a:xfrm>
        </p:spPr>
        <p:txBody>
          <a:bodyPr>
            <a:normAutofit fontScale="92500" lnSpcReduction="20000"/>
          </a:bodyPr>
          <a:lstStyle/>
          <a:p>
            <a:pPr marL="257175" indent="-257175">
              <a:spcAft>
                <a:spcPts val="900"/>
              </a:spcAft>
              <a:buClr>
                <a:schemeClr val="accent6"/>
              </a:buClr>
              <a:buFont typeface="Arial" panose="020B0604020202020204" pitchFamily="34" charset="0"/>
              <a:buChar char="•"/>
            </a:pPr>
            <a:r>
              <a:rPr lang="en-GB" sz="1800" dirty="0"/>
              <a:t>Remain in the embedding phase, recognising this is a long-term cultural change programme that needs to follow QI methodology and sits within the wider patient safety strategy</a:t>
            </a:r>
          </a:p>
          <a:p>
            <a:pPr marL="257175" indent="-257175">
              <a:spcAft>
                <a:spcPts val="900"/>
              </a:spcAft>
              <a:buClr>
                <a:schemeClr val="accent6"/>
              </a:buClr>
              <a:buFont typeface="Arial" panose="020B0604020202020204" pitchFamily="34" charset="0"/>
              <a:buChar char="•"/>
            </a:pPr>
            <a:r>
              <a:rPr lang="en-GB" sz="1800" dirty="0"/>
              <a:t>Progressing towards a model of systems learning - peer review processes</a:t>
            </a:r>
          </a:p>
          <a:p>
            <a:pPr marL="257175" indent="-257175">
              <a:spcAft>
                <a:spcPts val="900"/>
              </a:spcAft>
              <a:buClr>
                <a:schemeClr val="accent6"/>
              </a:buClr>
              <a:buFont typeface="Arial" panose="020B0604020202020204" pitchFamily="34" charset="0"/>
              <a:buChar char="•"/>
            </a:pPr>
            <a:r>
              <a:rPr lang="en-GB" sz="1800" dirty="0"/>
              <a:t>A shift to learning for improvement is emerging to support proportionality of response - it can be ok to do nothing!</a:t>
            </a:r>
          </a:p>
          <a:p>
            <a:pPr marL="257175" indent="-257175">
              <a:spcAft>
                <a:spcPts val="900"/>
              </a:spcAft>
              <a:buClr>
                <a:schemeClr val="accent6"/>
              </a:buClr>
              <a:buFont typeface="Arial" panose="020B0604020202020204" pitchFamily="34" charset="0"/>
              <a:buChar char="•"/>
            </a:pPr>
            <a:r>
              <a:rPr lang="en-GB" sz="1800" dirty="0"/>
              <a:t>Anecdotal evidence of impact including staff feedback on empowerment and shift away from blame culture</a:t>
            </a:r>
          </a:p>
          <a:p>
            <a:pPr marL="257175" indent="-257175">
              <a:spcAft>
                <a:spcPts val="900"/>
              </a:spcAft>
              <a:buClr>
                <a:schemeClr val="accent6"/>
              </a:buClr>
              <a:buFont typeface="Arial" panose="020B0604020202020204" pitchFamily="34" charset="0"/>
              <a:buChar char="•"/>
            </a:pPr>
            <a:r>
              <a:rPr lang="en-GB" sz="1800" dirty="0"/>
              <a:t>Patient engagement through involvement of patient safety partners and family liaison officers</a:t>
            </a:r>
          </a:p>
          <a:p>
            <a:pPr marL="257175" indent="-257175">
              <a:spcAft>
                <a:spcPts val="900"/>
              </a:spcAft>
              <a:buClr>
                <a:schemeClr val="accent6"/>
              </a:buClr>
              <a:buFont typeface="Arial" panose="020B0604020202020204" pitchFamily="34" charset="0"/>
              <a:buChar char="•"/>
            </a:pPr>
            <a:r>
              <a:rPr lang="en-GB" sz="1800" dirty="0"/>
              <a:t>Positive celebration events, highlighting good examples and supporting QI.</a:t>
            </a:r>
          </a:p>
        </p:txBody>
      </p:sp>
    </p:spTree>
    <p:extLst>
      <p:ext uri="{BB962C8B-B14F-4D97-AF65-F5344CB8AC3E}">
        <p14:creationId xmlns:p14="http://schemas.microsoft.com/office/powerpoint/2010/main" val="22821468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4">
            <a:extLst>
              <a:ext uri="{FF2B5EF4-FFF2-40B4-BE49-F238E27FC236}">
                <a16:creationId xmlns:a16="http://schemas.microsoft.com/office/drawing/2014/main" id="{38CD63A1-340F-AF47-BC76-77C1B8EFAD07}"/>
              </a:ext>
            </a:extLst>
          </p:cNvPr>
          <p:cNvSpPr>
            <a:spLocks noGrp="1"/>
          </p:cNvSpPr>
          <p:nvPr>
            <p:ph type="title"/>
          </p:nvPr>
        </p:nvSpPr>
        <p:spPr>
          <a:xfrm>
            <a:off x="324000" y="44407"/>
            <a:ext cx="8553116" cy="648890"/>
          </a:xfrm>
        </p:spPr>
        <p:txBody>
          <a:bodyPr/>
          <a:lstStyle/>
          <a:p>
            <a:r>
              <a:rPr lang="en-GB" dirty="0"/>
              <a:t>Future consideration</a:t>
            </a:r>
            <a:endParaRPr lang="en-GB" spc="-30" dirty="0"/>
          </a:p>
        </p:txBody>
      </p:sp>
      <p:sp>
        <p:nvSpPr>
          <p:cNvPr id="5" name="Content Placeholder 4">
            <a:extLst>
              <a:ext uri="{FF2B5EF4-FFF2-40B4-BE49-F238E27FC236}">
                <a16:creationId xmlns:a16="http://schemas.microsoft.com/office/drawing/2014/main" id="{C594638D-C17F-D749-9360-E2332845D248}"/>
              </a:ext>
            </a:extLst>
          </p:cNvPr>
          <p:cNvSpPr>
            <a:spLocks noGrp="1"/>
          </p:cNvSpPr>
          <p:nvPr>
            <p:ph idx="1"/>
          </p:nvPr>
        </p:nvSpPr>
        <p:spPr>
          <a:xfrm>
            <a:off x="324000" y="1064523"/>
            <a:ext cx="8316000" cy="3085259"/>
          </a:xfrm>
        </p:spPr>
        <p:txBody>
          <a:bodyPr>
            <a:normAutofit fontScale="92500" lnSpcReduction="20000"/>
          </a:bodyPr>
          <a:lstStyle/>
          <a:p>
            <a:pPr marL="257175" indent="-257175">
              <a:spcAft>
                <a:spcPts val="900"/>
              </a:spcAft>
              <a:buClr>
                <a:schemeClr val="accent6"/>
              </a:buClr>
              <a:buFont typeface="Arial" panose="020B0604020202020204" pitchFamily="34" charset="0"/>
              <a:buChar char="•"/>
            </a:pPr>
            <a:r>
              <a:rPr lang="en-GB" sz="1800" dirty="0"/>
              <a:t>Further embedding of PSIRF process and development of governance architecture for oversight of improvement</a:t>
            </a:r>
          </a:p>
          <a:p>
            <a:pPr marL="257175" indent="-257175">
              <a:spcAft>
                <a:spcPts val="900"/>
              </a:spcAft>
              <a:buClr>
                <a:schemeClr val="accent6"/>
              </a:buClr>
              <a:buFont typeface="Arial" panose="020B0604020202020204" pitchFamily="34" charset="0"/>
              <a:buChar char="•"/>
            </a:pPr>
            <a:r>
              <a:rPr lang="en-GB" sz="1800" dirty="0"/>
              <a:t>Priorities for support include executive/board engagement and PSIRF training</a:t>
            </a:r>
          </a:p>
          <a:p>
            <a:pPr marL="257175" indent="-257175">
              <a:spcAft>
                <a:spcPts val="900"/>
              </a:spcAft>
              <a:buClr>
                <a:schemeClr val="accent6"/>
              </a:buClr>
              <a:buFont typeface="Arial" panose="020B0604020202020204" pitchFamily="34" charset="0"/>
              <a:buChar char="•"/>
            </a:pPr>
            <a:r>
              <a:rPr lang="en-GB" sz="1800" dirty="0"/>
              <a:t>NE consultation</a:t>
            </a:r>
          </a:p>
          <a:p>
            <a:pPr marL="257175" indent="-257175">
              <a:spcAft>
                <a:spcPts val="900"/>
              </a:spcAft>
              <a:buClr>
                <a:schemeClr val="accent6"/>
              </a:buClr>
              <a:buFont typeface="Arial" panose="020B0604020202020204" pitchFamily="34" charset="0"/>
              <a:buChar char="•"/>
            </a:pPr>
            <a:r>
              <a:rPr lang="en-GB" sz="1800" dirty="0"/>
              <a:t>POD delegation</a:t>
            </a:r>
          </a:p>
          <a:p>
            <a:pPr marL="257175" indent="-257175">
              <a:spcAft>
                <a:spcPts val="900"/>
              </a:spcAft>
              <a:buClr>
                <a:schemeClr val="accent6"/>
              </a:buClr>
              <a:buFont typeface="Arial" panose="020B0604020202020204" pitchFamily="34" charset="0"/>
              <a:buChar char="•"/>
            </a:pPr>
            <a:r>
              <a:rPr lang="en-GB" sz="1800" dirty="0"/>
              <a:t>Development of safety management systems to include wider insight (</a:t>
            </a:r>
            <a:r>
              <a:rPr lang="en-GB" sz="1800" dirty="0" err="1"/>
              <a:t>ie</a:t>
            </a:r>
            <a:r>
              <a:rPr lang="en-GB" sz="1800" dirty="0"/>
              <a:t>. medical examiners) and support cross organisational learning</a:t>
            </a:r>
          </a:p>
          <a:p>
            <a:pPr marL="257175" indent="-257175">
              <a:spcAft>
                <a:spcPts val="900"/>
              </a:spcAft>
              <a:buClr>
                <a:schemeClr val="accent6"/>
              </a:buClr>
              <a:buFont typeface="Arial" panose="020B0604020202020204" pitchFamily="34" charset="0"/>
              <a:buChar char="•"/>
            </a:pPr>
            <a:r>
              <a:rPr lang="en-GB" sz="1800" dirty="0"/>
              <a:t>Triangulation of emerging patient safety priorities with NHS impact and operational planning to support sustained, targeted, improvement</a:t>
            </a:r>
          </a:p>
          <a:p>
            <a:pPr marL="257175" indent="-257175">
              <a:spcAft>
                <a:spcPts val="900"/>
              </a:spcAft>
              <a:buClr>
                <a:schemeClr val="accent6"/>
              </a:buClr>
              <a:buFont typeface="Arial" panose="020B0604020202020204" pitchFamily="34" charset="0"/>
              <a:buChar char="•"/>
            </a:pPr>
            <a:r>
              <a:rPr lang="en-GB" sz="1800" b="1" dirty="0"/>
              <a:t>How do we meaningfully share and spread the learning &amp; improvement</a:t>
            </a:r>
          </a:p>
          <a:p>
            <a:pPr>
              <a:spcAft>
                <a:spcPts val="900"/>
              </a:spcAft>
              <a:buClr>
                <a:schemeClr val="accent6"/>
              </a:buClr>
            </a:pPr>
            <a:endParaRPr lang="en-GB" sz="1800" dirty="0"/>
          </a:p>
        </p:txBody>
      </p:sp>
      <p:sp>
        <p:nvSpPr>
          <p:cNvPr id="6" name="Text Placeholder 5">
            <a:extLst>
              <a:ext uri="{FF2B5EF4-FFF2-40B4-BE49-F238E27FC236}">
                <a16:creationId xmlns:a16="http://schemas.microsoft.com/office/drawing/2014/main" id="{90D8699A-B55F-394A-8D26-672B8DCA6C60}"/>
              </a:ext>
            </a:extLst>
          </p:cNvPr>
          <p:cNvSpPr>
            <a:spLocks noGrp="1"/>
          </p:cNvSpPr>
          <p:nvPr>
            <p:ph type="body" sz="quarter" idx="13"/>
          </p:nvPr>
        </p:nvSpPr>
        <p:spPr>
          <a:xfrm>
            <a:off x="324000" y="631078"/>
            <a:ext cx="8259483" cy="433445"/>
          </a:xfrm>
        </p:spPr>
        <p:txBody>
          <a:bodyPr/>
          <a:lstStyle/>
          <a:p>
            <a:pPr>
              <a:lnSpc>
                <a:spcPct val="100000"/>
              </a:lnSpc>
              <a:spcAft>
                <a:spcPts val="900"/>
              </a:spcAft>
              <a:buClr>
                <a:schemeClr val="accent6"/>
              </a:buClr>
            </a:pPr>
            <a:r>
              <a:rPr lang="en-GB" dirty="0"/>
              <a:t>The next 12 months…</a:t>
            </a:r>
          </a:p>
        </p:txBody>
      </p:sp>
    </p:spTree>
    <p:extLst>
      <p:ext uri="{BB962C8B-B14F-4D97-AF65-F5344CB8AC3E}">
        <p14:creationId xmlns:p14="http://schemas.microsoft.com/office/powerpoint/2010/main" val="1150488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6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2.xml><?xml version="1.0" encoding="utf-8"?>
<a:theme xmlns:a="http://schemas.openxmlformats.org/drawingml/2006/main" name="4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36977C59-C2E5-47E2-91A7-C59431737759}"/>
    </a:ext>
  </a:extLst>
</a:theme>
</file>

<file path=ppt/theme/theme3.xml><?xml version="1.0" encoding="utf-8"?>
<a:theme xmlns:a="http://schemas.openxmlformats.org/drawingml/2006/main" name="5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Powerpoint template (size 16-9) - landscape widescreen [Read-Only]" id="{14123387-8D65-436E-92AB-CD22E3556FA0}" vid="{C1DC07B4-9D63-4907-A4C8-6EF65129ECBD}"/>
    </a:ext>
  </a:extLst>
</a:theme>
</file>

<file path=ppt/theme/theme5.xml><?xml version="1.0" encoding="utf-8"?>
<a:theme xmlns:a="http://schemas.openxmlformats.org/drawingml/2006/main" name="NHSD-Refresh-Theme-NOV1120B">
  <a:themeElements>
    <a:clrScheme name="Custom 2">
      <a:dk1>
        <a:srgbClr val="FFFFFF"/>
      </a:dk1>
      <a:lt1>
        <a:srgbClr val="231F20"/>
      </a:lt1>
      <a:dk2>
        <a:srgbClr val="005EB8"/>
      </a:dk2>
      <a:lt2>
        <a:srgbClr val="F4F6F8"/>
      </a:lt2>
      <a:accent1>
        <a:srgbClr val="003087"/>
      </a:accent1>
      <a:accent2>
        <a:srgbClr val="768692"/>
      </a:accent2>
      <a:accent3>
        <a:srgbClr val="C7CED3"/>
      </a:accent3>
      <a:accent4>
        <a:srgbClr val="99DDEB"/>
      </a:accent4>
      <a:accent5>
        <a:srgbClr val="80D2CC"/>
      </a:accent5>
      <a:accent6>
        <a:srgbClr val="425563"/>
      </a:accent6>
      <a:hlink>
        <a:srgbClr val="005EB8"/>
      </a:hlink>
      <a:folHlink>
        <a:srgbClr val="003087"/>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NHSD-PPT-Template-Refresh_NOV2020-B" id="{06B772CD-B1AE-2743-BE7F-0BA8B46714EA}" vid="{16F65E12-3586-BC44-90B1-43C17D38503A}"/>
    </a:ext>
  </a:extLst>
</a:theme>
</file>

<file path=ppt/theme/theme6.xml><?xml version="1.0" encoding="utf-8"?>
<a:theme xmlns:a="http://schemas.openxmlformats.org/drawingml/2006/main" name="7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7.xml><?xml version="1.0" encoding="utf-8"?>
<a:theme xmlns:a="http://schemas.openxmlformats.org/drawingml/2006/main" name="8_Office Theme">
  <a:themeElements>
    <a:clrScheme name="NHS Resolution">
      <a:dk1>
        <a:srgbClr val="425563"/>
      </a:dk1>
      <a:lt1>
        <a:srgbClr val="FFFFFF"/>
      </a:lt1>
      <a:dk2>
        <a:srgbClr val="003087"/>
      </a:dk2>
      <a:lt2>
        <a:srgbClr val="41B6E6"/>
      </a:lt2>
      <a:accent1>
        <a:srgbClr val="768692"/>
      </a:accent1>
      <a:accent2>
        <a:srgbClr val="AE2573"/>
      </a:accent2>
      <a:accent3>
        <a:srgbClr val="005EB8"/>
      </a:accent3>
      <a:accent4>
        <a:srgbClr val="41B6E6"/>
      </a:accent4>
      <a:accent5>
        <a:srgbClr val="00A499"/>
      </a:accent5>
      <a:accent6>
        <a:srgbClr val="ED8B00"/>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NHS Resolution slideck (003)" id="{56D07F09-91C0-4D3D-90C0-07B203D03B71}" vid="{B17CC036-B4C2-4600-8137-FBA0DA7F4CD7}"/>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Powerpoint template (size 16-9) - landscape widescreen (2)</Template>
  <TotalTime>2596</TotalTime>
  <Words>5563</Words>
  <Application>Microsoft Office PowerPoint</Application>
  <PresentationFormat>On-screen Show (16:9)</PresentationFormat>
  <Paragraphs>541</Paragraphs>
  <Slides>44</Slides>
  <Notes>38</Notes>
  <HiddenSlides>0</HiddenSlides>
  <MMClips>0</MMClips>
  <ScaleCrop>false</ScaleCrop>
  <HeadingPairs>
    <vt:vector size="6" baseType="variant">
      <vt:variant>
        <vt:lpstr>Fonts Used</vt:lpstr>
      </vt:variant>
      <vt:variant>
        <vt:i4>11</vt:i4>
      </vt:variant>
      <vt:variant>
        <vt:lpstr>Theme</vt:lpstr>
      </vt:variant>
      <vt:variant>
        <vt:i4>7</vt:i4>
      </vt:variant>
      <vt:variant>
        <vt:lpstr>Slide Titles</vt:lpstr>
      </vt:variant>
      <vt:variant>
        <vt:i4>44</vt:i4>
      </vt:variant>
    </vt:vector>
  </HeadingPairs>
  <TitlesOfParts>
    <vt:vector size="62" baseType="lpstr">
      <vt:lpstr>Aptos</vt:lpstr>
      <vt:lpstr>Arial</vt:lpstr>
      <vt:lpstr>Arial 1</vt:lpstr>
      <vt:lpstr>Arial 2</vt:lpstr>
      <vt:lpstr>Arial 3</vt:lpstr>
      <vt:lpstr>Calibri</vt:lpstr>
      <vt:lpstr>Courier New</vt:lpstr>
      <vt:lpstr>DM Sans Bold</vt:lpstr>
      <vt:lpstr>Frutiger LT Std</vt:lpstr>
      <vt:lpstr>FrutigerLTStd-Light</vt:lpstr>
      <vt:lpstr>Segoe UI</vt:lpstr>
      <vt:lpstr>6_Office Theme</vt:lpstr>
      <vt:lpstr>4_Office Theme</vt:lpstr>
      <vt:lpstr>5_Office Theme</vt:lpstr>
      <vt:lpstr>2_Office Theme</vt:lpstr>
      <vt:lpstr>NHSD-Refresh-Theme-NOV1120B</vt:lpstr>
      <vt:lpstr>7_Office Theme</vt:lpstr>
      <vt:lpstr>8_Office Theme</vt:lpstr>
      <vt:lpstr>PowerPoint Presentation</vt:lpstr>
      <vt:lpstr>Housekeeping</vt:lpstr>
      <vt:lpstr>Agenda</vt:lpstr>
      <vt:lpstr>PSIRF update for NHS Resolutions</vt:lpstr>
      <vt:lpstr>What does PSIRF aim to achieve?</vt:lpstr>
      <vt:lpstr>What has changed?</vt:lpstr>
      <vt:lpstr>Current position in the SE</vt:lpstr>
      <vt:lpstr>Regional insight</vt:lpstr>
      <vt:lpstr>Future consideration</vt:lpstr>
      <vt:lpstr>End slide</vt:lpstr>
      <vt:lpstr>Learning from workplace violence claims within the NHS- A thematic review</vt:lpstr>
      <vt:lpstr>Overview of the session</vt:lpstr>
      <vt:lpstr>Background</vt:lpstr>
      <vt:lpstr>About NHS Resolution</vt:lpstr>
      <vt:lpstr>Background </vt:lpstr>
      <vt:lpstr>Methodology</vt:lpstr>
      <vt:lpstr>Results</vt:lpstr>
      <vt:lpstr>Results – Financial analysis</vt:lpstr>
      <vt:lpstr>Results- organisational analysis</vt:lpstr>
      <vt:lpstr>Results- workforce analysis</vt:lpstr>
      <vt:lpstr>Results- workforce analysis</vt:lpstr>
      <vt:lpstr>Results- injuries sustained</vt:lpstr>
      <vt:lpstr>Themes</vt:lpstr>
      <vt:lpstr>Regulatory breach</vt:lpstr>
      <vt:lpstr>Regulatory breach</vt:lpstr>
      <vt:lpstr>Regulatory breach</vt:lpstr>
      <vt:lpstr>Regulatory breach</vt:lpstr>
      <vt:lpstr>Workforce</vt:lpstr>
      <vt:lpstr>Care provision</vt:lpstr>
      <vt:lpstr>Future areas of focus</vt:lpstr>
      <vt:lpstr>PowerPoint Presentation</vt:lpstr>
      <vt:lpstr>Learning from Workplace Violence: Case story  * Illustrative Case Story to outline themes found within LTPS WPV Claims: with review of WPV Report themes found in National LTPS Data Set.</vt:lpstr>
      <vt:lpstr>PowerPoint Presentation</vt:lpstr>
      <vt:lpstr>PowerPoint Presentation</vt:lpstr>
      <vt:lpstr>PowerPoint Presentation</vt:lpstr>
      <vt:lpstr>Practitioner Performance Advice</vt:lpstr>
      <vt:lpstr>PowerPoint Presentation</vt:lpstr>
      <vt:lpstr>What we do</vt:lpstr>
      <vt:lpstr>How we support resolution of concerns</vt:lpstr>
      <vt:lpstr>Assessment and remediation</vt:lpstr>
      <vt:lpstr>Maternity team reviews – why? </vt:lpstr>
      <vt:lpstr>Maternity team reviews – how?</vt:lpstr>
      <vt:lpstr>Further information</vt:lpstr>
      <vt:lpstr>PowerPoint Presentation</vt:lpstr>
    </vt:vector>
  </TitlesOfParts>
  <Company>NHS Resolution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CORBETT, Emma (NHS RESOLUTION)</dc:creator>
  <cp:lastModifiedBy>Nana Owusu-Afriyie</cp:lastModifiedBy>
  <cp:revision>235</cp:revision>
  <cp:lastPrinted>2024-10-09T10:53:40Z</cp:lastPrinted>
  <dcterms:created xsi:type="dcterms:W3CDTF">2024-09-02T10:57:51Z</dcterms:created>
  <dcterms:modified xsi:type="dcterms:W3CDTF">2024-12-18T16:49:11Z</dcterms:modified>
</cp:coreProperties>
</file>