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7" r:id="rId1"/>
    <p:sldMasterId id="2147483855" r:id="rId2"/>
    <p:sldMasterId id="2147483937" r:id="rId3"/>
    <p:sldMasterId id="2147483955" r:id="rId4"/>
    <p:sldMasterId id="2147483975" r:id="rId5"/>
  </p:sldMasterIdLst>
  <p:notesMasterIdLst>
    <p:notesMasterId r:id="rId57"/>
  </p:notesMasterIdLst>
  <p:handoutMasterIdLst>
    <p:handoutMasterId r:id="rId58"/>
  </p:handoutMasterIdLst>
  <p:sldIdLst>
    <p:sldId id="743" r:id="rId6"/>
    <p:sldId id="2147477820" r:id="rId7"/>
    <p:sldId id="2147477823" r:id="rId8"/>
    <p:sldId id="262" r:id="rId9"/>
    <p:sldId id="510" r:id="rId10"/>
    <p:sldId id="2147477829" r:id="rId11"/>
    <p:sldId id="2147477830" r:id="rId12"/>
    <p:sldId id="2147477834" r:id="rId13"/>
    <p:sldId id="260" r:id="rId14"/>
    <p:sldId id="257" r:id="rId15"/>
    <p:sldId id="2147477835" r:id="rId16"/>
    <p:sldId id="258" r:id="rId17"/>
    <p:sldId id="2147477836" r:id="rId18"/>
    <p:sldId id="2147477833" r:id="rId19"/>
    <p:sldId id="2147477825" r:id="rId20"/>
    <p:sldId id="2147477837" r:id="rId21"/>
    <p:sldId id="2147477838" r:id="rId22"/>
    <p:sldId id="2147477839" r:id="rId23"/>
    <p:sldId id="2147477840" r:id="rId24"/>
    <p:sldId id="2147477841" r:id="rId25"/>
    <p:sldId id="2147477842" r:id="rId26"/>
    <p:sldId id="2147477843" r:id="rId27"/>
    <p:sldId id="2147477844" r:id="rId28"/>
    <p:sldId id="649" r:id="rId29"/>
    <p:sldId id="2147477827" r:id="rId30"/>
    <p:sldId id="2147477845" r:id="rId31"/>
    <p:sldId id="285" r:id="rId32"/>
    <p:sldId id="259" r:id="rId33"/>
    <p:sldId id="266" r:id="rId34"/>
    <p:sldId id="265" r:id="rId35"/>
    <p:sldId id="281" r:id="rId36"/>
    <p:sldId id="282" r:id="rId37"/>
    <p:sldId id="284" r:id="rId38"/>
    <p:sldId id="277" r:id="rId39"/>
    <p:sldId id="279" r:id="rId40"/>
    <p:sldId id="280" r:id="rId41"/>
    <p:sldId id="283" r:id="rId42"/>
    <p:sldId id="276" r:id="rId43"/>
    <p:sldId id="270" r:id="rId44"/>
    <p:sldId id="267" r:id="rId45"/>
    <p:sldId id="264" r:id="rId46"/>
    <p:sldId id="268" r:id="rId47"/>
    <p:sldId id="273" r:id="rId48"/>
    <p:sldId id="269" r:id="rId49"/>
    <p:sldId id="261" r:id="rId50"/>
    <p:sldId id="271" r:id="rId51"/>
    <p:sldId id="272" r:id="rId52"/>
    <p:sldId id="274" r:id="rId53"/>
    <p:sldId id="2147477811" r:id="rId54"/>
    <p:sldId id="2147477824" r:id="rId55"/>
    <p:sldId id="292" r:id="rId56"/>
  </p:sldIdLst>
  <p:sldSz cx="9144000" cy="5143500" type="screen16x9"/>
  <p:notesSz cx="6800850" cy="9807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089"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B3925D-3BE2-532F-ECAD-557A507DFBEA}" name="MCCAFFERTY, Alison (NHS RESOLUTION)" initials="AM" userId="S::alison.mccafferty3@nhs.net::ade70dee-591e-4854-86c7-115dae04e424" providerId="AD"/>
  <p188:author id="{515CAFAD-B670-3BAE-F956-E0EAE7ABD68C}" name="RIGG, Nick (NHS RESOLUTION)" initials="NR" userId="S::nick.rigg@nhs.net::c736de17-8f61-40b0-a342-fe96aa64295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D9F0FA"/>
    <a:srgbClr val="FFFFFF"/>
    <a:srgbClr val="003087"/>
    <a:srgbClr val="000000"/>
    <a:srgbClr val="20DBC9"/>
    <a:srgbClr val="20DB65"/>
    <a:srgbClr val="316CFF"/>
    <a:srgbClr val="E8EDEE"/>
    <a:srgbClr val="FCD7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92417" autoAdjust="0"/>
  </p:normalViewPr>
  <p:slideViewPr>
    <p:cSldViewPr>
      <p:cViewPr varScale="1">
        <p:scale>
          <a:sx n="117" d="100"/>
          <a:sy n="117" d="100"/>
        </p:scale>
        <p:origin x="189" y="63"/>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p:cViewPr varScale="1">
        <p:scale>
          <a:sx n="72" d="100"/>
          <a:sy n="72" d="100"/>
        </p:scale>
        <p:origin x="1956" y="54"/>
      </p:cViewPr>
      <p:guideLst>
        <p:guide orient="horz" pos="3089"/>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microsoft.com/office/2018/10/relationships/authors" Target="author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s>
</file>

<file path=ppt/diagrams/_rels/data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ata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_rels/data3.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svg"/></Relationships>
</file>

<file path=ppt/diagrams/_rels/drawing3.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E8F0E1-0DBF-475B-A35F-D65088EBFFE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D1D87C4-DC02-4717-B8E5-4A587CB5DF97}">
      <dgm:prSet/>
      <dgm:spPr/>
      <dgm:t>
        <a:bodyPr/>
        <a:lstStyle/>
        <a:p>
          <a:r>
            <a:rPr lang="en-GB" dirty="0"/>
            <a:t>Commissioned and funded SoS  to extract and support claims data for safety learning  </a:t>
          </a:r>
          <a:endParaRPr lang="en-US" dirty="0"/>
        </a:p>
      </dgm:t>
    </dgm:pt>
    <dgm:pt modelId="{08B2EFCE-F245-4154-A2CC-113A3B0CF9EE}" type="parTrans" cxnId="{75241CEE-89A7-4089-9B16-163E24AA30D9}">
      <dgm:prSet/>
      <dgm:spPr/>
      <dgm:t>
        <a:bodyPr/>
        <a:lstStyle/>
        <a:p>
          <a:endParaRPr lang="en-US"/>
        </a:p>
      </dgm:t>
    </dgm:pt>
    <dgm:pt modelId="{4D6EBE22-551C-4589-B709-41ED94EEA380}" type="sibTrans" cxnId="{75241CEE-89A7-4089-9B16-163E24AA30D9}">
      <dgm:prSet/>
      <dgm:spPr/>
      <dgm:t>
        <a:bodyPr/>
        <a:lstStyle/>
        <a:p>
          <a:endParaRPr lang="en-US"/>
        </a:p>
      </dgm:t>
    </dgm:pt>
    <dgm:pt modelId="{296BC270-B62E-4DB6-9A4C-0F3D88367B70}">
      <dgm:prSet/>
      <dgm:spPr/>
      <dgm:t>
        <a:bodyPr/>
        <a:lstStyle/>
        <a:p>
          <a:r>
            <a:rPr lang="en-GB" dirty="0"/>
            <a:t>Foster collaborative working and relationship building across the system to understand the issues and create materials to accelerate safety learning  </a:t>
          </a:r>
          <a:endParaRPr lang="en-US" dirty="0"/>
        </a:p>
      </dgm:t>
    </dgm:pt>
    <dgm:pt modelId="{FF8F11A2-058C-40BE-A744-3250CF6C6909}" type="parTrans" cxnId="{83DED527-DE9F-4547-A234-DA940C2279D1}">
      <dgm:prSet/>
      <dgm:spPr/>
      <dgm:t>
        <a:bodyPr/>
        <a:lstStyle/>
        <a:p>
          <a:endParaRPr lang="en-US"/>
        </a:p>
      </dgm:t>
    </dgm:pt>
    <dgm:pt modelId="{8D832AE3-DE9B-49D1-A2CE-1399B46BAB15}" type="sibTrans" cxnId="{83DED527-DE9F-4547-A234-DA940C2279D1}">
      <dgm:prSet/>
      <dgm:spPr/>
      <dgm:t>
        <a:bodyPr/>
        <a:lstStyle/>
        <a:p>
          <a:endParaRPr lang="en-US"/>
        </a:p>
      </dgm:t>
    </dgm:pt>
    <dgm:pt modelId="{573613F6-B2E7-4F74-BD43-374F14DD33C4}">
      <dgm:prSet/>
      <dgm:spPr/>
      <dgm:t>
        <a:bodyPr/>
        <a:lstStyle/>
        <a:p>
          <a:r>
            <a:rPr lang="en-GB" dirty="0"/>
            <a:t>MDT of clinicians with expertise as e.g. safety specialist/ QI /governance and so can support the uptake and spread of innovations</a:t>
          </a:r>
          <a:endParaRPr lang="en-US" dirty="0"/>
        </a:p>
      </dgm:t>
    </dgm:pt>
    <dgm:pt modelId="{73A77787-E53C-47AA-84CD-3BA6D10F38ED}" type="parTrans" cxnId="{4D8A2E12-5A5D-4908-AF96-E66B1EB05499}">
      <dgm:prSet/>
      <dgm:spPr/>
      <dgm:t>
        <a:bodyPr/>
        <a:lstStyle/>
        <a:p>
          <a:endParaRPr lang="en-US"/>
        </a:p>
      </dgm:t>
    </dgm:pt>
    <dgm:pt modelId="{78887CFE-DBD2-4C3F-A0A1-6B6FC25FE822}" type="sibTrans" cxnId="{4D8A2E12-5A5D-4908-AF96-E66B1EB05499}">
      <dgm:prSet/>
      <dgm:spPr/>
      <dgm:t>
        <a:bodyPr/>
        <a:lstStyle/>
        <a:p>
          <a:endParaRPr lang="en-US"/>
        </a:p>
      </dgm:t>
    </dgm:pt>
    <dgm:pt modelId="{A4605006-70EA-4E0A-B673-CB7BB0921995}" type="pres">
      <dgm:prSet presAssocID="{24E8F0E1-0DBF-475B-A35F-D65088EBFFEA}" presName="root" presStyleCnt="0">
        <dgm:presLayoutVars>
          <dgm:dir/>
          <dgm:resizeHandles val="exact"/>
        </dgm:presLayoutVars>
      </dgm:prSet>
      <dgm:spPr/>
    </dgm:pt>
    <dgm:pt modelId="{A7CA909D-AFC7-4D8D-B3F2-663DEBE44D7A}" type="pres">
      <dgm:prSet presAssocID="{DD1D87C4-DC02-4717-B8E5-4A587CB5DF97}" presName="compNode" presStyleCnt="0"/>
      <dgm:spPr/>
    </dgm:pt>
    <dgm:pt modelId="{BA1C1714-6FAC-4BAE-89B1-C9C537841E1D}" type="pres">
      <dgm:prSet presAssocID="{DD1D87C4-DC02-4717-B8E5-4A587CB5DF97}" presName="bgRect" presStyleLbl="bgShp" presStyleIdx="0" presStyleCnt="3"/>
      <dgm:spPr/>
    </dgm:pt>
    <dgm:pt modelId="{C42D290A-A622-4BB3-A869-D8E6C152813B}" type="pres">
      <dgm:prSet presAssocID="{DD1D87C4-DC02-4717-B8E5-4A587CB5DF9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CD89F0B3-2FB0-4613-B235-57F77BAF64D9}" type="pres">
      <dgm:prSet presAssocID="{DD1D87C4-DC02-4717-B8E5-4A587CB5DF97}" presName="spaceRect" presStyleCnt="0"/>
      <dgm:spPr/>
    </dgm:pt>
    <dgm:pt modelId="{BD4C2270-7FF9-4472-A561-01956F87520A}" type="pres">
      <dgm:prSet presAssocID="{DD1D87C4-DC02-4717-B8E5-4A587CB5DF97}" presName="parTx" presStyleLbl="revTx" presStyleIdx="0" presStyleCnt="3">
        <dgm:presLayoutVars>
          <dgm:chMax val="0"/>
          <dgm:chPref val="0"/>
        </dgm:presLayoutVars>
      </dgm:prSet>
      <dgm:spPr/>
    </dgm:pt>
    <dgm:pt modelId="{A3573F0D-0141-491C-AFA5-B21DA4AACF8A}" type="pres">
      <dgm:prSet presAssocID="{4D6EBE22-551C-4589-B709-41ED94EEA380}" presName="sibTrans" presStyleCnt="0"/>
      <dgm:spPr/>
    </dgm:pt>
    <dgm:pt modelId="{12F34F10-6D5C-447F-98DC-42F845C7792A}" type="pres">
      <dgm:prSet presAssocID="{296BC270-B62E-4DB6-9A4C-0F3D88367B70}" presName="compNode" presStyleCnt="0"/>
      <dgm:spPr/>
    </dgm:pt>
    <dgm:pt modelId="{B68AB0C6-B4B1-4EBF-91CC-9A79880776E0}" type="pres">
      <dgm:prSet presAssocID="{296BC270-B62E-4DB6-9A4C-0F3D88367B70}" presName="bgRect" presStyleLbl="bgShp" presStyleIdx="1" presStyleCnt="3"/>
      <dgm:spPr/>
    </dgm:pt>
    <dgm:pt modelId="{CA408E31-1819-4A91-80B7-93463BAB8E81}" type="pres">
      <dgm:prSet presAssocID="{296BC270-B62E-4DB6-9A4C-0F3D88367B7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7B0B02CD-0604-4C51-ABA7-122F81DE2920}" type="pres">
      <dgm:prSet presAssocID="{296BC270-B62E-4DB6-9A4C-0F3D88367B70}" presName="spaceRect" presStyleCnt="0"/>
      <dgm:spPr/>
    </dgm:pt>
    <dgm:pt modelId="{9C924EA5-F1EF-41E2-AA03-4DE0910C4482}" type="pres">
      <dgm:prSet presAssocID="{296BC270-B62E-4DB6-9A4C-0F3D88367B70}" presName="parTx" presStyleLbl="revTx" presStyleIdx="1" presStyleCnt="3">
        <dgm:presLayoutVars>
          <dgm:chMax val="0"/>
          <dgm:chPref val="0"/>
        </dgm:presLayoutVars>
      </dgm:prSet>
      <dgm:spPr/>
    </dgm:pt>
    <dgm:pt modelId="{55C6E664-6FF0-4220-B3B4-77D38295DF88}" type="pres">
      <dgm:prSet presAssocID="{8D832AE3-DE9B-49D1-A2CE-1399B46BAB15}" presName="sibTrans" presStyleCnt="0"/>
      <dgm:spPr/>
    </dgm:pt>
    <dgm:pt modelId="{97064D44-1B65-4DE7-A22E-E672E72D7D27}" type="pres">
      <dgm:prSet presAssocID="{573613F6-B2E7-4F74-BD43-374F14DD33C4}" presName="compNode" presStyleCnt="0"/>
      <dgm:spPr/>
    </dgm:pt>
    <dgm:pt modelId="{631C6A45-625B-44F3-9968-D68A114D5F13}" type="pres">
      <dgm:prSet presAssocID="{573613F6-B2E7-4F74-BD43-374F14DD33C4}" presName="bgRect" presStyleLbl="bgShp" presStyleIdx="2" presStyleCnt="3"/>
      <dgm:spPr/>
    </dgm:pt>
    <dgm:pt modelId="{86D17FB1-322A-4772-9010-5CAB26DBB825}" type="pres">
      <dgm:prSet presAssocID="{573613F6-B2E7-4F74-BD43-374F14DD33C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1933C942-07B8-4677-9E95-92CE70E02CE9}" type="pres">
      <dgm:prSet presAssocID="{573613F6-B2E7-4F74-BD43-374F14DD33C4}" presName="spaceRect" presStyleCnt="0"/>
      <dgm:spPr/>
    </dgm:pt>
    <dgm:pt modelId="{FA14D9F6-9291-4CB2-BDED-CD8C88D8A46B}" type="pres">
      <dgm:prSet presAssocID="{573613F6-B2E7-4F74-BD43-374F14DD33C4}" presName="parTx" presStyleLbl="revTx" presStyleIdx="2" presStyleCnt="3">
        <dgm:presLayoutVars>
          <dgm:chMax val="0"/>
          <dgm:chPref val="0"/>
        </dgm:presLayoutVars>
      </dgm:prSet>
      <dgm:spPr/>
    </dgm:pt>
  </dgm:ptLst>
  <dgm:cxnLst>
    <dgm:cxn modelId="{4D8A2E12-5A5D-4908-AF96-E66B1EB05499}" srcId="{24E8F0E1-0DBF-475B-A35F-D65088EBFFEA}" destId="{573613F6-B2E7-4F74-BD43-374F14DD33C4}" srcOrd="2" destOrd="0" parTransId="{73A77787-E53C-47AA-84CD-3BA6D10F38ED}" sibTransId="{78887CFE-DBD2-4C3F-A0A1-6B6FC25FE822}"/>
    <dgm:cxn modelId="{CC577219-CE42-4110-9B6D-D4DC236D6BE8}" type="presOf" srcId="{24E8F0E1-0DBF-475B-A35F-D65088EBFFEA}" destId="{A4605006-70EA-4E0A-B673-CB7BB0921995}" srcOrd="0" destOrd="0" presId="urn:microsoft.com/office/officeart/2018/2/layout/IconVerticalSolidList"/>
    <dgm:cxn modelId="{83DED527-DE9F-4547-A234-DA940C2279D1}" srcId="{24E8F0E1-0DBF-475B-A35F-D65088EBFFEA}" destId="{296BC270-B62E-4DB6-9A4C-0F3D88367B70}" srcOrd="1" destOrd="0" parTransId="{FF8F11A2-058C-40BE-A744-3250CF6C6909}" sibTransId="{8D832AE3-DE9B-49D1-A2CE-1399B46BAB15}"/>
    <dgm:cxn modelId="{6F002C52-30BD-4395-B688-1F910D8B1118}" type="presOf" srcId="{DD1D87C4-DC02-4717-B8E5-4A587CB5DF97}" destId="{BD4C2270-7FF9-4472-A561-01956F87520A}" srcOrd="0" destOrd="0" presId="urn:microsoft.com/office/officeart/2018/2/layout/IconVerticalSolidList"/>
    <dgm:cxn modelId="{96EE2D58-D361-48E0-87F1-5F844CDD3A63}" type="presOf" srcId="{573613F6-B2E7-4F74-BD43-374F14DD33C4}" destId="{FA14D9F6-9291-4CB2-BDED-CD8C88D8A46B}" srcOrd="0" destOrd="0" presId="urn:microsoft.com/office/officeart/2018/2/layout/IconVerticalSolidList"/>
    <dgm:cxn modelId="{3E08E898-2265-4AC3-AFFE-316F13019414}" type="presOf" srcId="{296BC270-B62E-4DB6-9A4C-0F3D88367B70}" destId="{9C924EA5-F1EF-41E2-AA03-4DE0910C4482}" srcOrd="0" destOrd="0" presId="urn:microsoft.com/office/officeart/2018/2/layout/IconVerticalSolidList"/>
    <dgm:cxn modelId="{75241CEE-89A7-4089-9B16-163E24AA30D9}" srcId="{24E8F0E1-0DBF-475B-A35F-D65088EBFFEA}" destId="{DD1D87C4-DC02-4717-B8E5-4A587CB5DF97}" srcOrd="0" destOrd="0" parTransId="{08B2EFCE-F245-4154-A2CC-113A3B0CF9EE}" sibTransId="{4D6EBE22-551C-4589-B709-41ED94EEA380}"/>
    <dgm:cxn modelId="{84016660-4903-4976-BCA6-58AA08F62CD6}" type="presParOf" srcId="{A4605006-70EA-4E0A-B673-CB7BB0921995}" destId="{A7CA909D-AFC7-4D8D-B3F2-663DEBE44D7A}" srcOrd="0" destOrd="0" presId="urn:microsoft.com/office/officeart/2018/2/layout/IconVerticalSolidList"/>
    <dgm:cxn modelId="{62505850-8986-49F8-810D-7121CD10790E}" type="presParOf" srcId="{A7CA909D-AFC7-4D8D-B3F2-663DEBE44D7A}" destId="{BA1C1714-6FAC-4BAE-89B1-C9C537841E1D}" srcOrd="0" destOrd="0" presId="urn:microsoft.com/office/officeart/2018/2/layout/IconVerticalSolidList"/>
    <dgm:cxn modelId="{13F07F03-B302-4001-93BC-637BD812CD5D}" type="presParOf" srcId="{A7CA909D-AFC7-4D8D-B3F2-663DEBE44D7A}" destId="{C42D290A-A622-4BB3-A869-D8E6C152813B}" srcOrd="1" destOrd="0" presId="urn:microsoft.com/office/officeart/2018/2/layout/IconVerticalSolidList"/>
    <dgm:cxn modelId="{385F65B6-975D-4464-A222-B2EEF68A6D42}" type="presParOf" srcId="{A7CA909D-AFC7-4D8D-B3F2-663DEBE44D7A}" destId="{CD89F0B3-2FB0-4613-B235-57F77BAF64D9}" srcOrd="2" destOrd="0" presId="urn:microsoft.com/office/officeart/2018/2/layout/IconVerticalSolidList"/>
    <dgm:cxn modelId="{567A26B2-D106-4CDD-B25F-983744ABF687}" type="presParOf" srcId="{A7CA909D-AFC7-4D8D-B3F2-663DEBE44D7A}" destId="{BD4C2270-7FF9-4472-A561-01956F87520A}" srcOrd="3" destOrd="0" presId="urn:microsoft.com/office/officeart/2018/2/layout/IconVerticalSolidList"/>
    <dgm:cxn modelId="{287390B4-E6B5-45DC-9770-200E5B355DE3}" type="presParOf" srcId="{A4605006-70EA-4E0A-B673-CB7BB0921995}" destId="{A3573F0D-0141-491C-AFA5-B21DA4AACF8A}" srcOrd="1" destOrd="0" presId="urn:microsoft.com/office/officeart/2018/2/layout/IconVerticalSolidList"/>
    <dgm:cxn modelId="{AD760EEC-4A2B-4C2B-8C98-16F90E18C57F}" type="presParOf" srcId="{A4605006-70EA-4E0A-B673-CB7BB0921995}" destId="{12F34F10-6D5C-447F-98DC-42F845C7792A}" srcOrd="2" destOrd="0" presId="urn:microsoft.com/office/officeart/2018/2/layout/IconVerticalSolidList"/>
    <dgm:cxn modelId="{4B3549E1-A805-422A-B9CB-D41B39E9DDAF}" type="presParOf" srcId="{12F34F10-6D5C-447F-98DC-42F845C7792A}" destId="{B68AB0C6-B4B1-4EBF-91CC-9A79880776E0}" srcOrd="0" destOrd="0" presId="urn:microsoft.com/office/officeart/2018/2/layout/IconVerticalSolidList"/>
    <dgm:cxn modelId="{71989F90-48FB-419F-9D02-8EA2D84047FE}" type="presParOf" srcId="{12F34F10-6D5C-447F-98DC-42F845C7792A}" destId="{CA408E31-1819-4A91-80B7-93463BAB8E81}" srcOrd="1" destOrd="0" presId="urn:microsoft.com/office/officeart/2018/2/layout/IconVerticalSolidList"/>
    <dgm:cxn modelId="{445BDAC9-9611-4453-89FE-6059F2D82EA2}" type="presParOf" srcId="{12F34F10-6D5C-447F-98DC-42F845C7792A}" destId="{7B0B02CD-0604-4C51-ABA7-122F81DE2920}" srcOrd="2" destOrd="0" presId="urn:microsoft.com/office/officeart/2018/2/layout/IconVerticalSolidList"/>
    <dgm:cxn modelId="{B1E6F6F8-26C1-4196-BE9A-EFF9A0F7E1CF}" type="presParOf" srcId="{12F34F10-6D5C-447F-98DC-42F845C7792A}" destId="{9C924EA5-F1EF-41E2-AA03-4DE0910C4482}" srcOrd="3" destOrd="0" presId="urn:microsoft.com/office/officeart/2018/2/layout/IconVerticalSolidList"/>
    <dgm:cxn modelId="{E2D8166E-5BBE-4788-A63F-BB867432DBBE}" type="presParOf" srcId="{A4605006-70EA-4E0A-B673-CB7BB0921995}" destId="{55C6E664-6FF0-4220-B3B4-77D38295DF88}" srcOrd="3" destOrd="0" presId="urn:microsoft.com/office/officeart/2018/2/layout/IconVerticalSolidList"/>
    <dgm:cxn modelId="{874AD232-E22D-4B68-989A-EF1F4191AC81}" type="presParOf" srcId="{A4605006-70EA-4E0A-B673-CB7BB0921995}" destId="{97064D44-1B65-4DE7-A22E-E672E72D7D27}" srcOrd="4" destOrd="0" presId="urn:microsoft.com/office/officeart/2018/2/layout/IconVerticalSolidList"/>
    <dgm:cxn modelId="{8D6C2DC0-5417-4918-8479-AFF3ACFAA12D}" type="presParOf" srcId="{97064D44-1B65-4DE7-A22E-E672E72D7D27}" destId="{631C6A45-625B-44F3-9968-D68A114D5F13}" srcOrd="0" destOrd="0" presId="urn:microsoft.com/office/officeart/2018/2/layout/IconVerticalSolidList"/>
    <dgm:cxn modelId="{C255A165-D4AB-40D1-A9FF-23B398522DEC}" type="presParOf" srcId="{97064D44-1B65-4DE7-A22E-E672E72D7D27}" destId="{86D17FB1-322A-4772-9010-5CAB26DBB825}" srcOrd="1" destOrd="0" presId="urn:microsoft.com/office/officeart/2018/2/layout/IconVerticalSolidList"/>
    <dgm:cxn modelId="{50F8988F-9134-4940-AF4B-F8666919C5E5}" type="presParOf" srcId="{97064D44-1B65-4DE7-A22E-E672E72D7D27}" destId="{1933C942-07B8-4677-9E95-92CE70E02CE9}" srcOrd="2" destOrd="0" presId="urn:microsoft.com/office/officeart/2018/2/layout/IconVerticalSolidList"/>
    <dgm:cxn modelId="{F1607728-95AA-4AB0-A427-C9A55E4AC1E1}" type="presParOf" srcId="{97064D44-1B65-4DE7-A22E-E672E72D7D27}" destId="{FA14D9F6-9291-4CB2-BDED-CD8C88D8A46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D5135F-1D70-46E2-A738-828F5D0EC38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663AFEA-EA87-4E7A-BA78-FCCCF40BCA92}">
      <dgm:prSet/>
      <dgm:spPr/>
      <dgm:t>
        <a:bodyPr/>
        <a:lstStyle/>
        <a:p>
          <a:pPr>
            <a:lnSpc>
              <a:spcPct val="100000"/>
            </a:lnSpc>
          </a:pPr>
          <a:r>
            <a:rPr lang="en-GB" dirty="0"/>
            <a:t>Patient safety events are often because of multiple interactions between the work system factors, rather than a single element </a:t>
          </a:r>
          <a:endParaRPr lang="en-US" dirty="0"/>
        </a:p>
      </dgm:t>
    </dgm:pt>
    <dgm:pt modelId="{70C4A4F2-D709-4CE1-9BA8-A395B73CC5B4}" type="parTrans" cxnId="{CA3674E3-AC35-4F46-A1EC-9DBC26FD8F13}">
      <dgm:prSet/>
      <dgm:spPr/>
      <dgm:t>
        <a:bodyPr/>
        <a:lstStyle/>
        <a:p>
          <a:endParaRPr lang="en-US"/>
        </a:p>
      </dgm:t>
    </dgm:pt>
    <dgm:pt modelId="{C84038AE-AD64-4F07-8B43-9ACC0143087E}" type="sibTrans" cxnId="{CA3674E3-AC35-4F46-A1EC-9DBC26FD8F13}">
      <dgm:prSet/>
      <dgm:spPr/>
      <dgm:t>
        <a:bodyPr/>
        <a:lstStyle/>
        <a:p>
          <a:endParaRPr lang="en-US"/>
        </a:p>
      </dgm:t>
    </dgm:pt>
    <dgm:pt modelId="{61914F43-6EE0-4C99-8B2E-A104F2B215D3}">
      <dgm:prSet/>
      <dgm:spPr/>
      <dgm:t>
        <a:bodyPr/>
        <a:lstStyle/>
        <a:p>
          <a:pPr>
            <a:lnSpc>
              <a:spcPct val="100000"/>
            </a:lnSpc>
          </a:pPr>
          <a:r>
            <a:rPr lang="en-GB"/>
            <a:t>Using SEIPS can help prompt us to look for interactions between systems instead of focusing on simple linear cause and effect relationships </a:t>
          </a:r>
          <a:endParaRPr lang="en-US"/>
        </a:p>
      </dgm:t>
    </dgm:pt>
    <dgm:pt modelId="{673EA13A-3985-4222-8A64-957D3AD83CE9}" type="parTrans" cxnId="{3FA7A980-104E-4456-A74F-68F6D5E350A1}">
      <dgm:prSet/>
      <dgm:spPr/>
      <dgm:t>
        <a:bodyPr/>
        <a:lstStyle/>
        <a:p>
          <a:endParaRPr lang="en-US"/>
        </a:p>
      </dgm:t>
    </dgm:pt>
    <dgm:pt modelId="{9897098E-BD84-4630-90A0-A1F940636609}" type="sibTrans" cxnId="{3FA7A980-104E-4456-A74F-68F6D5E350A1}">
      <dgm:prSet/>
      <dgm:spPr/>
      <dgm:t>
        <a:bodyPr/>
        <a:lstStyle/>
        <a:p>
          <a:endParaRPr lang="en-US"/>
        </a:p>
      </dgm:t>
    </dgm:pt>
    <dgm:pt modelId="{C888A352-9488-4C55-BA43-7124042A0397}">
      <dgm:prSet/>
      <dgm:spPr/>
      <dgm:t>
        <a:bodyPr/>
        <a:lstStyle/>
        <a:p>
          <a:pPr>
            <a:lnSpc>
              <a:spcPct val="100000"/>
            </a:lnSpc>
          </a:pPr>
          <a:r>
            <a:rPr lang="en-GB" dirty="0"/>
            <a:t>Allowing for learning responses to focus on potential wider system issues, not individuals</a:t>
          </a:r>
          <a:endParaRPr lang="en-US" dirty="0"/>
        </a:p>
      </dgm:t>
    </dgm:pt>
    <dgm:pt modelId="{2F16CC58-9779-4A47-A2AD-E856927560B3}" type="parTrans" cxnId="{FB45BEB8-D0E2-4BE1-A76B-CA900C0CE4F2}">
      <dgm:prSet/>
      <dgm:spPr/>
      <dgm:t>
        <a:bodyPr/>
        <a:lstStyle/>
        <a:p>
          <a:endParaRPr lang="en-US"/>
        </a:p>
      </dgm:t>
    </dgm:pt>
    <dgm:pt modelId="{E85BBADA-EA32-49E6-8E49-20F96C576CBB}" type="sibTrans" cxnId="{FB45BEB8-D0E2-4BE1-A76B-CA900C0CE4F2}">
      <dgm:prSet/>
      <dgm:spPr/>
      <dgm:t>
        <a:bodyPr/>
        <a:lstStyle/>
        <a:p>
          <a:endParaRPr lang="en-US"/>
        </a:p>
      </dgm:t>
    </dgm:pt>
    <dgm:pt modelId="{E5C783F2-DD7E-44BA-8839-0EE5F82E489C}" type="pres">
      <dgm:prSet presAssocID="{C3D5135F-1D70-46E2-A738-828F5D0EC38C}" presName="root" presStyleCnt="0">
        <dgm:presLayoutVars>
          <dgm:dir/>
          <dgm:resizeHandles val="exact"/>
        </dgm:presLayoutVars>
      </dgm:prSet>
      <dgm:spPr/>
    </dgm:pt>
    <dgm:pt modelId="{919D1CF0-3371-48BC-89D8-986E6B7A2DE2}" type="pres">
      <dgm:prSet presAssocID="{3663AFEA-EA87-4E7A-BA78-FCCCF40BCA92}" presName="compNode" presStyleCnt="0"/>
      <dgm:spPr/>
    </dgm:pt>
    <dgm:pt modelId="{BDDC2EA1-0756-423D-A39D-1914AC055198}" type="pres">
      <dgm:prSet presAssocID="{3663AFEA-EA87-4E7A-BA78-FCCCF40BCA92}" presName="bgRect" presStyleLbl="bgShp" presStyleIdx="0" presStyleCnt="3"/>
      <dgm:spPr>
        <a:solidFill>
          <a:schemeClr val="bg2">
            <a:lumMod val="20000"/>
            <a:lumOff val="80000"/>
          </a:schemeClr>
        </a:solidFill>
      </dgm:spPr>
    </dgm:pt>
    <dgm:pt modelId="{2E61201A-47F4-4F34-9C19-7BD8674F3AC4}" type="pres">
      <dgm:prSet presAssocID="{3663AFEA-EA87-4E7A-BA78-FCCCF40BCA9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sconnected"/>
        </a:ext>
      </dgm:extLst>
    </dgm:pt>
    <dgm:pt modelId="{B54B12BA-51E7-4C1A-9E4E-10DFF326230E}" type="pres">
      <dgm:prSet presAssocID="{3663AFEA-EA87-4E7A-BA78-FCCCF40BCA92}" presName="spaceRect" presStyleCnt="0"/>
      <dgm:spPr/>
    </dgm:pt>
    <dgm:pt modelId="{D0D80131-144D-456D-B7F9-EA6AD4F36445}" type="pres">
      <dgm:prSet presAssocID="{3663AFEA-EA87-4E7A-BA78-FCCCF40BCA92}" presName="parTx" presStyleLbl="revTx" presStyleIdx="0" presStyleCnt="3">
        <dgm:presLayoutVars>
          <dgm:chMax val="0"/>
          <dgm:chPref val="0"/>
        </dgm:presLayoutVars>
      </dgm:prSet>
      <dgm:spPr/>
    </dgm:pt>
    <dgm:pt modelId="{571666DE-5994-4DE1-B834-DE4410A20719}" type="pres">
      <dgm:prSet presAssocID="{C84038AE-AD64-4F07-8B43-9ACC0143087E}" presName="sibTrans" presStyleCnt="0"/>
      <dgm:spPr/>
    </dgm:pt>
    <dgm:pt modelId="{611968DA-FA16-4E36-A2BB-E1BB2C50F5BF}" type="pres">
      <dgm:prSet presAssocID="{61914F43-6EE0-4C99-8B2E-A104F2B215D3}" presName="compNode" presStyleCnt="0"/>
      <dgm:spPr/>
    </dgm:pt>
    <dgm:pt modelId="{BF384BB8-3E51-445A-9728-12D3BDE6D15B}" type="pres">
      <dgm:prSet presAssocID="{61914F43-6EE0-4C99-8B2E-A104F2B215D3}" presName="bgRect" presStyleLbl="bgShp" presStyleIdx="1" presStyleCnt="3"/>
      <dgm:spPr>
        <a:solidFill>
          <a:schemeClr val="bg2">
            <a:lumMod val="20000"/>
            <a:lumOff val="80000"/>
          </a:schemeClr>
        </a:solidFill>
      </dgm:spPr>
    </dgm:pt>
    <dgm:pt modelId="{BA20DFF2-41C7-41FF-9763-2BEDCB4C1526}" type="pres">
      <dgm:prSet presAssocID="{61914F43-6EE0-4C99-8B2E-A104F2B215D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995179FC-CB3B-48A6-BDB3-8E8B1D12FEAF}" type="pres">
      <dgm:prSet presAssocID="{61914F43-6EE0-4C99-8B2E-A104F2B215D3}" presName="spaceRect" presStyleCnt="0"/>
      <dgm:spPr/>
    </dgm:pt>
    <dgm:pt modelId="{89393056-F2EE-4818-B5C2-F0D30789F7F8}" type="pres">
      <dgm:prSet presAssocID="{61914F43-6EE0-4C99-8B2E-A104F2B215D3}" presName="parTx" presStyleLbl="revTx" presStyleIdx="1" presStyleCnt="3">
        <dgm:presLayoutVars>
          <dgm:chMax val="0"/>
          <dgm:chPref val="0"/>
        </dgm:presLayoutVars>
      </dgm:prSet>
      <dgm:spPr/>
    </dgm:pt>
    <dgm:pt modelId="{E6C1D699-4AC0-4776-9D44-ACEAF0A900C9}" type="pres">
      <dgm:prSet presAssocID="{9897098E-BD84-4630-90A0-A1F940636609}" presName="sibTrans" presStyleCnt="0"/>
      <dgm:spPr/>
    </dgm:pt>
    <dgm:pt modelId="{ECBE19CC-A43C-40C1-B408-E6D201F93B12}" type="pres">
      <dgm:prSet presAssocID="{C888A352-9488-4C55-BA43-7124042A0397}" presName="compNode" presStyleCnt="0"/>
      <dgm:spPr/>
    </dgm:pt>
    <dgm:pt modelId="{71F2DD09-1611-4BBA-BF9D-A437F3086EE8}" type="pres">
      <dgm:prSet presAssocID="{C888A352-9488-4C55-BA43-7124042A0397}" presName="bgRect" presStyleLbl="bgShp" presStyleIdx="2" presStyleCnt="3"/>
      <dgm:spPr>
        <a:solidFill>
          <a:schemeClr val="bg2">
            <a:lumMod val="20000"/>
            <a:lumOff val="80000"/>
          </a:schemeClr>
        </a:solidFill>
      </dgm:spPr>
    </dgm:pt>
    <dgm:pt modelId="{3CEBFCCC-3D80-4F1C-81B7-DA096104AE24}" type="pres">
      <dgm:prSet presAssocID="{C888A352-9488-4C55-BA43-7124042A039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inimize"/>
        </a:ext>
      </dgm:extLst>
    </dgm:pt>
    <dgm:pt modelId="{7545590C-8F91-45BB-88CA-076172D9BC02}" type="pres">
      <dgm:prSet presAssocID="{C888A352-9488-4C55-BA43-7124042A0397}" presName="spaceRect" presStyleCnt="0"/>
      <dgm:spPr/>
    </dgm:pt>
    <dgm:pt modelId="{6670A39E-823D-4A5B-A3A6-A2F87219B721}" type="pres">
      <dgm:prSet presAssocID="{C888A352-9488-4C55-BA43-7124042A0397}" presName="parTx" presStyleLbl="revTx" presStyleIdx="2" presStyleCnt="3">
        <dgm:presLayoutVars>
          <dgm:chMax val="0"/>
          <dgm:chPref val="0"/>
        </dgm:presLayoutVars>
      </dgm:prSet>
      <dgm:spPr/>
    </dgm:pt>
  </dgm:ptLst>
  <dgm:cxnLst>
    <dgm:cxn modelId="{6BF9FB3D-8993-4B5A-AB7F-215AC881DA0D}" type="presOf" srcId="{C888A352-9488-4C55-BA43-7124042A0397}" destId="{6670A39E-823D-4A5B-A3A6-A2F87219B721}" srcOrd="0" destOrd="0" presId="urn:microsoft.com/office/officeart/2018/2/layout/IconVerticalSolidList"/>
    <dgm:cxn modelId="{DE70145E-3C11-46C5-850F-92C82B8C369A}" type="presOf" srcId="{61914F43-6EE0-4C99-8B2E-A104F2B215D3}" destId="{89393056-F2EE-4818-B5C2-F0D30789F7F8}" srcOrd="0" destOrd="0" presId="urn:microsoft.com/office/officeart/2018/2/layout/IconVerticalSolidList"/>
    <dgm:cxn modelId="{8DB6297E-7ECE-4A3D-9DA9-14A0202ADFBE}" type="presOf" srcId="{3663AFEA-EA87-4E7A-BA78-FCCCF40BCA92}" destId="{D0D80131-144D-456D-B7F9-EA6AD4F36445}" srcOrd="0" destOrd="0" presId="urn:microsoft.com/office/officeart/2018/2/layout/IconVerticalSolidList"/>
    <dgm:cxn modelId="{3FA7A980-104E-4456-A74F-68F6D5E350A1}" srcId="{C3D5135F-1D70-46E2-A738-828F5D0EC38C}" destId="{61914F43-6EE0-4C99-8B2E-A104F2B215D3}" srcOrd="1" destOrd="0" parTransId="{673EA13A-3985-4222-8A64-957D3AD83CE9}" sibTransId="{9897098E-BD84-4630-90A0-A1F940636609}"/>
    <dgm:cxn modelId="{917D4FB4-42DC-41FC-A325-CD44BE6B3272}" type="presOf" srcId="{C3D5135F-1D70-46E2-A738-828F5D0EC38C}" destId="{E5C783F2-DD7E-44BA-8839-0EE5F82E489C}" srcOrd="0" destOrd="0" presId="urn:microsoft.com/office/officeart/2018/2/layout/IconVerticalSolidList"/>
    <dgm:cxn modelId="{FB45BEB8-D0E2-4BE1-A76B-CA900C0CE4F2}" srcId="{C3D5135F-1D70-46E2-A738-828F5D0EC38C}" destId="{C888A352-9488-4C55-BA43-7124042A0397}" srcOrd="2" destOrd="0" parTransId="{2F16CC58-9779-4A47-A2AD-E856927560B3}" sibTransId="{E85BBADA-EA32-49E6-8E49-20F96C576CBB}"/>
    <dgm:cxn modelId="{CA3674E3-AC35-4F46-A1EC-9DBC26FD8F13}" srcId="{C3D5135F-1D70-46E2-A738-828F5D0EC38C}" destId="{3663AFEA-EA87-4E7A-BA78-FCCCF40BCA92}" srcOrd="0" destOrd="0" parTransId="{70C4A4F2-D709-4CE1-9BA8-A395B73CC5B4}" sibTransId="{C84038AE-AD64-4F07-8B43-9ACC0143087E}"/>
    <dgm:cxn modelId="{63764840-A9D7-42D8-9523-1C4801045223}" type="presParOf" srcId="{E5C783F2-DD7E-44BA-8839-0EE5F82E489C}" destId="{919D1CF0-3371-48BC-89D8-986E6B7A2DE2}" srcOrd="0" destOrd="0" presId="urn:microsoft.com/office/officeart/2018/2/layout/IconVerticalSolidList"/>
    <dgm:cxn modelId="{2E9F6A2F-090A-48C7-B922-7F93B8377DF9}" type="presParOf" srcId="{919D1CF0-3371-48BC-89D8-986E6B7A2DE2}" destId="{BDDC2EA1-0756-423D-A39D-1914AC055198}" srcOrd="0" destOrd="0" presId="urn:microsoft.com/office/officeart/2018/2/layout/IconVerticalSolidList"/>
    <dgm:cxn modelId="{1C2D9BDF-0318-4912-9E95-74805C90381C}" type="presParOf" srcId="{919D1CF0-3371-48BC-89D8-986E6B7A2DE2}" destId="{2E61201A-47F4-4F34-9C19-7BD8674F3AC4}" srcOrd="1" destOrd="0" presId="urn:microsoft.com/office/officeart/2018/2/layout/IconVerticalSolidList"/>
    <dgm:cxn modelId="{D37E13E9-15B8-43BF-A5A1-4391B485033F}" type="presParOf" srcId="{919D1CF0-3371-48BC-89D8-986E6B7A2DE2}" destId="{B54B12BA-51E7-4C1A-9E4E-10DFF326230E}" srcOrd="2" destOrd="0" presId="urn:microsoft.com/office/officeart/2018/2/layout/IconVerticalSolidList"/>
    <dgm:cxn modelId="{B90A5542-5CB4-44DC-879E-C3799B5C87E4}" type="presParOf" srcId="{919D1CF0-3371-48BC-89D8-986E6B7A2DE2}" destId="{D0D80131-144D-456D-B7F9-EA6AD4F36445}" srcOrd="3" destOrd="0" presId="urn:microsoft.com/office/officeart/2018/2/layout/IconVerticalSolidList"/>
    <dgm:cxn modelId="{A28ECC20-501A-49FF-AF98-E6940EBB4668}" type="presParOf" srcId="{E5C783F2-DD7E-44BA-8839-0EE5F82E489C}" destId="{571666DE-5994-4DE1-B834-DE4410A20719}" srcOrd="1" destOrd="0" presId="urn:microsoft.com/office/officeart/2018/2/layout/IconVerticalSolidList"/>
    <dgm:cxn modelId="{4365CDF0-DA54-41B8-B8A9-11DD843D6B78}" type="presParOf" srcId="{E5C783F2-DD7E-44BA-8839-0EE5F82E489C}" destId="{611968DA-FA16-4E36-A2BB-E1BB2C50F5BF}" srcOrd="2" destOrd="0" presId="urn:microsoft.com/office/officeart/2018/2/layout/IconVerticalSolidList"/>
    <dgm:cxn modelId="{F056B4C8-769D-42F6-AD06-CB05431CAB84}" type="presParOf" srcId="{611968DA-FA16-4E36-A2BB-E1BB2C50F5BF}" destId="{BF384BB8-3E51-445A-9728-12D3BDE6D15B}" srcOrd="0" destOrd="0" presId="urn:microsoft.com/office/officeart/2018/2/layout/IconVerticalSolidList"/>
    <dgm:cxn modelId="{D4159408-2016-47DB-986E-7022EDFC499D}" type="presParOf" srcId="{611968DA-FA16-4E36-A2BB-E1BB2C50F5BF}" destId="{BA20DFF2-41C7-41FF-9763-2BEDCB4C1526}" srcOrd="1" destOrd="0" presId="urn:microsoft.com/office/officeart/2018/2/layout/IconVerticalSolidList"/>
    <dgm:cxn modelId="{48F0AE81-01DC-4483-BC8B-00F05675AC83}" type="presParOf" srcId="{611968DA-FA16-4E36-A2BB-E1BB2C50F5BF}" destId="{995179FC-CB3B-48A6-BDB3-8E8B1D12FEAF}" srcOrd="2" destOrd="0" presId="urn:microsoft.com/office/officeart/2018/2/layout/IconVerticalSolidList"/>
    <dgm:cxn modelId="{4B281E59-F25F-4F5A-97EB-E631913CF267}" type="presParOf" srcId="{611968DA-FA16-4E36-A2BB-E1BB2C50F5BF}" destId="{89393056-F2EE-4818-B5C2-F0D30789F7F8}" srcOrd="3" destOrd="0" presId="urn:microsoft.com/office/officeart/2018/2/layout/IconVerticalSolidList"/>
    <dgm:cxn modelId="{C1E69EBB-A284-4186-929F-78DD8BE96510}" type="presParOf" srcId="{E5C783F2-DD7E-44BA-8839-0EE5F82E489C}" destId="{E6C1D699-4AC0-4776-9D44-ACEAF0A900C9}" srcOrd="3" destOrd="0" presId="urn:microsoft.com/office/officeart/2018/2/layout/IconVerticalSolidList"/>
    <dgm:cxn modelId="{CE45FB1D-9EE8-4D93-B62F-B6B98B3E1F08}" type="presParOf" srcId="{E5C783F2-DD7E-44BA-8839-0EE5F82E489C}" destId="{ECBE19CC-A43C-40C1-B408-E6D201F93B12}" srcOrd="4" destOrd="0" presId="urn:microsoft.com/office/officeart/2018/2/layout/IconVerticalSolidList"/>
    <dgm:cxn modelId="{8838193C-5A57-449A-A62A-0866C7B3393F}" type="presParOf" srcId="{ECBE19CC-A43C-40C1-B408-E6D201F93B12}" destId="{71F2DD09-1611-4BBA-BF9D-A437F3086EE8}" srcOrd="0" destOrd="0" presId="urn:microsoft.com/office/officeart/2018/2/layout/IconVerticalSolidList"/>
    <dgm:cxn modelId="{AD5FC55F-5DF6-4DED-A1F0-0E683B7F14F5}" type="presParOf" srcId="{ECBE19CC-A43C-40C1-B408-E6D201F93B12}" destId="{3CEBFCCC-3D80-4F1C-81B7-DA096104AE24}" srcOrd="1" destOrd="0" presId="urn:microsoft.com/office/officeart/2018/2/layout/IconVerticalSolidList"/>
    <dgm:cxn modelId="{582F773D-2FDD-40E3-A2F0-D529AB1BD1C6}" type="presParOf" srcId="{ECBE19CC-A43C-40C1-B408-E6D201F93B12}" destId="{7545590C-8F91-45BB-88CA-076172D9BC02}" srcOrd="2" destOrd="0" presId="urn:microsoft.com/office/officeart/2018/2/layout/IconVerticalSolidList"/>
    <dgm:cxn modelId="{156C3CF8-1B40-400C-9082-03FE0B889C2F}" type="presParOf" srcId="{ECBE19CC-A43C-40C1-B408-E6D201F93B12}" destId="{6670A39E-823D-4A5B-A3A6-A2F87219B72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57C2F1-DDAC-482F-92BD-749C83DF7BBC}"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E9A2E260-153A-4CF6-8FC5-D5262B79307E}">
      <dgm:prSet custT="1"/>
      <dgm:spPr/>
      <dgm:t>
        <a:bodyPr/>
        <a:lstStyle/>
        <a:p>
          <a:pPr>
            <a:lnSpc>
              <a:spcPct val="100000"/>
            </a:lnSpc>
          </a:pPr>
          <a:endParaRPr lang="en-GB" sz="2000" b="0" dirty="0">
            <a:latin typeface="Arial" panose="020B0604020202020204" pitchFamily="34" charset="0"/>
            <a:cs typeface="Arial" panose="020B0604020202020204" pitchFamily="34" charset="0"/>
          </a:endParaRPr>
        </a:p>
        <a:p>
          <a:pPr>
            <a:lnSpc>
              <a:spcPct val="100000"/>
            </a:lnSpc>
          </a:pPr>
          <a:r>
            <a:rPr lang="en-US" sz="2000" dirty="0">
              <a:effectLst/>
              <a:latin typeface="Arial" panose="020B0604020202020204" pitchFamily="34" charset="0"/>
              <a:ea typeface="Calibri" panose="020F0502020204030204" pitchFamily="34" charset="0"/>
              <a:cs typeface="Times New Roman" panose="02020603050405020304" pitchFamily="18" charset="0"/>
            </a:rPr>
            <a:t> environmental suitability  and risk knowledge when working with chemicals. </a:t>
          </a:r>
          <a:endParaRPr lang="en-US" sz="2000" b="0" dirty="0">
            <a:latin typeface="Arial" panose="020B0604020202020204" pitchFamily="34" charset="0"/>
            <a:cs typeface="Arial" panose="020B0604020202020204" pitchFamily="34" charset="0"/>
          </a:endParaRPr>
        </a:p>
      </dgm:t>
    </dgm:pt>
    <dgm:pt modelId="{B4B6BA5D-6372-4918-B9BE-F9399501F3B1}" type="parTrans" cxnId="{99471B8D-4F90-4BF9-84C0-552F60E829BB}">
      <dgm:prSet/>
      <dgm:spPr/>
      <dgm:t>
        <a:bodyPr/>
        <a:lstStyle/>
        <a:p>
          <a:endParaRPr lang="en-US"/>
        </a:p>
      </dgm:t>
    </dgm:pt>
    <dgm:pt modelId="{F0598F51-C8C5-418D-A2F2-562E37C0388D}" type="sibTrans" cxnId="{99471B8D-4F90-4BF9-84C0-552F60E829BB}">
      <dgm:prSet/>
      <dgm:spPr/>
      <dgm:t>
        <a:bodyPr/>
        <a:lstStyle/>
        <a:p>
          <a:pPr>
            <a:lnSpc>
              <a:spcPct val="100000"/>
            </a:lnSpc>
          </a:pPr>
          <a:endParaRPr lang="en-US"/>
        </a:p>
      </dgm:t>
    </dgm:pt>
    <dgm:pt modelId="{FFBD2514-CDBC-4A41-B643-1601C89C70D2}">
      <dgm:prSet custT="1"/>
      <dgm:spPr/>
      <dgm:t>
        <a:bodyPr/>
        <a:lstStyle/>
        <a:p>
          <a:pPr>
            <a:lnSpc>
              <a:spcPct val="100000"/>
            </a:lnSpc>
          </a:pPr>
          <a:r>
            <a:rPr lang="en-US" sz="2000" dirty="0">
              <a:effectLst/>
              <a:latin typeface="Arial" panose="020B0604020202020204" pitchFamily="34" charset="0"/>
              <a:ea typeface="Calibri" panose="020F0502020204030204" pitchFamily="34" charset="0"/>
            </a:rPr>
            <a:t>Use claims data  to corroborate other data trends to improve and inform business cases. </a:t>
          </a:r>
          <a:endParaRPr lang="en-US" sz="2000" dirty="0">
            <a:latin typeface="Arial" panose="020B0604020202020204" pitchFamily="34" charset="0"/>
            <a:cs typeface="Arial" panose="020B0604020202020204" pitchFamily="34" charset="0"/>
          </a:endParaRPr>
        </a:p>
      </dgm:t>
    </dgm:pt>
    <dgm:pt modelId="{DD0CBFD1-4F85-4692-828B-CE6AA742DE92}" type="parTrans" cxnId="{2D6E2C03-7B8D-494F-AC9A-6D6C3BF26D4A}">
      <dgm:prSet/>
      <dgm:spPr/>
      <dgm:t>
        <a:bodyPr/>
        <a:lstStyle/>
        <a:p>
          <a:endParaRPr lang="en-US"/>
        </a:p>
      </dgm:t>
    </dgm:pt>
    <dgm:pt modelId="{5B4DC811-37A1-4758-9DAE-FDC8A4262D79}" type="sibTrans" cxnId="{2D6E2C03-7B8D-494F-AC9A-6D6C3BF26D4A}">
      <dgm:prSet/>
      <dgm:spPr/>
      <dgm:t>
        <a:bodyPr/>
        <a:lstStyle/>
        <a:p>
          <a:pPr>
            <a:lnSpc>
              <a:spcPct val="100000"/>
            </a:lnSpc>
          </a:pPr>
          <a:endParaRPr lang="en-US"/>
        </a:p>
      </dgm:t>
    </dgm:pt>
    <dgm:pt modelId="{C9D15406-1BDF-4C00-9C58-534A1540E6D7}">
      <dgm:prSet custT="1"/>
      <dgm:spPr/>
      <dgm:t>
        <a:bodyPr/>
        <a:lstStyle/>
        <a:p>
          <a:pPr>
            <a:lnSpc>
              <a:spcPct val="100000"/>
            </a:lnSpc>
          </a:pPr>
          <a:r>
            <a:rPr lang="en-US" sz="2000" dirty="0">
              <a:effectLst/>
              <a:latin typeface="Arial" panose="020B0604020202020204" pitchFamily="34" charset="0"/>
              <a:ea typeface="Calibri" panose="020F0502020204030204" pitchFamily="34" charset="0"/>
            </a:rPr>
            <a:t>Hierarchy of Controls – eliminate, adapt.. E.g. revisiting risk assessments  as a roles change/evolve. </a:t>
          </a:r>
          <a:endParaRPr lang="en-US" sz="2000" dirty="0">
            <a:latin typeface="Arial" panose="020B0604020202020204" pitchFamily="34" charset="0"/>
            <a:cs typeface="Arial" panose="020B0604020202020204" pitchFamily="34" charset="0"/>
          </a:endParaRPr>
        </a:p>
      </dgm:t>
    </dgm:pt>
    <dgm:pt modelId="{164C45D5-8CA2-4B4C-9F46-085A4D41A149}" type="parTrans" cxnId="{AA8DBB4A-1C3B-4CF6-9C2F-DDF0EF8F8182}">
      <dgm:prSet/>
      <dgm:spPr/>
      <dgm:t>
        <a:bodyPr/>
        <a:lstStyle/>
        <a:p>
          <a:endParaRPr lang="en-US"/>
        </a:p>
      </dgm:t>
    </dgm:pt>
    <dgm:pt modelId="{3B7EBCA9-B117-44DA-90D8-2339FA744FE3}" type="sibTrans" cxnId="{AA8DBB4A-1C3B-4CF6-9C2F-DDF0EF8F8182}">
      <dgm:prSet/>
      <dgm:spPr/>
      <dgm:t>
        <a:bodyPr/>
        <a:lstStyle/>
        <a:p>
          <a:pPr>
            <a:lnSpc>
              <a:spcPct val="100000"/>
            </a:lnSpc>
          </a:pPr>
          <a:endParaRPr lang="en-US"/>
        </a:p>
      </dgm:t>
    </dgm:pt>
    <dgm:pt modelId="{33ED59AF-65EF-48A7-AA24-E770977EA997}">
      <dgm:prSet custT="1"/>
      <dgm:spPr/>
      <dgm:t>
        <a:bodyPr/>
        <a:lstStyle/>
        <a:p>
          <a:pPr>
            <a:lnSpc>
              <a:spcPct val="100000"/>
            </a:lnSpc>
          </a:pPr>
          <a:r>
            <a:rPr lang="en-GB" sz="2000" dirty="0">
              <a:latin typeface="Arial" panose="020B0604020202020204" pitchFamily="34" charset="0"/>
              <a:cs typeface="Arial" panose="020B0604020202020204" pitchFamily="34" charset="0"/>
            </a:rPr>
            <a:t>Highest risk of error </a:t>
          </a:r>
          <a:r>
            <a:rPr lang="en-GB" sz="2000" dirty="0" err="1">
              <a:latin typeface="Arial" panose="020B0604020202020204" pitchFamily="34" charset="0"/>
              <a:cs typeface="Arial" panose="020B0604020202020204" pitchFamily="34" charset="0"/>
            </a:rPr>
            <a:t>observced</a:t>
          </a:r>
          <a:r>
            <a:rPr lang="en-GB" sz="2000" dirty="0">
              <a:latin typeface="Arial" panose="020B0604020202020204" pitchFamily="34" charset="0"/>
              <a:cs typeface="Arial" panose="020B0604020202020204" pitchFamily="34" charset="0"/>
            </a:rPr>
            <a:t> is  when diluting chemicals. </a:t>
          </a:r>
          <a:endParaRPr lang="en-US" sz="2000" dirty="0">
            <a:latin typeface="Arial" panose="020B0604020202020204" pitchFamily="34" charset="0"/>
            <a:cs typeface="Arial" panose="020B0604020202020204" pitchFamily="34" charset="0"/>
          </a:endParaRPr>
        </a:p>
      </dgm:t>
    </dgm:pt>
    <dgm:pt modelId="{974D4B59-D99A-474F-A07D-2762616E7DDB}" type="parTrans" cxnId="{EF76525C-F365-45AA-9516-24A8C074C62B}">
      <dgm:prSet/>
      <dgm:spPr/>
      <dgm:t>
        <a:bodyPr/>
        <a:lstStyle/>
        <a:p>
          <a:endParaRPr lang="en-US"/>
        </a:p>
      </dgm:t>
    </dgm:pt>
    <dgm:pt modelId="{10EB4465-A0BB-43FF-AA3E-55B2DC3569FA}" type="sibTrans" cxnId="{EF76525C-F365-45AA-9516-24A8C074C62B}">
      <dgm:prSet/>
      <dgm:spPr/>
      <dgm:t>
        <a:bodyPr/>
        <a:lstStyle/>
        <a:p>
          <a:endParaRPr lang="en-US"/>
        </a:p>
      </dgm:t>
    </dgm:pt>
    <dgm:pt modelId="{F12565A3-BE02-4A46-997C-C16AB651F7BD}" type="pres">
      <dgm:prSet presAssocID="{B757C2F1-DDAC-482F-92BD-749C83DF7BBC}" presName="root" presStyleCnt="0">
        <dgm:presLayoutVars>
          <dgm:dir/>
          <dgm:resizeHandles val="exact"/>
        </dgm:presLayoutVars>
      </dgm:prSet>
      <dgm:spPr/>
    </dgm:pt>
    <dgm:pt modelId="{DE06D186-E987-4EF9-9401-BB9E12091737}" type="pres">
      <dgm:prSet presAssocID="{B757C2F1-DDAC-482F-92BD-749C83DF7BBC}" presName="container" presStyleCnt="0">
        <dgm:presLayoutVars>
          <dgm:dir/>
          <dgm:resizeHandles val="exact"/>
        </dgm:presLayoutVars>
      </dgm:prSet>
      <dgm:spPr/>
    </dgm:pt>
    <dgm:pt modelId="{E02F2820-C8A9-4E23-83F8-3DF8CABEBC67}" type="pres">
      <dgm:prSet presAssocID="{E9A2E260-153A-4CF6-8FC5-D5262B79307E}" presName="compNode" presStyleCnt="0"/>
      <dgm:spPr/>
    </dgm:pt>
    <dgm:pt modelId="{88FD3965-7F91-426A-85B4-6ADB2D999C83}" type="pres">
      <dgm:prSet presAssocID="{E9A2E260-153A-4CF6-8FC5-D5262B79307E}" presName="iconBgRect" presStyleLbl="bgShp" presStyleIdx="0" presStyleCnt="4" custScaleX="69539" custScaleY="69539" custLinFactNeighborX="235" custLinFactNeighborY="1910"/>
      <dgm:spPr/>
    </dgm:pt>
    <dgm:pt modelId="{25F10604-7604-4E0E-8D53-9A039BC8CD2F}" type="pres">
      <dgm:prSet presAssocID="{E9A2E260-153A-4CF6-8FC5-D5262B79307E}" presName="iconRect" presStyleLbl="node1" presStyleIdx="0" presStyleCnt="4" custScaleX="86617" custScaleY="86616" custLinFactNeighborX="1895" custLinFactNeighborY="3238"/>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ock with solid fill"/>
        </a:ext>
      </dgm:extLst>
    </dgm:pt>
    <dgm:pt modelId="{7EA368EE-51C0-482A-AFC3-0B152A8398EB}" type="pres">
      <dgm:prSet presAssocID="{E9A2E260-153A-4CF6-8FC5-D5262B79307E}" presName="spaceRect" presStyleCnt="0"/>
      <dgm:spPr/>
    </dgm:pt>
    <dgm:pt modelId="{2A7B1CC1-9022-46A7-B77D-EDFC77E413DA}" type="pres">
      <dgm:prSet presAssocID="{E9A2E260-153A-4CF6-8FC5-D5262B79307E}" presName="textRect" presStyleLbl="revTx" presStyleIdx="0" presStyleCnt="4" custScaleX="116413" custScaleY="100000" custLinFactNeighborX="-6274" custLinFactNeighborY="-7380">
        <dgm:presLayoutVars>
          <dgm:chMax val="1"/>
          <dgm:chPref val="1"/>
        </dgm:presLayoutVars>
      </dgm:prSet>
      <dgm:spPr/>
    </dgm:pt>
    <dgm:pt modelId="{422FAB09-3F4A-4E51-B58F-3C9E73460ECB}" type="pres">
      <dgm:prSet presAssocID="{F0598F51-C8C5-418D-A2F2-562E37C0388D}" presName="sibTrans" presStyleLbl="sibTrans2D1" presStyleIdx="0" presStyleCnt="0"/>
      <dgm:spPr/>
    </dgm:pt>
    <dgm:pt modelId="{32540182-6615-491F-BB6D-90B7E0EAB75F}" type="pres">
      <dgm:prSet presAssocID="{FFBD2514-CDBC-4A41-B643-1601C89C70D2}" presName="compNode" presStyleCnt="0"/>
      <dgm:spPr/>
    </dgm:pt>
    <dgm:pt modelId="{232B261B-14B5-4DB4-8355-030D568DDF44}" type="pres">
      <dgm:prSet presAssocID="{FFBD2514-CDBC-4A41-B643-1601C89C70D2}" presName="iconBgRect" presStyleLbl="bgShp" presStyleIdx="1" presStyleCnt="4" custScaleX="69539" custScaleY="69539" custLinFactNeighborX="-41215"/>
      <dgm:spPr/>
    </dgm:pt>
    <dgm:pt modelId="{C1647DB9-DDBF-4B38-AFFB-7B4E5CBB9D8D}" type="pres">
      <dgm:prSet presAssocID="{FFBD2514-CDBC-4A41-B643-1601C89C70D2}" presName="iconRect" presStyleLbl="node1" presStyleIdx="1" presStyleCnt="4" custScaleX="86617" custScaleY="86616" custLinFactNeighborX="-74747" custLinFactNeighborY="12521"/>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55C4191E-78AA-47F1-AF8F-E2FBD1FA5AF8}" type="pres">
      <dgm:prSet presAssocID="{FFBD2514-CDBC-4A41-B643-1601C89C70D2}" presName="spaceRect" presStyleCnt="0"/>
      <dgm:spPr/>
    </dgm:pt>
    <dgm:pt modelId="{1E18703C-3A70-4F86-92AD-AD6A3B6367DC}" type="pres">
      <dgm:prSet presAssocID="{FFBD2514-CDBC-4A41-B643-1601C89C70D2}" presName="textRect" presStyleLbl="revTx" presStyleIdx="1" presStyleCnt="4" custScaleX="158851" custScaleY="155726">
        <dgm:presLayoutVars>
          <dgm:chMax val="1"/>
          <dgm:chPref val="1"/>
        </dgm:presLayoutVars>
      </dgm:prSet>
      <dgm:spPr/>
    </dgm:pt>
    <dgm:pt modelId="{880732E9-9E5C-4D75-B00C-E60FEA40829A}" type="pres">
      <dgm:prSet presAssocID="{5B4DC811-37A1-4758-9DAE-FDC8A4262D79}" presName="sibTrans" presStyleLbl="sibTrans2D1" presStyleIdx="0" presStyleCnt="0"/>
      <dgm:spPr/>
    </dgm:pt>
    <dgm:pt modelId="{E8C96D7C-B9B5-436E-A599-E52931E1115F}" type="pres">
      <dgm:prSet presAssocID="{C9D15406-1BDF-4C00-9C58-534A1540E6D7}" presName="compNode" presStyleCnt="0"/>
      <dgm:spPr/>
    </dgm:pt>
    <dgm:pt modelId="{40562C99-BD17-46D9-BA0C-FCC56C0C9B41}" type="pres">
      <dgm:prSet presAssocID="{C9D15406-1BDF-4C00-9C58-534A1540E6D7}" presName="iconBgRect" presStyleLbl="bgShp" presStyleIdx="2" presStyleCnt="4" custScaleX="69539" custScaleY="69539" custLinFactNeighborX="404"/>
      <dgm:spPr/>
    </dgm:pt>
    <dgm:pt modelId="{63B23076-DFCC-4B2D-989B-9E780104E557}" type="pres">
      <dgm:prSet presAssocID="{C9D15406-1BDF-4C00-9C58-534A1540E6D7}" presName="iconRect" presStyleLbl="node1" presStyleIdx="2" presStyleCnt="4" custScaleX="86617" custScaleY="86616" custLinFactNeighborX="189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Folder Search with solid fill"/>
        </a:ext>
      </dgm:extLst>
    </dgm:pt>
    <dgm:pt modelId="{910ACE67-FCC8-4832-9B28-EB9B43FE3E9C}" type="pres">
      <dgm:prSet presAssocID="{C9D15406-1BDF-4C00-9C58-534A1540E6D7}" presName="spaceRect" presStyleCnt="0"/>
      <dgm:spPr/>
    </dgm:pt>
    <dgm:pt modelId="{CEF78D57-916D-4DFB-95B2-722815D1FB63}" type="pres">
      <dgm:prSet presAssocID="{C9D15406-1BDF-4C00-9C58-534A1540E6D7}" presName="textRect" presStyleLbl="revTx" presStyleIdx="2" presStyleCnt="4" custScaleX="110067" custLinFactNeighborX="-6274">
        <dgm:presLayoutVars>
          <dgm:chMax val="1"/>
          <dgm:chPref val="1"/>
        </dgm:presLayoutVars>
      </dgm:prSet>
      <dgm:spPr/>
    </dgm:pt>
    <dgm:pt modelId="{0202E7E0-8CC5-4ECE-A00A-8AD8525B2EFE}" type="pres">
      <dgm:prSet presAssocID="{3B7EBCA9-B117-44DA-90D8-2339FA744FE3}" presName="sibTrans" presStyleLbl="sibTrans2D1" presStyleIdx="0" presStyleCnt="0"/>
      <dgm:spPr/>
    </dgm:pt>
    <dgm:pt modelId="{FEA337FB-7E1F-40E0-A417-7A88D2729EDF}" type="pres">
      <dgm:prSet presAssocID="{33ED59AF-65EF-48A7-AA24-E770977EA997}" presName="compNode" presStyleCnt="0"/>
      <dgm:spPr/>
    </dgm:pt>
    <dgm:pt modelId="{746903C2-8F9C-4456-9082-382A53C60394}" type="pres">
      <dgm:prSet presAssocID="{33ED59AF-65EF-48A7-AA24-E770977EA997}" presName="iconBgRect" presStyleLbl="bgShp" presStyleIdx="3" presStyleCnt="4" custScaleX="69539" custScaleY="69539" custLinFactNeighborX="-41215"/>
      <dgm:spPr/>
    </dgm:pt>
    <dgm:pt modelId="{ED6CC8F9-8CB0-4A09-AD39-D7FBB82A8F03}" type="pres">
      <dgm:prSet presAssocID="{33ED59AF-65EF-48A7-AA24-E770977EA997}" presName="iconRect" presStyleLbl="node1" presStyleIdx="3" presStyleCnt="4" custScaleX="86617" custScaleY="86616" custLinFactNeighborX="-71064"/>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ffice Worker"/>
        </a:ext>
      </dgm:extLst>
    </dgm:pt>
    <dgm:pt modelId="{AC88586A-5B12-4D89-B54B-28FE3D824B55}" type="pres">
      <dgm:prSet presAssocID="{33ED59AF-65EF-48A7-AA24-E770977EA997}" presName="spaceRect" presStyleCnt="0"/>
      <dgm:spPr/>
    </dgm:pt>
    <dgm:pt modelId="{DBC2F27E-50AA-46E7-9940-FE5BE9A638DE}" type="pres">
      <dgm:prSet presAssocID="{33ED59AF-65EF-48A7-AA24-E770977EA997}" presName="textRect" presStyleLbl="revTx" presStyleIdx="3" presStyleCnt="4" custScaleX="146727">
        <dgm:presLayoutVars>
          <dgm:chMax val="1"/>
          <dgm:chPref val="1"/>
        </dgm:presLayoutVars>
      </dgm:prSet>
      <dgm:spPr/>
    </dgm:pt>
  </dgm:ptLst>
  <dgm:cxnLst>
    <dgm:cxn modelId="{2D6E2C03-7B8D-494F-AC9A-6D6C3BF26D4A}" srcId="{B757C2F1-DDAC-482F-92BD-749C83DF7BBC}" destId="{FFBD2514-CDBC-4A41-B643-1601C89C70D2}" srcOrd="1" destOrd="0" parTransId="{DD0CBFD1-4F85-4692-828B-CE6AA742DE92}" sibTransId="{5B4DC811-37A1-4758-9DAE-FDC8A4262D79}"/>
    <dgm:cxn modelId="{EF76525C-F365-45AA-9516-24A8C074C62B}" srcId="{B757C2F1-DDAC-482F-92BD-749C83DF7BBC}" destId="{33ED59AF-65EF-48A7-AA24-E770977EA997}" srcOrd="3" destOrd="0" parTransId="{974D4B59-D99A-474F-A07D-2762616E7DDB}" sibTransId="{10EB4465-A0BB-43FF-AA3E-55B2DC3569FA}"/>
    <dgm:cxn modelId="{AA8DBB4A-1C3B-4CF6-9C2F-DDF0EF8F8182}" srcId="{B757C2F1-DDAC-482F-92BD-749C83DF7BBC}" destId="{C9D15406-1BDF-4C00-9C58-534A1540E6D7}" srcOrd="2" destOrd="0" parTransId="{164C45D5-8CA2-4B4C-9F46-085A4D41A149}" sibTransId="{3B7EBCA9-B117-44DA-90D8-2339FA744FE3}"/>
    <dgm:cxn modelId="{654D184E-939F-4990-9254-415AC71845F3}" type="presOf" srcId="{5B4DC811-37A1-4758-9DAE-FDC8A4262D79}" destId="{880732E9-9E5C-4D75-B00C-E60FEA40829A}" srcOrd="0" destOrd="0" presId="urn:microsoft.com/office/officeart/2018/2/layout/IconCircleList"/>
    <dgm:cxn modelId="{5B778680-F7E0-48F0-9ACD-93D353412DC8}" type="presOf" srcId="{E9A2E260-153A-4CF6-8FC5-D5262B79307E}" destId="{2A7B1CC1-9022-46A7-B77D-EDFC77E413DA}" srcOrd="0" destOrd="0" presId="urn:microsoft.com/office/officeart/2018/2/layout/IconCircleList"/>
    <dgm:cxn modelId="{99471B8D-4F90-4BF9-84C0-552F60E829BB}" srcId="{B757C2F1-DDAC-482F-92BD-749C83DF7BBC}" destId="{E9A2E260-153A-4CF6-8FC5-D5262B79307E}" srcOrd="0" destOrd="0" parTransId="{B4B6BA5D-6372-4918-B9BE-F9399501F3B1}" sibTransId="{F0598F51-C8C5-418D-A2F2-562E37C0388D}"/>
    <dgm:cxn modelId="{AD5C439D-4F8C-400F-8601-480956877C3E}" type="presOf" srcId="{C9D15406-1BDF-4C00-9C58-534A1540E6D7}" destId="{CEF78D57-916D-4DFB-95B2-722815D1FB63}" srcOrd="0" destOrd="0" presId="urn:microsoft.com/office/officeart/2018/2/layout/IconCircleList"/>
    <dgm:cxn modelId="{352788B2-7537-4028-A6A5-A59451C14F0D}" type="presOf" srcId="{FFBD2514-CDBC-4A41-B643-1601C89C70D2}" destId="{1E18703C-3A70-4F86-92AD-AD6A3B6367DC}" srcOrd="0" destOrd="0" presId="urn:microsoft.com/office/officeart/2018/2/layout/IconCircleList"/>
    <dgm:cxn modelId="{C89C42B4-405E-46BE-B436-DEF5DF1F6210}" type="presOf" srcId="{3B7EBCA9-B117-44DA-90D8-2339FA744FE3}" destId="{0202E7E0-8CC5-4ECE-A00A-8AD8525B2EFE}" srcOrd="0" destOrd="0" presId="urn:microsoft.com/office/officeart/2018/2/layout/IconCircleList"/>
    <dgm:cxn modelId="{289A19DE-0C19-4795-B2B8-9BD1905DBB46}" type="presOf" srcId="{33ED59AF-65EF-48A7-AA24-E770977EA997}" destId="{DBC2F27E-50AA-46E7-9940-FE5BE9A638DE}" srcOrd="0" destOrd="0" presId="urn:microsoft.com/office/officeart/2018/2/layout/IconCircleList"/>
    <dgm:cxn modelId="{D005F7E6-B1FA-4CAA-B20E-1DE26B2B2AD5}" type="presOf" srcId="{B757C2F1-DDAC-482F-92BD-749C83DF7BBC}" destId="{F12565A3-BE02-4A46-997C-C16AB651F7BD}" srcOrd="0" destOrd="0" presId="urn:microsoft.com/office/officeart/2018/2/layout/IconCircleList"/>
    <dgm:cxn modelId="{B78B8EF2-00C3-4E1D-A113-2D801B403190}" type="presOf" srcId="{F0598F51-C8C5-418D-A2F2-562E37C0388D}" destId="{422FAB09-3F4A-4E51-B58F-3C9E73460ECB}" srcOrd="0" destOrd="0" presId="urn:microsoft.com/office/officeart/2018/2/layout/IconCircleList"/>
    <dgm:cxn modelId="{8403D64E-F1D6-40BB-95F3-6C0A9DB8768A}" type="presParOf" srcId="{F12565A3-BE02-4A46-997C-C16AB651F7BD}" destId="{DE06D186-E987-4EF9-9401-BB9E12091737}" srcOrd="0" destOrd="0" presId="urn:microsoft.com/office/officeart/2018/2/layout/IconCircleList"/>
    <dgm:cxn modelId="{937C4BBE-8B78-4CC9-9766-510CF64F55B6}" type="presParOf" srcId="{DE06D186-E987-4EF9-9401-BB9E12091737}" destId="{E02F2820-C8A9-4E23-83F8-3DF8CABEBC67}" srcOrd="0" destOrd="0" presId="urn:microsoft.com/office/officeart/2018/2/layout/IconCircleList"/>
    <dgm:cxn modelId="{84880BD5-2E77-452B-BBD5-70514981607B}" type="presParOf" srcId="{E02F2820-C8A9-4E23-83F8-3DF8CABEBC67}" destId="{88FD3965-7F91-426A-85B4-6ADB2D999C83}" srcOrd="0" destOrd="0" presId="urn:microsoft.com/office/officeart/2018/2/layout/IconCircleList"/>
    <dgm:cxn modelId="{4A550EE9-E576-452A-881C-4738F688320C}" type="presParOf" srcId="{E02F2820-C8A9-4E23-83F8-3DF8CABEBC67}" destId="{25F10604-7604-4E0E-8D53-9A039BC8CD2F}" srcOrd="1" destOrd="0" presId="urn:microsoft.com/office/officeart/2018/2/layout/IconCircleList"/>
    <dgm:cxn modelId="{0FC7F25A-B1DD-49E8-A32E-E501361F7DE8}" type="presParOf" srcId="{E02F2820-C8A9-4E23-83F8-3DF8CABEBC67}" destId="{7EA368EE-51C0-482A-AFC3-0B152A8398EB}" srcOrd="2" destOrd="0" presId="urn:microsoft.com/office/officeart/2018/2/layout/IconCircleList"/>
    <dgm:cxn modelId="{8010A373-F1C8-4A13-A997-27D90E602C82}" type="presParOf" srcId="{E02F2820-C8A9-4E23-83F8-3DF8CABEBC67}" destId="{2A7B1CC1-9022-46A7-B77D-EDFC77E413DA}" srcOrd="3" destOrd="0" presId="urn:microsoft.com/office/officeart/2018/2/layout/IconCircleList"/>
    <dgm:cxn modelId="{BCA0DB34-B743-487F-9C13-2A03780E2658}" type="presParOf" srcId="{DE06D186-E987-4EF9-9401-BB9E12091737}" destId="{422FAB09-3F4A-4E51-B58F-3C9E73460ECB}" srcOrd="1" destOrd="0" presId="urn:microsoft.com/office/officeart/2018/2/layout/IconCircleList"/>
    <dgm:cxn modelId="{9C173FE4-EC09-497E-8464-282B5ED925DE}" type="presParOf" srcId="{DE06D186-E987-4EF9-9401-BB9E12091737}" destId="{32540182-6615-491F-BB6D-90B7E0EAB75F}" srcOrd="2" destOrd="0" presId="urn:microsoft.com/office/officeart/2018/2/layout/IconCircleList"/>
    <dgm:cxn modelId="{13A9ECE1-BD3F-43FA-8412-044A32B9AAC8}" type="presParOf" srcId="{32540182-6615-491F-BB6D-90B7E0EAB75F}" destId="{232B261B-14B5-4DB4-8355-030D568DDF44}" srcOrd="0" destOrd="0" presId="urn:microsoft.com/office/officeart/2018/2/layout/IconCircleList"/>
    <dgm:cxn modelId="{1E436443-47B1-4C55-BEE4-84CC4FDB8E1E}" type="presParOf" srcId="{32540182-6615-491F-BB6D-90B7E0EAB75F}" destId="{C1647DB9-DDBF-4B38-AFFB-7B4E5CBB9D8D}" srcOrd="1" destOrd="0" presId="urn:microsoft.com/office/officeart/2018/2/layout/IconCircleList"/>
    <dgm:cxn modelId="{6B386458-442B-4903-AFA6-76CE29B5E407}" type="presParOf" srcId="{32540182-6615-491F-BB6D-90B7E0EAB75F}" destId="{55C4191E-78AA-47F1-AF8F-E2FBD1FA5AF8}" srcOrd="2" destOrd="0" presId="urn:microsoft.com/office/officeart/2018/2/layout/IconCircleList"/>
    <dgm:cxn modelId="{201C71E4-C14F-463F-894D-9F5AA6353687}" type="presParOf" srcId="{32540182-6615-491F-BB6D-90B7E0EAB75F}" destId="{1E18703C-3A70-4F86-92AD-AD6A3B6367DC}" srcOrd="3" destOrd="0" presId="urn:microsoft.com/office/officeart/2018/2/layout/IconCircleList"/>
    <dgm:cxn modelId="{235CD68F-E500-46B6-B69D-178FBE4937EA}" type="presParOf" srcId="{DE06D186-E987-4EF9-9401-BB9E12091737}" destId="{880732E9-9E5C-4D75-B00C-E60FEA40829A}" srcOrd="3" destOrd="0" presId="urn:microsoft.com/office/officeart/2018/2/layout/IconCircleList"/>
    <dgm:cxn modelId="{46E3F2C8-FF3D-4BBD-98F7-FA4AB0EC3462}" type="presParOf" srcId="{DE06D186-E987-4EF9-9401-BB9E12091737}" destId="{E8C96D7C-B9B5-436E-A599-E52931E1115F}" srcOrd="4" destOrd="0" presId="urn:microsoft.com/office/officeart/2018/2/layout/IconCircleList"/>
    <dgm:cxn modelId="{8B75F176-A0D9-4AB2-87CE-4F5808293449}" type="presParOf" srcId="{E8C96D7C-B9B5-436E-A599-E52931E1115F}" destId="{40562C99-BD17-46D9-BA0C-FCC56C0C9B41}" srcOrd="0" destOrd="0" presId="urn:microsoft.com/office/officeart/2018/2/layout/IconCircleList"/>
    <dgm:cxn modelId="{553479B1-1025-43FA-89DA-13E270B4E83C}" type="presParOf" srcId="{E8C96D7C-B9B5-436E-A599-E52931E1115F}" destId="{63B23076-DFCC-4B2D-989B-9E780104E557}" srcOrd="1" destOrd="0" presId="urn:microsoft.com/office/officeart/2018/2/layout/IconCircleList"/>
    <dgm:cxn modelId="{4E95161B-3C25-4D15-94E4-ADCC38956D5A}" type="presParOf" srcId="{E8C96D7C-B9B5-436E-A599-E52931E1115F}" destId="{910ACE67-FCC8-4832-9B28-EB9B43FE3E9C}" srcOrd="2" destOrd="0" presId="urn:microsoft.com/office/officeart/2018/2/layout/IconCircleList"/>
    <dgm:cxn modelId="{C1AE6CC3-7C06-4A43-83D7-34080E0ED6A5}" type="presParOf" srcId="{E8C96D7C-B9B5-436E-A599-E52931E1115F}" destId="{CEF78D57-916D-4DFB-95B2-722815D1FB63}" srcOrd="3" destOrd="0" presId="urn:microsoft.com/office/officeart/2018/2/layout/IconCircleList"/>
    <dgm:cxn modelId="{3CDEAE79-BEA7-48E5-93EF-08066E94F986}" type="presParOf" srcId="{DE06D186-E987-4EF9-9401-BB9E12091737}" destId="{0202E7E0-8CC5-4ECE-A00A-8AD8525B2EFE}" srcOrd="5" destOrd="0" presId="urn:microsoft.com/office/officeart/2018/2/layout/IconCircleList"/>
    <dgm:cxn modelId="{B2669E86-49F8-4F13-BB2E-AF987B4159E5}" type="presParOf" srcId="{DE06D186-E987-4EF9-9401-BB9E12091737}" destId="{FEA337FB-7E1F-40E0-A417-7A88D2729EDF}" srcOrd="6" destOrd="0" presId="urn:microsoft.com/office/officeart/2018/2/layout/IconCircleList"/>
    <dgm:cxn modelId="{841079C7-F269-4233-905C-06F803B91793}" type="presParOf" srcId="{FEA337FB-7E1F-40E0-A417-7A88D2729EDF}" destId="{746903C2-8F9C-4456-9082-382A53C60394}" srcOrd="0" destOrd="0" presId="urn:microsoft.com/office/officeart/2018/2/layout/IconCircleList"/>
    <dgm:cxn modelId="{E363BC19-2B53-4EA9-8801-28CB2D73630E}" type="presParOf" srcId="{FEA337FB-7E1F-40E0-A417-7A88D2729EDF}" destId="{ED6CC8F9-8CB0-4A09-AD39-D7FBB82A8F03}" srcOrd="1" destOrd="0" presId="urn:microsoft.com/office/officeart/2018/2/layout/IconCircleList"/>
    <dgm:cxn modelId="{A8D5F817-F928-445B-A247-36B3978A3307}" type="presParOf" srcId="{FEA337FB-7E1F-40E0-A417-7A88D2729EDF}" destId="{AC88586A-5B12-4D89-B54B-28FE3D824B55}" srcOrd="2" destOrd="0" presId="urn:microsoft.com/office/officeart/2018/2/layout/IconCircleList"/>
    <dgm:cxn modelId="{DAFA3F68-5AF5-43CA-8D88-285DAF6D8CC2}" type="presParOf" srcId="{FEA337FB-7E1F-40E0-A417-7A88D2729EDF}" destId="{DBC2F27E-50AA-46E7-9940-FE5BE9A638DE}"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C1714-6FAC-4BAE-89B1-C9C537841E1D}">
      <dsp:nvSpPr>
        <dsp:cNvPr id="0" name=""/>
        <dsp:cNvSpPr/>
      </dsp:nvSpPr>
      <dsp:spPr>
        <a:xfrm>
          <a:off x="0" y="2069"/>
          <a:ext cx="4265660" cy="9383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D290A-A622-4BB3-A869-D8E6C152813B}">
      <dsp:nvSpPr>
        <dsp:cNvPr id="0" name=""/>
        <dsp:cNvSpPr/>
      </dsp:nvSpPr>
      <dsp:spPr>
        <a:xfrm>
          <a:off x="283853" y="213199"/>
          <a:ext cx="516601" cy="5160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4C2270-7FF9-4472-A561-01956F87520A}">
      <dsp:nvSpPr>
        <dsp:cNvPr id="0" name=""/>
        <dsp:cNvSpPr/>
      </dsp:nvSpPr>
      <dsp:spPr>
        <a:xfrm>
          <a:off x="1084308" y="2069"/>
          <a:ext cx="3164653" cy="967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13" tIns="102413" rIns="102413" bIns="102413" numCol="1" spcCol="1270" anchor="ctr" anchorCtr="0">
          <a:noAutofit/>
        </a:bodyPr>
        <a:lstStyle/>
        <a:p>
          <a:pPr marL="0" lvl="0" indent="0" algn="l" defTabSz="622300">
            <a:lnSpc>
              <a:spcPct val="90000"/>
            </a:lnSpc>
            <a:spcBef>
              <a:spcPct val="0"/>
            </a:spcBef>
            <a:spcAft>
              <a:spcPct val="35000"/>
            </a:spcAft>
            <a:buNone/>
          </a:pPr>
          <a:r>
            <a:rPr lang="en-GB" sz="1400" kern="1200" dirty="0"/>
            <a:t>Commissioned and funded SoS  to extract and support claims data for safety learning  </a:t>
          </a:r>
          <a:endParaRPr lang="en-US" sz="1400" kern="1200" dirty="0"/>
        </a:p>
      </dsp:txBody>
      <dsp:txXfrm>
        <a:off x="1084308" y="2069"/>
        <a:ext cx="3164653" cy="967681"/>
      </dsp:txXfrm>
    </dsp:sp>
    <dsp:sp modelId="{B68AB0C6-B4B1-4EBF-91CC-9A79880776E0}">
      <dsp:nvSpPr>
        <dsp:cNvPr id="0" name=""/>
        <dsp:cNvSpPr/>
      </dsp:nvSpPr>
      <dsp:spPr>
        <a:xfrm>
          <a:off x="0" y="1211671"/>
          <a:ext cx="4265660" cy="9383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408E31-1819-4A91-80B7-93463BAB8E81}">
      <dsp:nvSpPr>
        <dsp:cNvPr id="0" name=""/>
        <dsp:cNvSpPr/>
      </dsp:nvSpPr>
      <dsp:spPr>
        <a:xfrm>
          <a:off x="283853" y="1422802"/>
          <a:ext cx="516601" cy="5160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924EA5-F1EF-41E2-AA03-4DE0910C4482}">
      <dsp:nvSpPr>
        <dsp:cNvPr id="0" name=""/>
        <dsp:cNvSpPr/>
      </dsp:nvSpPr>
      <dsp:spPr>
        <a:xfrm>
          <a:off x="1084308" y="1211671"/>
          <a:ext cx="3164653" cy="967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13" tIns="102413" rIns="102413" bIns="102413" numCol="1" spcCol="1270" anchor="ctr" anchorCtr="0">
          <a:noAutofit/>
        </a:bodyPr>
        <a:lstStyle/>
        <a:p>
          <a:pPr marL="0" lvl="0" indent="0" algn="l" defTabSz="622300">
            <a:lnSpc>
              <a:spcPct val="90000"/>
            </a:lnSpc>
            <a:spcBef>
              <a:spcPct val="0"/>
            </a:spcBef>
            <a:spcAft>
              <a:spcPct val="35000"/>
            </a:spcAft>
            <a:buNone/>
          </a:pPr>
          <a:r>
            <a:rPr lang="en-GB" sz="1400" kern="1200" dirty="0"/>
            <a:t>Foster collaborative working and relationship building across the system to understand the issues and create materials to accelerate safety learning  </a:t>
          </a:r>
          <a:endParaRPr lang="en-US" sz="1400" kern="1200" dirty="0"/>
        </a:p>
      </dsp:txBody>
      <dsp:txXfrm>
        <a:off x="1084308" y="1211671"/>
        <a:ext cx="3164653" cy="967681"/>
      </dsp:txXfrm>
    </dsp:sp>
    <dsp:sp modelId="{631C6A45-625B-44F3-9968-D68A114D5F13}">
      <dsp:nvSpPr>
        <dsp:cNvPr id="0" name=""/>
        <dsp:cNvSpPr/>
      </dsp:nvSpPr>
      <dsp:spPr>
        <a:xfrm>
          <a:off x="0" y="2421273"/>
          <a:ext cx="4265660" cy="93835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D17FB1-322A-4772-9010-5CAB26DBB825}">
      <dsp:nvSpPr>
        <dsp:cNvPr id="0" name=""/>
        <dsp:cNvSpPr/>
      </dsp:nvSpPr>
      <dsp:spPr>
        <a:xfrm>
          <a:off x="283853" y="2632404"/>
          <a:ext cx="516601" cy="51609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A14D9F6-9291-4CB2-BDED-CD8C88D8A46B}">
      <dsp:nvSpPr>
        <dsp:cNvPr id="0" name=""/>
        <dsp:cNvSpPr/>
      </dsp:nvSpPr>
      <dsp:spPr>
        <a:xfrm>
          <a:off x="1084308" y="2421273"/>
          <a:ext cx="3164653" cy="967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413" tIns="102413" rIns="102413" bIns="102413" numCol="1" spcCol="1270" anchor="ctr" anchorCtr="0">
          <a:noAutofit/>
        </a:bodyPr>
        <a:lstStyle/>
        <a:p>
          <a:pPr marL="0" lvl="0" indent="0" algn="l" defTabSz="622300">
            <a:lnSpc>
              <a:spcPct val="90000"/>
            </a:lnSpc>
            <a:spcBef>
              <a:spcPct val="0"/>
            </a:spcBef>
            <a:spcAft>
              <a:spcPct val="35000"/>
            </a:spcAft>
            <a:buNone/>
          </a:pPr>
          <a:r>
            <a:rPr lang="en-GB" sz="1400" kern="1200" dirty="0"/>
            <a:t>MDT of clinicians with expertise as e.g. safety specialist/ QI /governance and so can support the uptake and spread of innovations</a:t>
          </a:r>
          <a:endParaRPr lang="en-US" sz="1400" kern="1200" dirty="0"/>
        </a:p>
      </dsp:txBody>
      <dsp:txXfrm>
        <a:off x="1084308" y="2421273"/>
        <a:ext cx="3164653" cy="9676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C2EA1-0756-423D-A39D-1914AC055198}">
      <dsp:nvSpPr>
        <dsp:cNvPr id="0" name=""/>
        <dsp:cNvSpPr/>
      </dsp:nvSpPr>
      <dsp:spPr>
        <a:xfrm>
          <a:off x="0" y="414"/>
          <a:ext cx="8516245" cy="969612"/>
        </a:xfrm>
        <a:prstGeom prst="roundRect">
          <a:avLst>
            <a:gd name="adj" fmla="val 10000"/>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dsp:style>
    </dsp:sp>
    <dsp:sp modelId="{2E61201A-47F4-4F34-9C19-7BD8674F3AC4}">
      <dsp:nvSpPr>
        <dsp:cNvPr id="0" name=""/>
        <dsp:cNvSpPr/>
      </dsp:nvSpPr>
      <dsp:spPr>
        <a:xfrm>
          <a:off x="293307" y="218577"/>
          <a:ext cx="533286" cy="5332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D80131-144D-456D-B7F9-EA6AD4F36445}">
      <dsp:nvSpPr>
        <dsp:cNvPr id="0" name=""/>
        <dsp:cNvSpPr/>
      </dsp:nvSpPr>
      <dsp:spPr>
        <a:xfrm>
          <a:off x="1119902" y="414"/>
          <a:ext cx="7396342" cy="969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617" tIns="102617" rIns="102617" bIns="102617" numCol="1" spcCol="1270" anchor="ctr" anchorCtr="0">
          <a:noAutofit/>
        </a:bodyPr>
        <a:lstStyle/>
        <a:p>
          <a:pPr marL="0" lvl="0" indent="0" algn="l" defTabSz="844550">
            <a:lnSpc>
              <a:spcPct val="100000"/>
            </a:lnSpc>
            <a:spcBef>
              <a:spcPct val="0"/>
            </a:spcBef>
            <a:spcAft>
              <a:spcPct val="35000"/>
            </a:spcAft>
            <a:buNone/>
          </a:pPr>
          <a:r>
            <a:rPr lang="en-GB" sz="1900" kern="1200" dirty="0"/>
            <a:t>Patient safety events are often because of multiple interactions between the work system factors, rather than a single element </a:t>
          </a:r>
          <a:endParaRPr lang="en-US" sz="1900" kern="1200" dirty="0"/>
        </a:p>
      </dsp:txBody>
      <dsp:txXfrm>
        <a:off x="1119902" y="414"/>
        <a:ext cx="7396342" cy="969612"/>
      </dsp:txXfrm>
    </dsp:sp>
    <dsp:sp modelId="{BF384BB8-3E51-445A-9728-12D3BDE6D15B}">
      <dsp:nvSpPr>
        <dsp:cNvPr id="0" name=""/>
        <dsp:cNvSpPr/>
      </dsp:nvSpPr>
      <dsp:spPr>
        <a:xfrm>
          <a:off x="0" y="1212429"/>
          <a:ext cx="8516245" cy="969612"/>
        </a:xfrm>
        <a:prstGeom prst="roundRect">
          <a:avLst>
            <a:gd name="adj" fmla="val 10000"/>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dsp:style>
    </dsp:sp>
    <dsp:sp modelId="{BA20DFF2-41C7-41FF-9763-2BEDCB4C1526}">
      <dsp:nvSpPr>
        <dsp:cNvPr id="0" name=""/>
        <dsp:cNvSpPr/>
      </dsp:nvSpPr>
      <dsp:spPr>
        <a:xfrm>
          <a:off x="293307" y="1430592"/>
          <a:ext cx="533286" cy="5332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393056-F2EE-4818-B5C2-F0D30789F7F8}">
      <dsp:nvSpPr>
        <dsp:cNvPr id="0" name=""/>
        <dsp:cNvSpPr/>
      </dsp:nvSpPr>
      <dsp:spPr>
        <a:xfrm>
          <a:off x="1119902" y="1212429"/>
          <a:ext cx="7396342" cy="969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617" tIns="102617" rIns="102617" bIns="102617" numCol="1" spcCol="1270" anchor="ctr" anchorCtr="0">
          <a:noAutofit/>
        </a:bodyPr>
        <a:lstStyle/>
        <a:p>
          <a:pPr marL="0" lvl="0" indent="0" algn="l" defTabSz="844550">
            <a:lnSpc>
              <a:spcPct val="100000"/>
            </a:lnSpc>
            <a:spcBef>
              <a:spcPct val="0"/>
            </a:spcBef>
            <a:spcAft>
              <a:spcPct val="35000"/>
            </a:spcAft>
            <a:buNone/>
          </a:pPr>
          <a:r>
            <a:rPr lang="en-GB" sz="1900" kern="1200"/>
            <a:t>Using SEIPS can help prompt us to look for interactions between systems instead of focusing on simple linear cause and effect relationships </a:t>
          </a:r>
          <a:endParaRPr lang="en-US" sz="1900" kern="1200"/>
        </a:p>
      </dsp:txBody>
      <dsp:txXfrm>
        <a:off x="1119902" y="1212429"/>
        <a:ext cx="7396342" cy="969612"/>
      </dsp:txXfrm>
    </dsp:sp>
    <dsp:sp modelId="{71F2DD09-1611-4BBA-BF9D-A437F3086EE8}">
      <dsp:nvSpPr>
        <dsp:cNvPr id="0" name=""/>
        <dsp:cNvSpPr/>
      </dsp:nvSpPr>
      <dsp:spPr>
        <a:xfrm>
          <a:off x="0" y="2424445"/>
          <a:ext cx="8516245" cy="969612"/>
        </a:xfrm>
        <a:prstGeom prst="roundRect">
          <a:avLst>
            <a:gd name="adj" fmla="val 10000"/>
          </a:avLst>
        </a:prstGeom>
        <a:solidFill>
          <a:schemeClr val="bg2">
            <a:lumMod val="20000"/>
            <a:lumOff val="80000"/>
          </a:schemeClr>
        </a:solidFill>
        <a:ln>
          <a:noFill/>
        </a:ln>
        <a:effectLst/>
      </dsp:spPr>
      <dsp:style>
        <a:lnRef idx="0">
          <a:scrgbClr r="0" g="0" b="0"/>
        </a:lnRef>
        <a:fillRef idx="1">
          <a:scrgbClr r="0" g="0" b="0"/>
        </a:fillRef>
        <a:effectRef idx="0">
          <a:scrgbClr r="0" g="0" b="0"/>
        </a:effectRef>
        <a:fontRef idx="minor"/>
      </dsp:style>
    </dsp:sp>
    <dsp:sp modelId="{3CEBFCCC-3D80-4F1C-81B7-DA096104AE24}">
      <dsp:nvSpPr>
        <dsp:cNvPr id="0" name=""/>
        <dsp:cNvSpPr/>
      </dsp:nvSpPr>
      <dsp:spPr>
        <a:xfrm>
          <a:off x="293307" y="2642608"/>
          <a:ext cx="533286" cy="5332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70A39E-823D-4A5B-A3A6-A2F87219B721}">
      <dsp:nvSpPr>
        <dsp:cNvPr id="0" name=""/>
        <dsp:cNvSpPr/>
      </dsp:nvSpPr>
      <dsp:spPr>
        <a:xfrm>
          <a:off x="1119902" y="2424445"/>
          <a:ext cx="7396342" cy="969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617" tIns="102617" rIns="102617" bIns="102617" numCol="1" spcCol="1270" anchor="ctr" anchorCtr="0">
          <a:noAutofit/>
        </a:bodyPr>
        <a:lstStyle/>
        <a:p>
          <a:pPr marL="0" lvl="0" indent="0" algn="l" defTabSz="844550">
            <a:lnSpc>
              <a:spcPct val="100000"/>
            </a:lnSpc>
            <a:spcBef>
              <a:spcPct val="0"/>
            </a:spcBef>
            <a:spcAft>
              <a:spcPct val="35000"/>
            </a:spcAft>
            <a:buNone/>
          </a:pPr>
          <a:r>
            <a:rPr lang="en-GB" sz="1900" kern="1200" dirty="0"/>
            <a:t>Allowing for learning responses to focus on potential wider system issues, not individuals</a:t>
          </a:r>
          <a:endParaRPr lang="en-US" sz="1900" kern="1200" dirty="0"/>
        </a:p>
      </dsp:txBody>
      <dsp:txXfrm>
        <a:off x="1119902" y="2424445"/>
        <a:ext cx="7396342" cy="9696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D3965-7F91-426A-85B4-6ADB2D999C83}">
      <dsp:nvSpPr>
        <dsp:cNvPr id="0" name=""/>
        <dsp:cNvSpPr/>
      </dsp:nvSpPr>
      <dsp:spPr>
        <a:xfrm>
          <a:off x="343920" y="1625408"/>
          <a:ext cx="945208" cy="94520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F10604-7604-4E0E-8D53-9A039BC8CD2F}">
      <dsp:nvSpPr>
        <dsp:cNvPr id="0" name=""/>
        <dsp:cNvSpPr/>
      </dsp:nvSpPr>
      <dsp:spPr>
        <a:xfrm>
          <a:off x="486840" y="1756153"/>
          <a:ext cx="682857" cy="682849"/>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A7B1CC1-9022-46A7-B77D-EDFC77E413DA}">
      <dsp:nvSpPr>
        <dsp:cNvPr id="0" name=""/>
        <dsp:cNvSpPr/>
      </dsp:nvSpPr>
      <dsp:spPr>
        <a:xfrm>
          <a:off x="1320275" y="1292114"/>
          <a:ext cx="3729807" cy="135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endParaRPr lang="en-GB" sz="2000" b="0" kern="1200" dirty="0">
            <a:latin typeface="Arial" panose="020B0604020202020204" pitchFamily="34" charset="0"/>
            <a:cs typeface="Arial" panose="020B0604020202020204" pitchFamily="34" charset="0"/>
          </a:endParaRPr>
        </a:p>
        <a:p>
          <a:pPr marL="0" lvl="0" indent="0" algn="l" defTabSz="889000">
            <a:lnSpc>
              <a:spcPct val="100000"/>
            </a:lnSpc>
            <a:spcBef>
              <a:spcPct val="0"/>
            </a:spcBef>
            <a:spcAft>
              <a:spcPct val="35000"/>
            </a:spcAft>
            <a:buNone/>
          </a:pPr>
          <a:r>
            <a:rPr lang="en-US" sz="2000" kern="1200" dirty="0">
              <a:effectLst/>
              <a:latin typeface="Arial" panose="020B0604020202020204" pitchFamily="34" charset="0"/>
              <a:ea typeface="Calibri" panose="020F0502020204030204" pitchFamily="34" charset="0"/>
              <a:cs typeface="Times New Roman" panose="02020603050405020304" pitchFamily="18" charset="0"/>
            </a:rPr>
            <a:t> environmental suitability  and risk knowledge when working with chemicals. </a:t>
          </a:r>
          <a:endParaRPr lang="en-US" sz="2000" b="0" kern="1200" dirty="0">
            <a:latin typeface="Arial" panose="020B0604020202020204" pitchFamily="34" charset="0"/>
            <a:cs typeface="Arial" panose="020B0604020202020204" pitchFamily="34" charset="0"/>
          </a:endParaRPr>
        </a:p>
      </dsp:txBody>
      <dsp:txXfrm>
        <a:off x="1320275" y="1292114"/>
        <a:ext cx="3729807" cy="1359248"/>
      </dsp:txXfrm>
    </dsp:sp>
    <dsp:sp modelId="{232B261B-14B5-4DB4-8355-030D568DDF44}">
      <dsp:nvSpPr>
        <dsp:cNvPr id="0" name=""/>
        <dsp:cNvSpPr/>
      </dsp:nvSpPr>
      <dsp:spPr>
        <a:xfrm>
          <a:off x="5249146" y="1599447"/>
          <a:ext cx="945208" cy="94520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647DB9-DDBF-4B38-AFFB-7B4E5CBB9D8D}">
      <dsp:nvSpPr>
        <dsp:cNvPr id="0" name=""/>
        <dsp:cNvSpPr/>
      </dsp:nvSpPr>
      <dsp:spPr>
        <a:xfrm>
          <a:off x="5351257" y="1829337"/>
          <a:ext cx="682857" cy="682849"/>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E18703C-3A70-4F86-92AD-AD6A3B6367DC}">
      <dsp:nvSpPr>
        <dsp:cNvPr id="0" name=""/>
        <dsp:cNvSpPr/>
      </dsp:nvSpPr>
      <dsp:spPr>
        <a:xfrm>
          <a:off x="6310080" y="1013699"/>
          <a:ext cx="5089496" cy="21167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effectLst/>
              <a:latin typeface="Arial" panose="020B0604020202020204" pitchFamily="34" charset="0"/>
              <a:ea typeface="Calibri" panose="020F0502020204030204" pitchFamily="34" charset="0"/>
            </a:rPr>
            <a:t>Use claims data  to corroborate other data trends to improve and inform business cases. </a:t>
          </a:r>
          <a:endParaRPr lang="en-US" sz="2000" kern="1200" dirty="0">
            <a:latin typeface="Arial" panose="020B0604020202020204" pitchFamily="34" charset="0"/>
            <a:cs typeface="Arial" panose="020B0604020202020204" pitchFamily="34" charset="0"/>
          </a:endParaRPr>
        </a:p>
      </dsp:txBody>
      <dsp:txXfrm>
        <a:off x="6310080" y="1013699"/>
        <a:ext cx="5089496" cy="2116703"/>
      </dsp:txXfrm>
    </dsp:sp>
    <dsp:sp modelId="{40562C99-BD17-46D9-BA0C-FCC56C0C9B41}">
      <dsp:nvSpPr>
        <dsp:cNvPr id="0" name=""/>
        <dsp:cNvSpPr/>
      </dsp:nvSpPr>
      <dsp:spPr>
        <a:xfrm>
          <a:off x="346217" y="4464616"/>
          <a:ext cx="945208" cy="94520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B23076-DFCC-4B2D-989B-9E780104E557}">
      <dsp:nvSpPr>
        <dsp:cNvPr id="0" name=""/>
        <dsp:cNvSpPr/>
      </dsp:nvSpPr>
      <dsp:spPr>
        <a:xfrm>
          <a:off x="486840" y="4595795"/>
          <a:ext cx="682857" cy="682849"/>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F78D57-916D-4DFB-95B2-722815D1FB63}">
      <dsp:nvSpPr>
        <dsp:cNvPr id="0" name=""/>
        <dsp:cNvSpPr/>
      </dsp:nvSpPr>
      <dsp:spPr>
        <a:xfrm>
          <a:off x="1421936" y="4257595"/>
          <a:ext cx="3526484" cy="135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effectLst/>
              <a:latin typeface="Arial" panose="020B0604020202020204" pitchFamily="34" charset="0"/>
              <a:ea typeface="Calibri" panose="020F0502020204030204" pitchFamily="34" charset="0"/>
            </a:rPr>
            <a:t>Hierarchy of Controls – eliminate, adapt.. E.g. revisiting risk assessments  as a roles change/evolve. </a:t>
          </a:r>
          <a:endParaRPr lang="en-US" sz="2000" kern="1200" dirty="0">
            <a:latin typeface="Arial" panose="020B0604020202020204" pitchFamily="34" charset="0"/>
            <a:cs typeface="Arial" panose="020B0604020202020204" pitchFamily="34" charset="0"/>
          </a:endParaRPr>
        </a:p>
      </dsp:txBody>
      <dsp:txXfrm>
        <a:off x="1421936" y="4257595"/>
        <a:ext cx="3526484" cy="1359248"/>
      </dsp:txXfrm>
    </dsp:sp>
    <dsp:sp modelId="{746903C2-8F9C-4456-9082-382A53C60394}">
      <dsp:nvSpPr>
        <dsp:cNvPr id="0" name=""/>
        <dsp:cNvSpPr/>
      </dsp:nvSpPr>
      <dsp:spPr>
        <a:xfrm>
          <a:off x="5147484" y="4464616"/>
          <a:ext cx="945208" cy="94520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6CC8F9-8CB0-4A09-AD39-D7FBB82A8F03}">
      <dsp:nvSpPr>
        <dsp:cNvPr id="0" name=""/>
        <dsp:cNvSpPr/>
      </dsp:nvSpPr>
      <dsp:spPr>
        <a:xfrm>
          <a:off x="5278631" y="4595795"/>
          <a:ext cx="682857" cy="682849"/>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C2F27E-50AA-46E7-9940-FE5BE9A638DE}">
      <dsp:nvSpPr>
        <dsp:cNvPr id="0" name=""/>
        <dsp:cNvSpPr/>
      </dsp:nvSpPr>
      <dsp:spPr>
        <a:xfrm>
          <a:off x="6402642" y="4257595"/>
          <a:ext cx="4701050" cy="1359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dirty="0">
              <a:latin typeface="Arial" panose="020B0604020202020204" pitchFamily="34" charset="0"/>
              <a:cs typeface="Arial" panose="020B0604020202020204" pitchFamily="34" charset="0"/>
            </a:rPr>
            <a:t>Highest risk of error </a:t>
          </a:r>
          <a:r>
            <a:rPr lang="en-GB" sz="2000" kern="1200" dirty="0" err="1">
              <a:latin typeface="Arial" panose="020B0604020202020204" pitchFamily="34" charset="0"/>
              <a:cs typeface="Arial" panose="020B0604020202020204" pitchFamily="34" charset="0"/>
            </a:rPr>
            <a:t>observced</a:t>
          </a:r>
          <a:r>
            <a:rPr lang="en-GB" sz="2000" kern="1200" dirty="0">
              <a:latin typeface="Arial" panose="020B0604020202020204" pitchFamily="34" charset="0"/>
              <a:cs typeface="Arial" panose="020B0604020202020204" pitchFamily="34" charset="0"/>
            </a:rPr>
            <a:t> is  when diluting chemicals. </a:t>
          </a:r>
          <a:endParaRPr lang="en-US" sz="2000" kern="1200" dirty="0">
            <a:latin typeface="Arial" panose="020B0604020202020204" pitchFamily="34" charset="0"/>
            <a:cs typeface="Arial" panose="020B0604020202020204" pitchFamily="34" charset="0"/>
          </a:endParaRPr>
        </a:p>
      </dsp:txBody>
      <dsp:txXfrm>
        <a:off x="6402642" y="4257595"/>
        <a:ext cx="4701050" cy="135924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035" cy="490379"/>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3852241" y="0"/>
            <a:ext cx="2947035" cy="490379"/>
          </a:xfrm>
          <a:prstGeom prst="rect">
            <a:avLst/>
          </a:prstGeom>
        </p:spPr>
        <p:txBody>
          <a:bodyPr vert="horz" lIns="91440" tIns="45720" rIns="91440" bIns="45720" rtlCol="0"/>
          <a:lstStyle>
            <a:lvl1pPr algn="r">
              <a:defRPr sz="1200"/>
            </a:lvl1pPr>
          </a:lstStyle>
          <a:p>
            <a:fld id="{EDBFF7B4-FF90-4833-9D57-56AF579D2F4F}" type="datetimeFigureOut">
              <a:rPr lang="en-GB" smtClean="0">
                <a:latin typeface="Arial" panose="020B0604020202020204" pitchFamily="34" charset="0"/>
                <a:cs typeface="Arial" panose="020B0604020202020204" pitchFamily="34" charset="0"/>
              </a:rPr>
              <a:t>15/04/2025</a:t>
            </a:fld>
            <a:endParaRPr lang="en-GB"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9315494"/>
            <a:ext cx="2947035" cy="490379"/>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3852241" y="9315494"/>
            <a:ext cx="2947035" cy="490379"/>
          </a:xfrm>
          <a:prstGeom prst="rect">
            <a:avLst/>
          </a:prstGeom>
        </p:spPr>
        <p:txBody>
          <a:bodyPr vert="horz" lIns="91440" tIns="45720" rIns="91440" bIns="45720" rtlCol="0" anchor="b"/>
          <a:lstStyle>
            <a:lvl1pPr algn="r">
              <a:defRPr sz="1200"/>
            </a:lvl1pPr>
          </a:lstStyle>
          <a:p>
            <a:fld id="{963C4F0C-61A4-461F-A2A9-CD9F93AD86D4}" type="slidenum">
              <a:rPr lang="en-GB" smtClean="0">
                <a:latin typeface="Arial" panose="020B0604020202020204" pitchFamily="34" charset="0"/>
                <a:cs typeface="Arial" panose="020B0604020202020204" pitchFamily="34" charset="0"/>
              </a:rPr>
              <a:t>‹#›</a:t>
            </a:fld>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55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43241" cy="394470"/>
          </a:xfrm>
          <a:prstGeom prst="rect">
            <a:avLst/>
          </a:prstGeom>
        </p:spPr>
        <p:txBody>
          <a:bodyPr vert="horz" lIns="91440" tIns="45720" rIns="91440" bIns="45720" rtlCol="0"/>
          <a:lstStyle>
            <a:lvl1pPr algn="l">
              <a:defRPr sz="11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2241" y="0"/>
            <a:ext cx="2947035" cy="394470"/>
          </a:xfrm>
          <a:prstGeom prst="rect">
            <a:avLst/>
          </a:prstGeom>
        </p:spPr>
        <p:txBody>
          <a:bodyPr vert="horz" lIns="91440" tIns="45720" rIns="91440" bIns="45720" rtlCol="0"/>
          <a:lstStyle>
            <a:lvl1pPr algn="r">
              <a:defRPr sz="1100">
                <a:latin typeface="Arial" panose="020B0604020202020204" pitchFamily="34" charset="0"/>
                <a:cs typeface="Arial" panose="020B0604020202020204" pitchFamily="34" charset="0"/>
              </a:defRPr>
            </a:lvl1pPr>
          </a:lstStyle>
          <a:p>
            <a:fld id="{3FC1F8E2-7123-45F0-A2E1-E0BE357F36F6}" type="datetimeFigureOut">
              <a:rPr lang="en-GB" smtClean="0"/>
              <a:pPr/>
              <a:t>15/04/2025</a:t>
            </a:fld>
            <a:endParaRPr lang="en-GB" dirty="0"/>
          </a:p>
        </p:txBody>
      </p:sp>
      <p:sp>
        <p:nvSpPr>
          <p:cNvPr id="4" name="Slide Image Placeholder 3"/>
          <p:cNvSpPr>
            <a:spLocks noGrp="1" noRot="1" noChangeAspect="1"/>
          </p:cNvSpPr>
          <p:nvPr>
            <p:ph type="sldImg" idx="2"/>
          </p:nvPr>
        </p:nvSpPr>
        <p:spPr>
          <a:xfrm>
            <a:off x="458788" y="492125"/>
            <a:ext cx="5883275" cy="33099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472700" y="3899751"/>
            <a:ext cx="5926858" cy="5638051"/>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37802"/>
            <a:ext cx="5328440" cy="269773"/>
          </a:xfrm>
          <a:prstGeom prst="rect">
            <a:avLst/>
          </a:prstGeom>
        </p:spPr>
        <p:txBody>
          <a:bodyPr vert="horz" lIns="91440" tIns="45720" rIns="91440" bIns="45720" rtlCol="0" anchor="b"/>
          <a:lstStyle>
            <a:lvl1pPr algn="l">
              <a:defRPr sz="11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5471255" y="9537802"/>
            <a:ext cx="1328021" cy="269773"/>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BB882D4D-2803-456B-A062-7ECEE743B15B}" type="slidenum">
              <a:rPr lang="en-GB" smtClean="0"/>
              <a:pPr/>
              <a:t>‹#›</a:t>
            </a:fld>
            <a:endParaRPr lang="en-GB" dirty="0"/>
          </a:p>
        </p:txBody>
      </p:sp>
    </p:spTree>
    <p:extLst>
      <p:ext uri="{BB962C8B-B14F-4D97-AF65-F5344CB8AC3E}">
        <p14:creationId xmlns:p14="http://schemas.microsoft.com/office/powerpoint/2010/main" val="1454882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09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3619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54292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7143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hse.gov.uk/coshh/basics/index.htm"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en.wikipedia.org/wiki/Hierarchy_of_hazard_controls#/media/File:NIOSH%E2%80%99s_%E2%80%9CHierarchy_of_Controls_infographic%E2%80%9D_as_SVG.svg"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67FAA6-3132-4B70-938F-D12A46041101}" type="slidenum">
              <a:rPr kumimoji="0" lang="en-GB"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462771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Facilities staff </a:t>
            </a:r>
          </a:p>
        </p:txBody>
      </p:sp>
      <p:sp>
        <p:nvSpPr>
          <p:cNvPr id="4" name="Slide Number Placeholder 3"/>
          <p:cNvSpPr>
            <a:spLocks noGrp="1"/>
          </p:cNvSpPr>
          <p:nvPr>
            <p:ph type="sldNum" sz="quarter" idx="5"/>
          </p:nvPr>
        </p:nvSpPr>
        <p:spPr/>
        <p:txBody>
          <a:bodyPr/>
          <a:lstStyle/>
          <a:p>
            <a:fld id="{ED7980DC-7471-4C53-AFC5-58E574A7D0B9}" type="slidenum">
              <a:rPr lang="en-GB" smtClean="0"/>
              <a:t>10</a:t>
            </a:fld>
            <a:endParaRPr lang="en-GB"/>
          </a:p>
        </p:txBody>
      </p:sp>
    </p:spTree>
    <p:extLst>
      <p:ext uri="{BB962C8B-B14F-4D97-AF65-F5344CB8AC3E}">
        <p14:creationId xmlns:p14="http://schemas.microsoft.com/office/powerpoint/2010/main" val="848066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FC62-CB87-D4C8-F2B4-919C3E3CB7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94B56-53FC-655A-1A24-6B1AF5530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D9F48-C045-618D-E729-CE80824E9375}"/>
              </a:ext>
            </a:extLst>
          </p:cNvPr>
          <p:cNvSpPr>
            <a:spLocks noGrp="1"/>
          </p:cNvSpPr>
          <p:nvPr>
            <p:ph type="body" idx="1"/>
          </p:nvPr>
        </p:nvSpPr>
        <p:spPr/>
        <p:txBody>
          <a:bodyPr/>
          <a:lstStyle/>
          <a:p>
            <a:r>
              <a:rPr lang="en-GB" dirty="0"/>
              <a:t>Abi </a:t>
            </a:r>
          </a:p>
        </p:txBody>
      </p:sp>
      <p:sp>
        <p:nvSpPr>
          <p:cNvPr id="4" name="Slide Number Placeholder 3">
            <a:extLst>
              <a:ext uri="{FF2B5EF4-FFF2-40B4-BE49-F238E27FC236}">
                <a16:creationId xmlns:a16="http://schemas.microsoft.com/office/drawing/2014/main" id="{C3249301-81D8-FE56-1AE1-970E75210B2F}"/>
              </a:ext>
            </a:extLst>
          </p:cNvPr>
          <p:cNvSpPr>
            <a:spLocks noGrp="1"/>
          </p:cNvSpPr>
          <p:nvPr>
            <p:ph type="sldNum" sz="quarter" idx="5"/>
          </p:nvPr>
        </p:nvSpPr>
        <p:spPr/>
        <p:txBody>
          <a:bodyPr/>
          <a:lstStyle/>
          <a:p>
            <a:fld id="{ED7980DC-7471-4C53-AFC5-58E574A7D0B9}" type="slidenum">
              <a:rPr lang="en-GB" smtClean="0"/>
              <a:t>14</a:t>
            </a:fld>
            <a:endParaRPr lang="en-GB"/>
          </a:p>
        </p:txBody>
      </p:sp>
    </p:spTree>
    <p:extLst>
      <p:ext uri="{BB962C8B-B14F-4D97-AF65-F5344CB8AC3E}">
        <p14:creationId xmlns:p14="http://schemas.microsoft.com/office/powerpoint/2010/main" val="1293933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101BD-EA65-5541-F9A1-2CA2C304F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1DE29-61F1-09B1-AFAD-0DE2F71E9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24BA7-C76A-F783-F578-0414181829A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2EFCAB2-F616-DE69-B34A-F84056F772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E3F87-1C97-4B30-B15D-D718C0F13DE4}"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697426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SEIPS is a framework that can be used for understanding outcomes within complex socio-technical systems, such as healthcare systems. </a:t>
            </a:r>
          </a:p>
          <a:p>
            <a:r>
              <a:rPr lang="en-GB" dirty="0"/>
              <a:t>This figure demonstrates how the work system (or socio-technical system) can influence processes (the work done) which in turn will shape outcomes. </a:t>
            </a:r>
          </a:p>
          <a:p>
            <a:endParaRPr lang="en-GB" dirty="0"/>
          </a:p>
          <a:p>
            <a:r>
              <a:rPr lang="en-GB" dirty="0"/>
              <a:t>As seen within the slide, there are several broad elements that make up the work system: The external environment, the organisation, the internal environment, tools and technology tasks and person(s) </a:t>
            </a:r>
          </a:p>
          <a:p>
            <a:endParaRPr lang="en-GB" dirty="0"/>
          </a:p>
          <a:p>
            <a:r>
              <a:rPr lang="en-GB" dirty="0"/>
              <a:t>The framework was first described by </a:t>
            </a:r>
            <a:r>
              <a:rPr lang="en-GB" dirty="0" err="1"/>
              <a:t>Carayon</a:t>
            </a:r>
            <a:r>
              <a:rPr lang="en-GB" dirty="0"/>
              <a:t> et al. (2006) allowing both a systems engineering approach, with human factor principles embedded within it. </a:t>
            </a:r>
          </a:p>
          <a:p>
            <a:endParaRPr lang="en-GB" dirty="0"/>
          </a:p>
          <a:p>
            <a:r>
              <a:rPr lang="en-GB" dirty="0"/>
              <a:t>Shift purpose of blame: aligns with PSIRF – looking at the system model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1DFA29-088B-4EB0-8C17-58DBFD1E4BB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55086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D2422-5566-B8CC-E6D0-F9303A2A81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0089C-70AE-0D1C-5F81-59A96734E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FCDF11-23A8-EC23-21B8-139E7F0EF496}"/>
              </a:ext>
            </a:extLst>
          </p:cNvPr>
          <p:cNvSpPr>
            <a:spLocks noGrp="1"/>
          </p:cNvSpPr>
          <p:nvPr>
            <p:ph type="body" idx="1"/>
          </p:nvPr>
        </p:nvSpPr>
        <p:spPr/>
        <p:txBody>
          <a:bodyPr/>
          <a:lstStyle/>
          <a:p>
            <a:r>
              <a:rPr lang="en-GB" dirty="0"/>
              <a:t>System: not blame </a:t>
            </a:r>
          </a:p>
        </p:txBody>
      </p:sp>
      <p:sp>
        <p:nvSpPr>
          <p:cNvPr id="4" name="Slide Number Placeholder 3">
            <a:extLst>
              <a:ext uri="{FF2B5EF4-FFF2-40B4-BE49-F238E27FC236}">
                <a16:creationId xmlns:a16="http://schemas.microsoft.com/office/drawing/2014/main" id="{015E40A1-61A2-0CC3-E909-94454F756D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E3F87-1C97-4B30-B15D-D718C0F13DE4}"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1350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Left generic NHSE slides: explorer questions – you can think your own – some of our thoughts – anything missing</a:t>
            </a:r>
          </a:p>
          <a:p>
            <a:endParaRPr lang="en-GB" dirty="0"/>
          </a:p>
          <a:p>
            <a:r>
              <a:rPr lang="en-GB" dirty="0"/>
              <a:t>Pilot mode: does it without thinking: sometimes make mistakes </a:t>
            </a:r>
          </a:p>
          <a:p>
            <a:endParaRPr lang="en-GB" dirty="0"/>
          </a:p>
          <a:p>
            <a:r>
              <a:rPr lang="en-GB" dirty="0"/>
              <a:t>Systems around the person</a:t>
            </a:r>
          </a:p>
        </p:txBody>
      </p:sp>
      <p:sp>
        <p:nvSpPr>
          <p:cNvPr id="4" name="Slide Number Placeholder 3"/>
          <p:cNvSpPr>
            <a:spLocks noGrp="1"/>
          </p:cNvSpPr>
          <p:nvPr>
            <p:ph type="sldNum" sz="quarter" idx="5"/>
          </p:nvPr>
        </p:nvSpPr>
        <p:spPr/>
        <p:txBody>
          <a:bodyPr/>
          <a:lstStyle/>
          <a:p>
            <a:fld id="{ED7980DC-7471-4C53-AFC5-58E574A7D0B9}" type="slidenum">
              <a:rPr lang="en-GB" smtClean="0"/>
              <a:t>18</a:t>
            </a:fld>
            <a:endParaRPr lang="en-GB"/>
          </a:p>
        </p:txBody>
      </p:sp>
    </p:spTree>
    <p:extLst>
      <p:ext uri="{BB962C8B-B14F-4D97-AF65-F5344CB8AC3E}">
        <p14:creationId xmlns:p14="http://schemas.microsoft.com/office/powerpoint/2010/main" val="21558629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7980DC-7471-4C53-AFC5-58E574A7D0B9}" type="slidenum">
              <a:rPr lang="en-GB" smtClean="0"/>
              <a:t>20</a:t>
            </a:fld>
            <a:endParaRPr lang="en-GB"/>
          </a:p>
        </p:txBody>
      </p:sp>
    </p:spTree>
    <p:extLst>
      <p:ext uri="{BB962C8B-B14F-4D97-AF65-F5344CB8AC3E}">
        <p14:creationId xmlns:p14="http://schemas.microsoft.com/office/powerpoint/2010/main" val="2873275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steps to ensure you get those outcomes: ?how do we change the way of working; where are you going to focus? </a:t>
            </a:r>
          </a:p>
          <a:p>
            <a:r>
              <a:rPr lang="en-GB" dirty="0"/>
              <a:t>Generic outcomes: personalise that </a:t>
            </a:r>
          </a:p>
        </p:txBody>
      </p:sp>
      <p:sp>
        <p:nvSpPr>
          <p:cNvPr id="4" name="Slide Number Placeholder 3"/>
          <p:cNvSpPr>
            <a:spLocks noGrp="1"/>
          </p:cNvSpPr>
          <p:nvPr>
            <p:ph type="sldNum" sz="quarter" idx="5"/>
          </p:nvPr>
        </p:nvSpPr>
        <p:spPr/>
        <p:txBody>
          <a:bodyPr/>
          <a:lstStyle/>
          <a:p>
            <a:fld id="{ED7980DC-7471-4C53-AFC5-58E574A7D0B9}" type="slidenum">
              <a:rPr lang="en-GB" smtClean="0"/>
              <a:t>24</a:t>
            </a:fld>
            <a:endParaRPr lang="en-GB"/>
          </a:p>
        </p:txBody>
      </p:sp>
    </p:spTree>
    <p:extLst>
      <p:ext uri="{BB962C8B-B14F-4D97-AF65-F5344CB8AC3E}">
        <p14:creationId xmlns:p14="http://schemas.microsoft.com/office/powerpoint/2010/main" val="188239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8AEF5-5A9C-188E-1D28-8D13D2E149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FA5776-51A8-76EE-E4CA-42DAF8B4CA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575F5-CBE9-0CD4-875F-B318B6202DA4}"/>
              </a:ext>
            </a:extLst>
          </p:cNvPr>
          <p:cNvSpPr>
            <a:spLocks noGrp="1"/>
          </p:cNvSpPr>
          <p:nvPr>
            <p:ph type="body" idx="1"/>
          </p:nvPr>
        </p:nvSpPr>
        <p:spPr/>
        <p:txBody>
          <a:bodyPr/>
          <a:lstStyle/>
          <a:p>
            <a:r>
              <a:rPr lang="en-GB" dirty="0"/>
              <a:t>Generic to support the case story: support from SM experts – some principles here to consider. </a:t>
            </a:r>
          </a:p>
        </p:txBody>
      </p:sp>
      <p:sp>
        <p:nvSpPr>
          <p:cNvPr id="4" name="Slide Number Placeholder 3">
            <a:extLst>
              <a:ext uri="{FF2B5EF4-FFF2-40B4-BE49-F238E27FC236}">
                <a16:creationId xmlns:a16="http://schemas.microsoft.com/office/drawing/2014/main" id="{C128C0DD-26B1-ED0A-A3D8-778ED25D7D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0E3F87-1C97-4B30-B15D-D718C0F13DE4}"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020742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 </a:t>
            </a:r>
            <a:r>
              <a:rPr lang="en-GB" b="1" dirty="0"/>
              <a:t>Abi</a:t>
            </a:r>
            <a:endParaRPr lang="en-GB" sz="1200" dirty="0"/>
          </a:p>
          <a:p>
            <a:endParaRPr lang="en-GB" dirty="0"/>
          </a:p>
          <a:p>
            <a:r>
              <a:rPr lang="en-GB" b="0" i="0" dirty="0">
                <a:solidFill>
                  <a:srgbClr val="111111"/>
                </a:solidFill>
                <a:effectLst/>
                <a:latin typeface="-apple-system"/>
              </a:rPr>
              <a:t>Claims are the tip of the ice burg; rear view mirror; important to use claims with other safety metrics for organisational learning.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7A6A3F-BBDB-4231-A88D-51A59FFA127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1063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092B6-34F9-465B-8E43-6178A63A3EF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8739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Upcoming: WPV report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67FAA6-3132-4B70-938F-D12A46041101}"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5915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3763013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Learning</a:t>
            </a:r>
            <a:r>
              <a:rPr lang="en-GB" baseline="0" dirty="0"/>
              <a:t> from the Serious Incident process was consistently raising the issue of the lack of consistent undertaking of the Duty of Candour – this has been described in the above ‘Problem to Solve’</a:t>
            </a:r>
          </a:p>
          <a:p>
            <a:endParaRPr lang="en-GB" baseline="0" dirty="0"/>
          </a:p>
          <a:p>
            <a:r>
              <a:rPr lang="en-GB" baseline="0" dirty="0"/>
              <a:t>We were very clear that we would apply the QI process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4118696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true</a:t>
            </a:r>
            <a:r>
              <a:rPr lang="en-GB" baseline="0" dirty="0"/>
              <a:t> QI style we got our heads together in clearly define the end goal and be clear about ‘what good looks like’ </a:t>
            </a:r>
          </a:p>
          <a:p>
            <a:endParaRPr lang="en-GB" baseline="0"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696083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970611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true QI style we began by measuring!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We measured the number of times the Duty of Candour was completed within timeframe over a period of 2 years and those that were either not completed or completed outside of timeframe were examined to understand why</a:t>
            </a:r>
          </a:p>
          <a:p>
            <a:endParaRPr lang="en-GB" dirty="0"/>
          </a:p>
          <a:p>
            <a:r>
              <a:rPr lang="en-GB" dirty="0"/>
              <a:t>Most were due to;</a:t>
            </a:r>
          </a:p>
          <a:p>
            <a:r>
              <a:rPr lang="en-GB" dirty="0"/>
              <a:t>No </a:t>
            </a:r>
            <a:r>
              <a:rPr lang="en-GB" dirty="0" err="1"/>
              <a:t>NoK</a:t>
            </a:r>
            <a:r>
              <a:rPr lang="en-GB" dirty="0"/>
              <a:t> on the clinical records – this would mean that often we would need to contact the coroner to identify the correct person </a:t>
            </a:r>
          </a:p>
          <a:p>
            <a:r>
              <a:rPr lang="en-GB" dirty="0"/>
              <a:t>Learning need – not fully understanding the process or requirement </a:t>
            </a:r>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150198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wanted the right people in the room, with the right passion and experience</a:t>
            </a:r>
          </a:p>
          <a:p>
            <a:r>
              <a:rPr lang="en-GB" dirty="0"/>
              <a:t>Relational coordination enabled us to identify all who would be able to influence the outcome and help lead the changes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3219609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wanted to create a group of people who had shared goals and expert knowledge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75182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PSIRF implementation team sat in a room and began to identify who would be in the perfect position to help</a:t>
            </a:r>
          </a:p>
          <a:p>
            <a:endParaRPr lang="en-GB" dirty="0"/>
          </a:p>
          <a:p>
            <a:r>
              <a:rPr lang="en-GB" dirty="0"/>
              <a:t>Each post it represents either a person or a meeting/committee. </a:t>
            </a:r>
          </a:p>
          <a:p>
            <a:endParaRPr lang="en-GB" dirty="0"/>
          </a:p>
          <a:p>
            <a:r>
              <a:rPr lang="en-GB" dirty="0"/>
              <a:t>This looks chaotic but made perfect sense to us! We were able to identify both direct and indirect relationships that would support the improvement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830676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electronic version</a:t>
            </a:r>
          </a:p>
          <a:p>
            <a:endParaRPr lang="en-GB" dirty="0"/>
          </a:p>
          <a:p>
            <a:r>
              <a:rPr lang="en-GB" dirty="0"/>
              <a:t>We identified the existing relationships we have with the required people and where the relationship was strong, we decided on the necessary steps to improve and strengthen this, for example arranging face to face meetings to share the goal and aim of the project, and gain sign up</a:t>
            </a:r>
          </a:p>
          <a:p>
            <a:endParaRPr lang="en-GB" dirty="0"/>
          </a:p>
          <a:p>
            <a:r>
              <a:rPr lang="en-GB" dirty="0"/>
              <a:t>In this diagram, we identified where we had weak connections with a red dotted line, moderate ad hoc connection with an amber dotted line and where the relationship was strong, we used a green solid line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1450494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1CEF8-6C5A-9658-C93C-5189BDFFB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15962-B279-9D03-A561-0F40FBB01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37E779-A5E7-CFEB-2285-81EB87B789E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C6BDC0F-EA8E-2739-7F0B-51A4055F79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0E613-4E6B-4766-BB6F-FBC47C496F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410355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row here represents a person and the columns are scored;</a:t>
            </a:r>
          </a:p>
          <a:p>
            <a:endParaRPr lang="en-GB" dirty="0"/>
          </a:p>
          <a:p>
            <a:r>
              <a:rPr lang="en-GB" dirty="0"/>
              <a:t>Interest 1-10</a:t>
            </a:r>
          </a:p>
          <a:p>
            <a:r>
              <a:rPr lang="en-GB" dirty="0"/>
              <a:t>Influence 1-10</a:t>
            </a:r>
          </a:p>
          <a:p>
            <a:r>
              <a:rPr lang="en-GB" dirty="0"/>
              <a:t>Relevance essential or moderate </a:t>
            </a:r>
          </a:p>
          <a:p>
            <a:r>
              <a:rPr lang="en-GB" dirty="0"/>
              <a:t>Current relationship</a:t>
            </a:r>
          </a:p>
          <a:p>
            <a:r>
              <a:rPr lang="en-GB" dirty="0"/>
              <a:t>Required relationship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10966092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96CC9-F758-38BC-29A1-4CFAD9BF8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FA397-94F6-97B4-E806-7BFCD6CAC1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AED2A3-311D-A367-786C-D5CEE6BE77FC}"/>
              </a:ext>
            </a:extLst>
          </p:cNvPr>
          <p:cNvSpPr>
            <a:spLocks noGrp="1"/>
          </p:cNvSpPr>
          <p:nvPr>
            <p:ph type="body" idx="1"/>
          </p:nvPr>
        </p:nvSpPr>
        <p:spPr/>
        <p:txBody>
          <a:bodyPr/>
          <a:lstStyle/>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We began each meeting with a story from either a staff member or a person with lived experience. This was a way of making sure that the importance, impact and potential harm of not getting this right was reaffirmed right at the beginning of the meeting – this made sure that the meeting was focussed, and the tone was that of positive movement towards the improvement</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endParaRP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The aim is to understand the experience of staff when undertaking the Duty of Candour process, by engaging with staff and listening to the constraints and hesitations that create a delay. We created a monthly working group that was informed by the Relational Coordination process that will ensure we fully understood the knowledge and experience of key stakeholders, both internal and external to the organisation. We intentionally kept the meeting frequent and several so this was not a drain on the already busy staff</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endParaRPr>
          </a:p>
          <a:p>
            <a:pPr marL="0" marR="0" lvl="1" indent="0" algn="l"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We were clear that to establish this working group we needed people with lived experience, we were fortunate to be able to engage several people with lived experience of either receiving care, being a carer or family member or having been through the investigation process with a loved one</a:t>
            </a:r>
          </a:p>
          <a:p>
            <a:pPr marL="0" marR="0" lvl="1"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endParaRPr>
          </a:p>
        </p:txBody>
      </p:sp>
      <p:sp>
        <p:nvSpPr>
          <p:cNvPr id="4" name="Slide Number Placeholder 3">
            <a:extLst>
              <a:ext uri="{FF2B5EF4-FFF2-40B4-BE49-F238E27FC236}">
                <a16:creationId xmlns:a16="http://schemas.microsoft.com/office/drawing/2014/main" id="{AC504E72-EE05-96A7-1849-E5893498B4F0}"/>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129192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is</a:t>
            </a:r>
            <a:r>
              <a:rPr lang="en-GB" baseline="0" dirty="0"/>
              <a:t> it that is stopping people from completing the </a:t>
            </a:r>
            <a:r>
              <a:rPr lang="en-GB" baseline="0" dirty="0" err="1"/>
              <a:t>DoC</a:t>
            </a:r>
            <a:r>
              <a:rPr lang="en-GB" baseline="0" dirty="0"/>
              <a:t> </a:t>
            </a:r>
          </a:p>
          <a:p>
            <a:endParaRPr lang="en-GB" baseline="0" dirty="0"/>
          </a:p>
          <a:p>
            <a:r>
              <a:rPr lang="en-GB" baseline="0" dirty="0"/>
              <a:t>There is no point jumping in to resolve the issue when we do not understand the barriers. It is all very good looking with our own focus and having expectations, but if we are not the ones completing the process we have a very biassed view</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384588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questions were created and agreed in the group and agreed by</a:t>
            </a:r>
            <a:r>
              <a:rPr lang="en-GB" baseline="0" dirty="0"/>
              <a:t> all. We wanted a simple set of questions that would be easy to complete that gave us a clear idea of what was needed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473160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above is a section of the quotes from the feedback but the themes were;</a:t>
            </a:r>
          </a:p>
          <a:p>
            <a:endParaRPr lang="en-GB" dirty="0"/>
          </a:p>
          <a:p>
            <a:r>
              <a:rPr lang="en-GB" dirty="0"/>
              <a:t>Not feeling confident in when the </a:t>
            </a:r>
            <a:r>
              <a:rPr lang="en-GB" dirty="0" err="1"/>
              <a:t>DoC</a:t>
            </a:r>
            <a:r>
              <a:rPr lang="en-GB" dirty="0"/>
              <a:t> applied</a:t>
            </a:r>
          </a:p>
          <a:p>
            <a:endParaRPr lang="en-GB" dirty="0"/>
          </a:p>
          <a:p>
            <a:r>
              <a:rPr lang="en-GB" dirty="0"/>
              <a:t>Not feeing confident in how to contact people, fear of calling  out of the blue</a:t>
            </a:r>
          </a:p>
          <a:p>
            <a:endParaRPr lang="en-GB" dirty="0"/>
          </a:p>
          <a:p>
            <a:r>
              <a:rPr lang="en-GB" dirty="0"/>
              <a:t>Staff were worries about saying the wrong thing and worried that they would get in trouble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8513000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Weekly governance meetings </a:t>
            </a:r>
          </a:p>
          <a:p>
            <a:r>
              <a:rPr lang="en-GB" dirty="0"/>
              <a:t>These meetings</a:t>
            </a:r>
            <a:r>
              <a:rPr lang="en-GB" baseline="0" dirty="0"/>
              <a:t> are held once a week where we run a </a:t>
            </a:r>
            <a:r>
              <a:rPr lang="en-GB" baseline="0" dirty="0" err="1"/>
              <a:t>reportall</a:t>
            </a:r>
            <a:r>
              <a:rPr lang="en-GB" baseline="0" dirty="0"/>
              <a:t> moderate and above incidents and review the findings where the Duty of Candour applies. Where we see a gap or need to prompt staff we do</a:t>
            </a:r>
          </a:p>
          <a:p>
            <a:endParaRPr lang="en-GB" baseline="0" dirty="0"/>
          </a:p>
          <a:p>
            <a:r>
              <a:rPr lang="en-GB" baseline="0" dirty="0"/>
              <a:t>Categorise in greater than 10 days, less than 10 days, could not complete due to no </a:t>
            </a:r>
            <a:r>
              <a:rPr lang="en-GB" baseline="0" dirty="0" err="1"/>
              <a:t>NoK</a:t>
            </a:r>
            <a:r>
              <a:rPr lang="en-GB" baseline="0" dirty="0"/>
              <a:t> or lack of engagement and did not completed Duty of Candour </a:t>
            </a:r>
          </a:p>
          <a:p>
            <a:endParaRPr lang="en-GB" dirty="0"/>
          </a:p>
          <a:p>
            <a:r>
              <a:rPr lang="en-GB" b="1" dirty="0"/>
              <a:t>Increased training, including to Governance Leads</a:t>
            </a:r>
          </a:p>
          <a:p>
            <a:r>
              <a:rPr lang="en-GB" dirty="0"/>
              <a:t>We have added Duty of Candour</a:t>
            </a:r>
            <a:r>
              <a:rPr lang="en-GB" baseline="0" dirty="0"/>
              <a:t> to all the current training and delivered sessions to the local learning from experience groups, we have introduced the Duty of Candour into every possible training session. </a:t>
            </a:r>
          </a:p>
          <a:p>
            <a:endParaRPr lang="en-GB" dirty="0"/>
          </a:p>
          <a:p>
            <a:r>
              <a:rPr lang="en-GB" b="1" dirty="0"/>
              <a:t>Weekly drop in sessions over teams with the Duty of Candour Lead</a:t>
            </a:r>
            <a:endParaRPr lang="en-GB" b="0" dirty="0"/>
          </a:p>
          <a:p>
            <a:r>
              <a:rPr lang="en-GB" b="0" dirty="0"/>
              <a:t>This</a:t>
            </a:r>
            <a:r>
              <a:rPr lang="en-GB" b="0" baseline="0" dirty="0"/>
              <a:t> is a session that is available to all where people can just drop in and ask a question directly to the Duty of Candour Lead</a:t>
            </a:r>
          </a:p>
          <a:p>
            <a:endParaRPr lang="en-GB" b="0" dirty="0"/>
          </a:p>
          <a:p>
            <a:r>
              <a:rPr lang="en-GB" b="1" dirty="0"/>
              <a:t>FAQ document accessible to all staff</a:t>
            </a:r>
          </a:p>
          <a:p>
            <a:r>
              <a:rPr lang="en-GB" b="0" dirty="0"/>
              <a:t>This is added</a:t>
            </a:r>
            <a:r>
              <a:rPr lang="en-GB" b="0" baseline="0" dirty="0"/>
              <a:t> to the back of the policy and included in the ‘Bundle’</a:t>
            </a:r>
          </a:p>
          <a:p>
            <a:endParaRPr lang="en-GB" b="0" dirty="0"/>
          </a:p>
          <a:p>
            <a:r>
              <a:rPr lang="en-GB" dirty="0"/>
              <a:t>‘</a:t>
            </a:r>
            <a:r>
              <a:rPr lang="en-GB" b="1" dirty="0"/>
              <a:t>Bundle’ of support </a:t>
            </a:r>
          </a:p>
          <a:p>
            <a:r>
              <a:rPr lang="en-GB" dirty="0"/>
              <a:t>This has been created as a ‘one stop shop’ for all of the information</a:t>
            </a:r>
            <a:r>
              <a:rPr lang="en-GB" baseline="0" dirty="0"/>
              <a:t> regarding the Duty of Candour </a:t>
            </a:r>
          </a:p>
          <a:p>
            <a:endParaRPr lang="en-GB" dirty="0"/>
          </a:p>
          <a:p>
            <a:r>
              <a:rPr lang="en-GB" b="1" dirty="0"/>
              <a:t>Gain feedback from patients/carers and staff</a:t>
            </a:r>
          </a:p>
          <a:p>
            <a:r>
              <a:rPr lang="en-GB" dirty="0"/>
              <a:t>This is in order to make sure we are getting</a:t>
            </a:r>
            <a:r>
              <a:rPr lang="en-GB" baseline="0" dirty="0"/>
              <a:t> it right and if not to continuously improve </a:t>
            </a:r>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6846285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use the status field to capture information so we can run a reports to calculate compliance and identify any gaps</a:t>
            </a:r>
          </a:p>
          <a:p>
            <a:r>
              <a:rPr lang="en-GB" dirty="0"/>
              <a:t>Awaiting </a:t>
            </a:r>
            <a:r>
              <a:rPr lang="en-GB" dirty="0" err="1"/>
              <a:t>CoD</a:t>
            </a:r>
            <a:endParaRPr lang="en-GB" dirty="0"/>
          </a:p>
          <a:p>
            <a:r>
              <a:rPr lang="en-GB" dirty="0"/>
              <a:t>Awaiting further info</a:t>
            </a:r>
          </a:p>
          <a:p>
            <a:r>
              <a:rPr lang="en-GB" dirty="0"/>
              <a:t>Contacted Greater than 10 days</a:t>
            </a:r>
          </a:p>
          <a:p>
            <a:r>
              <a:rPr lang="en-GB" dirty="0"/>
              <a:t>Contacted Less than 10 days</a:t>
            </a:r>
          </a:p>
          <a:p>
            <a:r>
              <a:rPr lang="en-GB" dirty="0" err="1"/>
              <a:t>DoC</a:t>
            </a:r>
            <a:r>
              <a:rPr lang="en-GB" dirty="0"/>
              <a:t> Applied to Previous Incident</a:t>
            </a:r>
          </a:p>
          <a:p>
            <a:r>
              <a:rPr lang="en-GB" dirty="0" err="1"/>
              <a:t>DoC</a:t>
            </a:r>
            <a:r>
              <a:rPr lang="en-GB" dirty="0"/>
              <a:t> not Completed, No </a:t>
            </a:r>
            <a:r>
              <a:rPr lang="en-GB" dirty="0" err="1"/>
              <a:t>NoK</a:t>
            </a:r>
            <a:r>
              <a:rPr lang="en-GB" dirty="0"/>
              <a:t> or Failure to Engage</a:t>
            </a:r>
          </a:p>
          <a:p>
            <a:r>
              <a:rPr lang="en-GB" dirty="0"/>
              <a:t>Harm was not sustained whilst in the care of the Trust</a:t>
            </a:r>
          </a:p>
          <a:p>
            <a:r>
              <a:rPr lang="en-GB" dirty="0"/>
              <a:t>Manager Emailed for Update</a:t>
            </a:r>
          </a:p>
          <a:p>
            <a:r>
              <a:rPr lang="en-GB" dirty="0"/>
              <a:t>No Duty of Candour Completed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18053289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principle outcome is the creations of an eBook that contains all the information that could be required under the Duty of Candour</a:t>
            </a:r>
          </a:p>
          <a:p>
            <a:endParaRPr lang="en-GB" baseline="0" dirty="0"/>
          </a:p>
          <a:p>
            <a:r>
              <a:rPr lang="en-GB" baseline="0" dirty="0"/>
              <a:t>This is constantly updated so that we are never sharing out of date information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663636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first page is an oversight about PSIRF, on opening the page an avatar that speaks for about 50 seconds, a small written explanation and links to the relevant documents </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41949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second page is about all things Duty of Candour and engagement</a:t>
            </a:r>
          </a:p>
          <a:p>
            <a:endParaRPr lang="en-GB" dirty="0"/>
          </a:p>
          <a:p>
            <a:r>
              <a:rPr lang="en-GB" dirty="0"/>
              <a:t>This contains the Duty of Candour template letter</a:t>
            </a:r>
          </a:p>
          <a:p>
            <a:r>
              <a:rPr lang="en-GB" dirty="0"/>
              <a:t>Contact details of voluntary services (for example support for people following suicide)</a:t>
            </a:r>
          </a:p>
          <a:p>
            <a:r>
              <a:rPr lang="en-GB" dirty="0"/>
              <a:t>Contact details for the relevant leads</a:t>
            </a:r>
          </a:p>
          <a:p>
            <a:r>
              <a:rPr lang="en-GB" dirty="0"/>
              <a:t>Links for the training and </a:t>
            </a:r>
            <a:r>
              <a:rPr lang="en-GB" dirty="0" err="1"/>
              <a:t>elearning</a:t>
            </a:r>
            <a:endParaRPr lang="en-GB" dirty="0"/>
          </a:p>
          <a:p>
            <a:r>
              <a:rPr lang="en-GB" dirty="0"/>
              <a:t>Link for drop in session</a:t>
            </a:r>
          </a:p>
          <a:p>
            <a:r>
              <a:rPr lang="en-GB" dirty="0"/>
              <a:t>Link to the correct page on out intranet</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983546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why? </a:t>
            </a:r>
          </a:p>
        </p:txBody>
      </p:sp>
      <p:sp>
        <p:nvSpPr>
          <p:cNvPr id="4" name="Slide Number Placeholder 3"/>
          <p:cNvSpPr>
            <a:spLocks noGrp="1"/>
          </p:cNvSpPr>
          <p:nvPr>
            <p:ph type="sldNum" sz="quarter" idx="5"/>
          </p:nvPr>
        </p:nvSpPr>
        <p:spPr/>
        <p:txBody>
          <a:bodyPr/>
          <a:lstStyle/>
          <a:p>
            <a:fld id="{ED7980DC-7471-4C53-AFC5-58E574A7D0B9}" type="slidenum">
              <a:rPr lang="en-GB" smtClean="0"/>
              <a:t>4</a:t>
            </a:fld>
            <a:endParaRPr lang="en-GB"/>
          </a:p>
        </p:txBody>
      </p:sp>
    </p:spTree>
    <p:extLst>
      <p:ext uri="{BB962C8B-B14F-4D97-AF65-F5344CB8AC3E}">
        <p14:creationId xmlns:p14="http://schemas.microsoft.com/office/powerpoint/2010/main" val="1690808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final page is all about support for staff. Incidents can have a significant impact on staff and the feeling of being involved in an investigation can be overwhelming and anxiety provoking</a:t>
            </a:r>
          </a:p>
          <a:p>
            <a:endParaRPr lang="en-GB" dirty="0"/>
          </a:p>
          <a:p>
            <a:r>
              <a:rPr lang="en-GB" dirty="0"/>
              <a:t>This page was designed to provide links to all support that is available within the trust and externally</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30206005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so many examples of where the input from people with lived experience have stopped us in our tracks to fix a process or amend a language. Everything that has been produced has been agreed by them</a:t>
            </a:r>
          </a:p>
          <a:p>
            <a:endParaRPr lang="en-GB" dirty="0"/>
          </a:p>
          <a:p>
            <a:r>
              <a:rPr lang="en-GB" dirty="0"/>
              <a:t>Before each meeting we has a preparatory meeting and after every meeting we had a mop up or debrief session. This meant that we were able make sure they felt supported through the process  </a:t>
            </a:r>
          </a:p>
          <a:p>
            <a:endParaRPr lang="en-GB" dirty="0"/>
          </a:p>
          <a:p>
            <a:r>
              <a:rPr lang="en-GB" dirty="0"/>
              <a:t>If there is a take away from this session, it is that we cannot make improvements to our service with any confidence that we have got it right unless we have involved the people who will be at the </a:t>
            </a:r>
            <a:r>
              <a:rPr lang="en-GB"/>
              <a:t>receiving end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B518792-B396-44C3-A4FB-44F8F8F76E30}" type="slidenum">
              <a:rPr kumimoji="0" lang="en-GB"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6247928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F497D"/>
                </a:solidFill>
                <a:effectLst/>
                <a:latin typeface="Arial" panose="020B0604020202020204" pitchFamily="34" charset="0"/>
                <a:ea typeface="Aptos" panose="020B0004020202020204" pitchFamily="34" charset="0"/>
                <a:cs typeface="Aptos" panose="020B0004020202020204" pitchFamily="34" charset="0"/>
              </a:rPr>
              <a:t>QR code above. </a:t>
            </a:r>
            <a:r>
              <a:rPr lang="en-GB" sz="1800" u="sng" dirty="0">
                <a:solidFill>
                  <a:srgbClr val="1F497D"/>
                </a:solidFill>
                <a:effectLst/>
                <a:latin typeface="Arial" panose="020B0604020202020204" pitchFamily="34" charset="0"/>
                <a:ea typeface="Aptos" panose="020B0004020202020204" pitchFamily="34" charset="0"/>
                <a:cs typeface="Aptos" panose="020B0004020202020204" pitchFamily="34" charset="0"/>
              </a:rPr>
              <a:t>https://forms.office.com/e/9wauR68FMX</a:t>
            </a:r>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57360-FF49-4793-A54F-BC2EAC05D9F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04416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6DA46-95EA-0496-C212-A86805B57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0AA6C7-4840-F227-00E5-A2EF8D6F8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D8B83-74D7-3FF7-48B9-16E239A020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F497D"/>
                </a:solidFill>
                <a:effectLst/>
                <a:latin typeface="Arial" panose="020B0604020202020204" pitchFamily="34" charset="0"/>
                <a:ea typeface="Aptos" panose="020B0004020202020204" pitchFamily="34" charset="0"/>
                <a:cs typeface="Aptos" panose="020B0004020202020204" pitchFamily="34" charset="0"/>
              </a:rPr>
              <a:t>QR code above. </a:t>
            </a:r>
            <a:r>
              <a:rPr lang="en-GB" sz="1800" u="sng" dirty="0">
                <a:solidFill>
                  <a:srgbClr val="1F497D"/>
                </a:solidFill>
                <a:effectLst/>
                <a:latin typeface="Arial" panose="020B0604020202020204" pitchFamily="34" charset="0"/>
                <a:ea typeface="Aptos" panose="020B0004020202020204" pitchFamily="34" charset="0"/>
                <a:cs typeface="Aptos" panose="020B0004020202020204" pitchFamily="34" charset="0"/>
              </a:rPr>
              <a:t>https://forms.office.com/e/9wauR68FMX</a:t>
            </a:r>
            <a:endParaRPr lang="en-GB" sz="1800" dirty="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a:extLst>
              <a:ext uri="{FF2B5EF4-FFF2-40B4-BE49-F238E27FC236}">
                <a16:creationId xmlns:a16="http://schemas.microsoft.com/office/drawing/2014/main" id="{89C0A3F6-8617-5C6F-B5BE-1B43398E24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57360-FF49-4793-A54F-BC2EAC05D9F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83464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2487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071DB1-51C5-4B51-A10D-D5116D5BA7BD}" type="slidenum">
              <a:rPr lang="en-GB" smtClean="0"/>
              <a:t>5</a:t>
            </a:fld>
            <a:endParaRPr lang="en-GB"/>
          </a:p>
        </p:txBody>
      </p:sp>
    </p:spTree>
    <p:extLst>
      <p:ext uri="{BB962C8B-B14F-4D97-AF65-F5344CB8AC3E}">
        <p14:creationId xmlns:p14="http://schemas.microsoft.com/office/powerpoint/2010/main" val="3450482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3087"/>
                </a:solidFill>
                <a:effectLst/>
                <a:latin typeface="FrutigerLTStd-Light"/>
              </a:rPr>
              <a:t>Ask the audience what do they think the vol and cost of claims in the area is?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003087"/>
                </a:solidFill>
                <a:effectLst/>
                <a:latin typeface="FrutigerLTStd-Light"/>
              </a:rPr>
              <a:t>This resource outlines risks associated with these exposures and illustrates learning from claims through illustrative case stories and an analysis of recurring themes in settled claims.</a:t>
            </a:r>
            <a:endParaRPr lang="en-GB" dirty="0"/>
          </a:p>
          <a:p>
            <a:endParaRPr lang="en-GB" dirty="0"/>
          </a:p>
        </p:txBody>
      </p:sp>
      <p:sp>
        <p:nvSpPr>
          <p:cNvPr id="4" name="Slide Number Placeholder 3"/>
          <p:cNvSpPr>
            <a:spLocks noGrp="1"/>
          </p:cNvSpPr>
          <p:nvPr>
            <p:ph type="sldNum" sz="quarter" idx="5"/>
          </p:nvPr>
        </p:nvSpPr>
        <p:spPr/>
        <p:txBody>
          <a:bodyPr/>
          <a:lstStyle/>
          <a:p>
            <a:fld id="{ED7980DC-7471-4C53-AFC5-58E574A7D0B9}" type="slidenum">
              <a:rPr lang="en-GB" smtClean="0"/>
              <a:t>6</a:t>
            </a:fld>
            <a:endParaRPr lang="en-GB"/>
          </a:p>
        </p:txBody>
      </p:sp>
    </p:spTree>
    <p:extLst>
      <p:ext uri="{BB962C8B-B14F-4D97-AF65-F5344CB8AC3E}">
        <p14:creationId xmlns:p14="http://schemas.microsoft.com/office/powerpoint/2010/main" val="32056373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GB" b="0" i="0" dirty="0">
                <a:solidFill>
                  <a:srgbClr val="003087"/>
                </a:solidFill>
                <a:effectLst/>
                <a:latin typeface="FrutigerLTStd-Light"/>
              </a:rPr>
              <a:t>The Control of Substances Hazardous to Health Regulations (</a:t>
            </a:r>
            <a:r>
              <a:rPr lang="en-GB" b="0" i="0" u="sng" dirty="0">
                <a:solidFill>
                  <a:srgbClr val="005EB8"/>
                </a:solidFill>
                <a:effectLst/>
                <a:latin typeface="FrutigerLTStd-Light"/>
                <a:hlinkClick r:id="rId3"/>
              </a:rPr>
              <a:t>COSHH</a:t>
            </a:r>
            <a:r>
              <a:rPr lang="en-GB" b="0" i="0" dirty="0">
                <a:solidFill>
                  <a:srgbClr val="003087"/>
                </a:solidFill>
                <a:effectLst/>
                <a:latin typeface="FrutigerLTStd-Light"/>
              </a:rPr>
              <a:t>) Regulations 2002 (as amended) requires employers to:</a:t>
            </a:r>
          </a:p>
          <a:p>
            <a:pPr algn="l">
              <a:buFont typeface="Arial" panose="020B0604020202020204" pitchFamily="34" charset="0"/>
              <a:buChar char="•"/>
            </a:pPr>
            <a:r>
              <a:rPr lang="en-GB" b="0" i="0" dirty="0">
                <a:solidFill>
                  <a:srgbClr val="003087"/>
                </a:solidFill>
                <a:effectLst/>
                <a:latin typeface="FrutigerLTStd-Bold"/>
              </a:rPr>
              <a:t>Assess </a:t>
            </a:r>
            <a:r>
              <a:rPr lang="en-GB" b="0" i="0" dirty="0">
                <a:solidFill>
                  <a:srgbClr val="003087"/>
                </a:solidFill>
                <a:effectLst/>
                <a:latin typeface="FrutigerLTStd-Light"/>
              </a:rPr>
              <a:t>the risks that arise from the use of hazardous substances. This includes arrangements to deal with accidents, incidents or emergencies, such as those resulting from serious spillages. The assessment must also include health and safety risks arising from storage, handling or disposal of any of the substances.</a:t>
            </a:r>
          </a:p>
          <a:p>
            <a:pPr algn="l">
              <a:buFont typeface="Arial" panose="020B0604020202020204" pitchFamily="34" charset="0"/>
              <a:buChar char="•"/>
            </a:pPr>
            <a:r>
              <a:rPr lang="en-GB" b="0" i="0" dirty="0">
                <a:solidFill>
                  <a:srgbClr val="003087"/>
                </a:solidFill>
                <a:effectLst/>
                <a:latin typeface="FrutigerLTStd-Bold"/>
              </a:rPr>
              <a:t>Prevent</a:t>
            </a:r>
            <a:r>
              <a:rPr lang="en-GB" b="0" i="0" dirty="0">
                <a:solidFill>
                  <a:srgbClr val="003087"/>
                </a:solidFill>
                <a:effectLst/>
                <a:latin typeface="FrutigerLTStd-Light"/>
              </a:rPr>
              <a:t> or, if this is not reasonably practicable, </a:t>
            </a:r>
            <a:r>
              <a:rPr lang="en-GB" b="0" i="0" dirty="0">
                <a:solidFill>
                  <a:srgbClr val="003087"/>
                </a:solidFill>
                <a:effectLst/>
                <a:latin typeface="FrutigerLTStd-Bold"/>
              </a:rPr>
              <a:t>control</a:t>
            </a:r>
            <a:r>
              <a:rPr lang="en-GB" b="0" i="0" dirty="0">
                <a:solidFill>
                  <a:srgbClr val="003087"/>
                </a:solidFill>
                <a:effectLst/>
                <a:latin typeface="FrutigerLTStd-Light"/>
              </a:rPr>
              <a:t> exposure to such substances.</a:t>
            </a:r>
          </a:p>
          <a:p>
            <a:pPr algn="l">
              <a:buFont typeface="Arial" panose="020B0604020202020204" pitchFamily="34" charset="0"/>
              <a:buChar char="•"/>
            </a:pPr>
            <a:r>
              <a:rPr lang="en-GB" b="0" i="0" dirty="0">
                <a:solidFill>
                  <a:srgbClr val="003087"/>
                </a:solidFill>
                <a:effectLst/>
                <a:latin typeface="FrutigerLTStd-Light"/>
              </a:rPr>
              <a:t>Provide staff with </a:t>
            </a:r>
            <a:r>
              <a:rPr lang="en-GB" b="0" i="0" dirty="0">
                <a:solidFill>
                  <a:srgbClr val="003087"/>
                </a:solidFill>
                <a:effectLst/>
                <a:latin typeface="FrutigerLTStd-Bold"/>
              </a:rPr>
              <a:t>information, instruction and training</a:t>
            </a:r>
            <a:r>
              <a:rPr lang="en-GB" b="0" i="0" dirty="0">
                <a:solidFill>
                  <a:srgbClr val="003087"/>
                </a:solidFill>
                <a:effectLst/>
                <a:latin typeface="FrutigerLTStd-Light"/>
              </a:rPr>
              <a:t> about the risks, steps and precautions the employer has taken to control these risks, e.g. provision of appropriate personal protective equipment (PPE). See the </a:t>
            </a:r>
            <a:r>
              <a:rPr lang="en-GB" b="0" i="0" u="sng" dirty="0">
                <a:solidFill>
                  <a:srgbClr val="005EB8"/>
                </a:solidFill>
                <a:effectLst/>
                <a:latin typeface="FrutigerLTStd-Light"/>
                <a:hlinkClick r:id="rId4"/>
              </a:rPr>
              <a:t>hierarchy of hazard control</a:t>
            </a:r>
            <a:r>
              <a:rPr lang="en-GB" b="0" i="0" dirty="0">
                <a:solidFill>
                  <a:srgbClr val="003087"/>
                </a:solidFill>
                <a:effectLst/>
                <a:latin typeface="FrutigerLTStd-Light"/>
              </a:rPr>
              <a:t>.</a:t>
            </a:r>
          </a:p>
          <a:p>
            <a:endParaRPr lang="en-GB" dirty="0"/>
          </a:p>
        </p:txBody>
      </p:sp>
      <p:sp>
        <p:nvSpPr>
          <p:cNvPr id="4" name="Slide Number Placeholder 3"/>
          <p:cNvSpPr>
            <a:spLocks noGrp="1"/>
          </p:cNvSpPr>
          <p:nvPr>
            <p:ph type="sldNum" sz="quarter" idx="5"/>
          </p:nvPr>
        </p:nvSpPr>
        <p:spPr/>
        <p:txBody>
          <a:bodyPr/>
          <a:lstStyle/>
          <a:p>
            <a:fld id="{ED7980DC-7471-4C53-AFC5-58E574A7D0B9}" type="slidenum">
              <a:rPr lang="en-GB" smtClean="0"/>
              <a:t>7</a:t>
            </a:fld>
            <a:endParaRPr lang="en-GB"/>
          </a:p>
        </p:txBody>
      </p:sp>
    </p:spTree>
    <p:extLst>
      <p:ext uri="{BB962C8B-B14F-4D97-AF65-F5344CB8AC3E}">
        <p14:creationId xmlns:p14="http://schemas.microsoft.com/office/powerpoint/2010/main" val="1276784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a:t>
            </a:r>
            <a:r>
              <a:rPr lang="en-GB" b="0" i="0" dirty="0">
                <a:solidFill>
                  <a:srgbClr val="003087"/>
                </a:solidFill>
                <a:effectLst/>
                <a:latin typeface="FrutigerLTStd-Light"/>
              </a:rPr>
              <a:t>that arise from the use of hazardous substances. This includes arrangements to deal with accidents, incidents or emergencies, such as those resulting from serious spillages. The assessment must also include health and safety risks arising from storage, handling or disposal of any of the substances.</a:t>
            </a:r>
          </a:p>
          <a:p>
            <a:endParaRPr lang="en-GB" dirty="0"/>
          </a:p>
        </p:txBody>
      </p:sp>
      <p:sp>
        <p:nvSpPr>
          <p:cNvPr id="4" name="Slide Number Placeholder 3"/>
          <p:cNvSpPr>
            <a:spLocks noGrp="1"/>
          </p:cNvSpPr>
          <p:nvPr>
            <p:ph type="sldNum" sz="quarter" idx="5"/>
          </p:nvPr>
        </p:nvSpPr>
        <p:spPr/>
        <p:txBody>
          <a:bodyPr/>
          <a:lstStyle/>
          <a:p>
            <a:fld id="{ED7980DC-7471-4C53-AFC5-58E574A7D0B9}" type="slidenum">
              <a:rPr lang="en-GB" smtClean="0"/>
              <a:t>8</a:t>
            </a:fld>
            <a:endParaRPr lang="en-GB"/>
          </a:p>
        </p:txBody>
      </p:sp>
    </p:spTree>
    <p:extLst>
      <p:ext uri="{BB962C8B-B14F-4D97-AF65-F5344CB8AC3E}">
        <p14:creationId xmlns:p14="http://schemas.microsoft.com/office/powerpoint/2010/main" val="44503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Where did we see the most staff impacted? Facilitates staff most </a:t>
            </a:r>
          </a:p>
        </p:txBody>
      </p:sp>
      <p:sp>
        <p:nvSpPr>
          <p:cNvPr id="4" name="Slide Number Placeholder 3"/>
          <p:cNvSpPr>
            <a:spLocks noGrp="1"/>
          </p:cNvSpPr>
          <p:nvPr>
            <p:ph type="sldNum" sz="quarter" idx="5"/>
          </p:nvPr>
        </p:nvSpPr>
        <p:spPr/>
        <p:txBody>
          <a:bodyPr/>
          <a:lstStyle/>
          <a:p>
            <a:fld id="{ED7980DC-7471-4C53-AFC5-58E574A7D0B9}" type="slidenum">
              <a:rPr lang="en-GB" smtClean="0"/>
              <a:t>9</a:t>
            </a:fld>
            <a:endParaRPr lang="en-GB"/>
          </a:p>
        </p:txBody>
      </p:sp>
    </p:spTree>
    <p:extLst>
      <p:ext uri="{BB962C8B-B14F-4D97-AF65-F5344CB8AC3E}">
        <p14:creationId xmlns:p14="http://schemas.microsoft.com/office/powerpoint/2010/main" val="5498358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3100083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4756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4973557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8" y="980809"/>
            <a:ext cx="8496944" cy="3513906"/>
          </a:xfrm>
          <a:prstGeom prst="rect">
            <a:avLst/>
          </a:prstGeom>
        </p:spPr>
      </p:pic>
    </p:spTree>
    <p:extLst>
      <p:ext uri="{BB962C8B-B14F-4D97-AF65-F5344CB8AC3E}">
        <p14:creationId xmlns:p14="http://schemas.microsoft.com/office/powerpoint/2010/main" val="13773303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spTree>
    <p:extLst>
      <p:ext uri="{BB962C8B-B14F-4D97-AF65-F5344CB8AC3E}">
        <p14:creationId xmlns:p14="http://schemas.microsoft.com/office/powerpoint/2010/main" val="899972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3"/>
            <a:ext cx="8514128" cy="3520151"/>
          </a:xfrm>
          <a:prstGeom prst="rect">
            <a:avLst/>
          </a:prstGeom>
        </p:spPr>
      </p:pic>
    </p:spTree>
    <p:extLst>
      <p:ext uri="{BB962C8B-B14F-4D97-AF65-F5344CB8AC3E}">
        <p14:creationId xmlns:p14="http://schemas.microsoft.com/office/powerpoint/2010/main" val="3286697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3060247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6"/>
            <a:ext cx="8514129" cy="3520150"/>
          </a:xfrm>
          <a:prstGeom prst="rect">
            <a:avLst/>
          </a:prstGeom>
        </p:spPr>
      </p:pic>
    </p:spTree>
    <p:extLst>
      <p:ext uri="{BB962C8B-B14F-4D97-AF65-F5344CB8AC3E}">
        <p14:creationId xmlns:p14="http://schemas.microsoft.com/office/powerpoint/2010/main" val="14881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1980689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8" name="Text Placeholder 16">
            <a:extLst>
              <a:ext uri="{FF2B5EF4-FFF2-40B4-BE49-F238E27FC236}">
                <a16:creationId xmlns:a16="http://schemas.microsoft.com/office/drawing/2014/main" id="{B8498729-8E0E-452C-9DE5-20C4280E6809}"/>
              </a:ext>
            </a:extLst>
          </p:cNvPr>
          <p:cNvSpPr>
            <a:spLocks noGrp="1"/>
          </p:cNvSpPr>
          <p:nvPr>
            <p:ph type="body" sz="quarter" idx="11" hasCustomPrompt="1"/>
          </p:nvPr>
        </p:nvSpPr>
        <p:spPr>
          <a:xfrm>
            <a:off x="2728754" y="3982500"/>
            <a:ext cx="3402000" cy="1161000"/>
          </a:xfrm>
          <a:solidFill>
            <a:schemeClr val="bg1">
              <a:lumMod val="85000"/>
              <a:alpha val="80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02</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sp>
        <p:nvSpPr>
          <p:cNvPr id="17" name="Text Placeholder 16">
            <a:extLst>
              <a:ext uri="{FF2B5EF4-FFF2-40B4-BE49-F238E27FC236}">
                <a16:creationId xmlns:a16="http://schemas.microsoft.com/office/drawing/2014/main" id="{6F6ED01E-03BA-4CB7-BDDB-4A7F0B0DA414}"/>
              </a:ext>
            </a:extLst>
          </p:cNvPr>
          <p:cNvSpPr>
            <a:spLocks noGrp="1"/>
          </p:cNvSpPr>
          <p:nvPr>
            <p:ph type="body" sz="quarter" idx="10" hasCustomPrompt="1"/>
          </p:nvPr>
        </p:nvSpPr>
        <p:spPr>
          <a:xfrm>
            <a:off x="590687" y="3982500"/>
            <a:ext cx="2083853" cy="1161000"/>
          </a:xfrm>
          <a:solidFill>
            <a:schemeClr val="bg1">
              <a:lumMod val="95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01</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sp>
        <p:nvSpPr>
          <p:cNvPr id="2" name="Title 1">
            <a:extLst>
              <a:ext uri="{FF2B5EF4-FFF2-40B4-BE49-F238E27FC236}">
                <a16:creationId xmlns:a16="http://schemas.microsoft.com/office/drawing/2014/main" id="{D3060639-BF2D-41F8-822B-DED03338D288}"/>
              </a:ext>
            </a:extLst>
          </p:cNvPr>
          <p:cNvSpPr>
            <a:spLocks noGrp="1"/>
          </p:cNvSpPr>
          <p:nvPr userDrawn="1">
            <p:ph type="title" hasCustomPrompt="1"/>
          </p:nvPr>
        </p:nvSpPr>
        <p:spPr>
          <a:xfrm>
            <a:off x="510266" y="147841"/>
            <a:ext cx="8033659" cy="994172"/>
          </a:xfrm>
        </p:spPr>
        <p:txBody>
          <a:bodyPr rtlCol="0">
            <a:normAutofit/>
          </a:bodyPr>
          <a:lstStyle>
            <a:lvl1pPr>
              <a:defRPr sz="2250"/>
            </a:lvl1pPr>
          </a:lstStyle>
          <a:p>
            <a:pPr rtl="0"/>
            <a:r>
              <a:rPr lang="en-GB" noProof="0" dirty="0"/>
              <a:t>Project timeline</a:t>
            </a:r>
          </a:p>
        </p:txBody>
      </p:sp>
      <p:sp>
        <p:nvSpPr>
          <p:cNvPr id="3" name="Content Placeholder 2">
            <a:extLst>
              <a:ext uri="{FF2B5EF4-FFF2-40B4-BE49-F238E27FC236}">
                <a16:creationId xmlns:a16="http://schemas.microsoft.com/office/drawing/2014/main" id="{0F474091-9EA2-47C8-AAA9-6DFE207852E4}"/>
              </a:ext>
            </a:extLst>
          </p:cNvPr>
          <p:cNvSpPr>
            <a:spLocks noGrp="1"/>
          </p:cNvSpPr>
          <p:nvPr userDrawn="1">
            <p:ph idx="1"/>
          </p:nvPr>
        </p:nvSpPr>
        <p:spPr>
          <a:xfrm>
            <a:off x="510266" y="1339827"/>
            <a:ext cx="8033659" cy="2479552"/>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19" name="Text Placeholder 16">
            <a:extLst>
              <a:ext uri="{FF2B5EF4-FFF2-40B4-BE49-F238E27FC236}">
                <a16:creationId xmlns:a16="http://schemas.microsoft.com/office/drawing/2014/main" id="{1C51713D-9A60-48EF-A25A-764AEDE9E672}"/>
              </a:ext>
            </a:extLst>
          </p:cNvPr>
          <p:cNvSpPr>
            <a:spLocks noGrp="1"/>
          </p:cNvSpPr>
          <p:nvPr>
            <p:ph type="body" sz="quarter" idx="12" hasCustomPrompt="1"/>
          </p:nvPr>
        </p:nvSpPr>
        <p:spPr>
          <a:xfrm>
            <a:off x="6184970" y="3982500"/>
            <a:ext cx="2327400" cy="1161000"/>
          </a:xfrm>
          <a:solidFill>
            <a:schemeClr val="bg1">
              <a:lumMod val="95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3</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cxnSp>
        <p:nvCxnSpPr>
          <p:cNvPr id="21" name="Straight Connector 20">
            <a:extLst>
              <a:ext uri="{FF2B5EF4-FFF2-40B4-BE49-F238E27FC236}">
                <a16:creationId xmlns:a16="http://schemas.microsoft.com/office/drawing/2014/main" id="{303706AB-7768-4239-93C0-28F2AC35B71A}"/>
              </a:ext>
            </a:extLst>
          </p:cNvPr>
          <p:cNvCxnSpPr/>
          <p:nvPr userDrawn="1"/>
        </p:nvCxnSpPr>
        <p:spPr>
          <a:xfrm>
            <a:off x="590687" y="885825"/>
            <a:ext cx="2160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018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561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55013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725492">
            <a:off x="5436096"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618409" y="-179341"/>
            <a:ext cx="5502182" cy="5502182"/>
          </a:xfrm>
          <a:prstGeom prst="ellipse">
            <a:avLst/>
          </a:prstGeom>
        </p:spPr>
        <p:txBody>
          <a:bodyPr/>
          <a:lstStyle/>
          <a:p>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GB" dirty="0"/>
          </a:p>
        </p:txBody>
      </p:sp>
      <p:sp>
        <p:nvSpPr>
          <p:cNvPr id="11" name="Subtitle 2">
            <a:extLst>
              <a:ext uri="{FF2B5EF4-FFF2-40B4-BE49-F238E27FC236}">
                <a16:creationId xmlns:a16="http://schemas.microsoft.com/office/drawing/2014/main" id="{9E453AC7-E0F1-5C9F-56D0-D9D52BEDC496}"/>
              </a:ext>
            </a:extLst>
          </p:cNvPr>
          <p:cNvSpPr>
            <a:spLocks noGrp="1"/>
          </p:cNvSpPr>
          <p:nvPr>
            <p:ph type="subTitle" idx="1"/>
          </p:nvPr>
        </p:nvSpPr>
        <p:spPr>
          <a:xfrm>
            <a:off x="313252" y="2914650"/>
            <a:ext cx="3746051"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2" name="Picture 1" descr="A blue and black logo&#10;&#10;Description automatically generated">
            <a:extLst>
              <a:ext uri="{FF2B5EF4-FFF2-40B4-BE49-F238E27FC236}">
                <a16:creationId xmlns:a16="http://schemas.microsoft.com/office/drawing/2014/main" id="{9E828249-4F67-D894-70B4-188FFE0487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892" y="220886"/>
            <a:ext cx="1033606" cy="543600"/>
          </a:xfrm>
          <a:prstGeom prst="rect">
            <a:avLst/>
          </a:prstGeom>
        </p:spPr>
      </p:pic>
      <p:sp>
        <p:nvSpPr>
          <p:cNvPr id="3" name="Slide Number Placeholder 6">
            <a:extLst>
              <a:ext uri="{FF2B5EF4-FFF2-40B4-BE49-F238E27FC236}">
                <a16:creationId xmlns:a16="http://schemas.microsoft.com/office/drawing/2014/main" id="{E5A4E9A7-276C-5BC0-E67D-1DF03F2682F1}"/>
              </a:ext>
            </a:extLst>
          </p:cNvPr>
          <p:cNvSpPr txBox="1">
            <a:spLocks/>
          </p:cNvSpPr>
          <p:nvPr userDrawn="1"/>
        </p:nvSpPr>
        <p:spPr>
          <a:xfrm>
            <a:off x="3505200" y="4767263"/>
            <a:ext cx="2133600" cy="27384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a:t>
            </a:r>
          </a:p>
        </p:txBody>
      </p:sp>
    </p:spTree>
    <p:extLst>
      <p:ext uri="{BB962C8B-B14F-4D97-AF65-F5344CB8AC3E}">
        <p14:creationId xmlns:p14="http://schemas.microsoft.com/office/powerpoint/2010/main" val="2152441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sz="24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531297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252" y="1597819"/>
            <a:ext cx="8507220" cy="1102519"/>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13252" y="2914650"/>
            <a:ext cx="6400800"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05440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5137720"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5252163"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5252163" y="1091673"/>
            <a:ext cx="3453866" cy="3453866"/>
          </a:xfrm>
          <a:prstGeom prst="ellipse">
            <a:avLst/>
          </a:prstGeom>
        </p:spPr>
        <p:txBody>
          <a:bodyPr/>
          <a:lstStyle/>
          <a:p>
            <a:endParaRPr lang="en-GB" dirty="0"/>
          </a:p>
        </p:txBody>
      </p:sp>
      <p:sp>
        <p:nvSpPr>
          <p:cNvPr id="9" name="Content Placeholder 2">
            <a:extLst>
              <a:ext uri="{FF2B5EF4-FFF2-40B4-BE49-F238E27FC236}">
                <a16:creationId xmlns:a16="http://schemas.microsoft.com/office/drawing/2014/main" id="{B8764CFA-8D40-3129-2709-0D056CAD3D78}"/>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09783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Text Placeholder 15"/>
          <p:cNvSpPr>
            <a:spLocks noGrp="1"/>
          </p:cNvSpPr>
          <p:nvPr>
            <p:ph type="body" sz="quarter" idx="14"/>
          </p:nvPr>
        </p:nvSpPr>
        <p:spPr>
          <a:xfrm>
            <a:off x="307033" y="1489543"/>
            <a:ext cx="7721351" cy="1028201"/>
          </a:xfrm>
          <a:prstGeom prst="rect">
            <a:avLst/>
          </a:prstGeom>
        </p:spPr>
        <p:txBody>
          <a:bodyPr>
            <a:noAutofit/>
          </a:bodyPr>
          <a:lstStyle>
            <a:lvl1pPr marL="0" indent="0">
              <a:buNone/>
              <a:defRPr sz="3200" b="0">
                <a:solidFill>
                  <a:schemeClr val="bg1"/>
                </a:solidFill>
                <a:latin typeface="Arial" panose="020B0604020202020204" pitchFamily="34" charset="0"/>
                <a:cs typeface="Arial" panose="020B0604020202020204" pitchFamily="34" charset="0"/>
              </a:defRPr>
            </a:lvl1pPr>
            <a:lvl2pPr marL="9525" indent="0">
              <a:buNone/>
              <a:tabLst/>
              <a:defRPr sz="28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367113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457200" y="1091673"/>
            <a:ext cx="3453866" cy="3453866"/>
          </a:xfrm>
          <a:prstGeom prst="ellipse">
            <a:avLst/>
          </a:prstGeom>
        </p:spPr>
        <p:txBody>
          <a:bodyPr/>
          <a:lstStyle/>
          <a:p>
            <a:endParaRPr lang="en-GB" dirty="0"/>
          </a:p>
        </p:txBody>
      </p:sp>
      <p:sp>
        <p:nvSpPr>
          <p:cNvPr id="11" name="Content Placeholder 3">
            <a:extLst>
              <a:ext uri="{FF2B5EF4-FFF2-40B4-BE49-F238E27FC236}">
                <a16:creationId xmlns:a16="http://schemas.microsoft.com/office/drawing/2014/main" id="{C3451098-EE25-0FBB-2ADD-5DB0E8E7EBB3}"/>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306595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3C0D-6D3F-842B-F0F4-42F66E650A22}"/>
              </a:ext>
            </a:extLst>
          </p:cNvPr>
          <p:cNvSpPr>
            <a:spLocks noGrp="1"/>
          </p:cNvSpPr>
          <p:nvPr>
            <p:ph type="title"/>
          </p:nvPr>
        </p:nvSpPr>
        <p:spPr/>
        <p:txBody>
          <a:bodyPr/>
          <a:lstStyle/>
          <a:p>
            <a:r>
              <a:rPr lang="en-US" dirty="0"/>
              <a:t>Click to edit Master title style</a:t>
            </a:r>
            <a:endParaRPr lang="en-GB" dirty="0"/>
          </a:p>
        </p:txBody>
      </p:sp>
      <p:sp>
        <p:nvSpPr>
          <p:cNvPr id="4" name="Slide Number Placeholder 4">
            <a:extLst>
              <a:ext uri="{FF2B5EF4-FFF2-40B4-BE49-F238E27FC236}">
                <a16:creationId xmlns:a16="http://schemas.microsoft.com/office/drawing/2014/main" id="{F16E6DA4-7421-779D-5B25-F8D6F5F4C645}"/>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73395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doctor examining a pregnant person's belly&#10;&#10;Description automatically generated">
            <a:extLst>
              <a:ext uri="{FF2B5EF4-FFF2-40B4-BE49-F238E27FC236}">
                <a16:creationId xmlns:a16="http://schemas.microsoft.com/office/drawing/2014/main" id="{BEE8B81F-1D0D-2E22-4760-9C757316E5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r="11278" b="45228"/>
          <a:stretch/>
        </p:blipFill>
        <p:spPr>
          <a:xfrm>
            <a:off x="306341" y="987574"/>
            <a:ext cx="8496944" cy="3513906"/>
          </a:xfrm>
          <a:prstGeom prst="rect">
            <a:avLst/>
          </a:prstGeom>
        </p:spPr>
      </p:pic>
    </p:spTree>
    <p:extLst>
      <p:ext uri="{BB962C8B-B14F-4D97-AF65-F5344CB8AC3E}">
        <p14:creationId xmlns:p14="http://schemas.microsoft.com/office/powerpoint/2010/main" val="10675527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06341" y="987574"/>
            <a:ext cx="8514131" cy="3507140"/>
          </a:xfrm>
          <a:prstGeom prst="rect">
            <a:avLst/>
          </a:prstGeom>
        </p:spPr>
      </p:pic>
    </p:spTree>
    <p:extLst>
      <p:ext uri="{BB962C8B-B14F-4D97-AF65-F5344CB8AC3E}">
        <p14:creationId xmlns:p14="http://schemas.microsoft.com/office/powerpoint/2010/main" val="29124581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2378181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200534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3" name="Picture 2" descr="A person in a yellow and green jacket&#10;&#10;Description automatically generated">
            <a:extLst>
              <a:ext uri="{FF2B5EF4-FFF2-40B4-BE49-F238E27FC236}">
                <a16:creationId xmlns:a16="http://schemas.microsoft.com/office/drawing/2014/main" id="{EB4CA79C-3168-3921-527F-52B09230A7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37983"/>
          <a:stretch/>
        </p:blipFill>
        <p:spPr>
          <a:xfrm>
            <a:off x="291623" y="987574"/>
            <a:ext cx="8514128" cy="3520151"/>
          </a:xfrm>
          <a:prstGeom prst="rect">
            <a:avLst/>
          </a:prstGeom>
        </p:spPr>
      </p:pic>
    </p:spTree>
    <p:extLst>
      <p:ext uri="{BB962C8B-B14F-4D97-AF65-F5344CB8AC3E}">
        <p14:creationId xmlns:p14="http://schemas.microsoft.com/office/powerpoint/2010/main" val="12535754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group of people walking on a stone walkway&#10;&#10;Description automatically generated">
            <a:extLst>
              <a:ext uri="{FF2B5EF4-FFF2-40B4-BE49-F238E27FC236}">
                <a16:creationId xmlns:a16="http://schemas.microsoft.com/office/drawing/2014/main" id="{9104B77A-905B-F5FE-52CA-5D6FD3BB7E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306341" y="1028754"/>
            <a:ext cx="8514129" cy="3520150"/>
          </a:xfrm>
          <a:prstGeom prst="rect">
            <a:avLst/>
          </a:prstGeom>
        </p:spPr>
      </p:pic>
    </p:spTree>
    <p:extLst>
      <p:ext uri="{BB962C8B-B14F-4D97-AF65-F5344CB8AC3E}">
        <p14:creationId xmlns:p14="http://schemas.microsoft.com/office/powerpoint/2010/main" val="17370222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21114385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6752767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7_Title and Content">
    <p:bg>
      <p:bgPr>
        <a:solidFill>
          <a:srgbClr val="E8EDEE"/>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01E53CB-CA16-EFD7-5DF6-D8DFD7CBC5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rgbClr val="000000"/>
                </a:solidFill>
                <a:latin typeface="Arial" panose="020B0604020202020204" pitchFamily="34" charset="0"/>
                <a:cs typeface="Arial" panose="020B0604020202020204" pitchFamily="34" charset="0"/>
              </a:defRPr>
            </a:lvl1pPr>
            <a:lvl2pPr>
              <a:buClr>
                <a:srgbClr val="003087"/>
              </a:buClr>
              <a:defRPr sz="2000">
                <a:solidFill>
                  <a:srgbClr val="000000"/>
                </a:solidFill>
                <a:latin typeface="Arial" panose="020B0604020202020204" pitchFamily="34" charset="0"/>
                <a:cs typeface="Arial" panose="020B0604020202020204" pitchFamily="34" charset="0"/>
              </a:defRPr>
            </a:lvl2pPr>
            <a:lvl3pPr>
              <a:buClr>
                <a:srgbClr val="003087"/>
              </a:buClr>
              <a:defRPr sz="2000">
                <a:solidFill>
                  <a:srgbClr val="000000"/>
                </a:solidFill>
                <a:latin typeface="Arial" panose="020B0604020202020204" pitchFamily="34" charset="0"/>
                <a:cs typeface="Arial" panose="020B0604020202020204" pitchFamily="34" charset="0"/>
              </a:defRPr>
            </a:lvl3pPr>
            <a:lvl4pPr>
              <a:buClr>
                <a:srgbClr val="003087"/>
              </a:buClr>
              <a:defRPr sz="2000">
                <a:solidFill>
                  <a:srgbClr val="000000"/>
                </a:solidFill>
                <a:latin typeface="Arial" panose="020B0604020202020204" pitchFamily="34" charset="0"/>
                <a:cs typeface="Arial" panose="020B0604020202020204" pitchFamily="34" charset="0"/>
              </a:defRPr>
            </a:lvl4pPr>
            <a:lvl5pPr>
              <a:buClr>
                <a:srgbClr val="003087"/>
              </a:buClr>
              <a:defRPr sz="2000">
                <a:solidFill>
                  <a:srgbClr val="000000"/>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tx1"/>
                </a:solidFill>
              </a:defRPr>
            </a:lvl1pPr>
          </a:lstStyle>
          <a:p>
            <a:fld id="{48C01933-47BD-4396-AFBF-31BEABCE9233}" type="slidenum">
              <a:rPr lang="en-GB" smtClean="0"/>
              <a:pPr/>
              <a:t>‹#›</a:t>
            </a:fld>
            <a:endParaRPr lang="en-GB" dirty="0"/>
          </a:p>
        </p:txBody>
      </p:sp>
      <p:pic>
        <p:nvPicPr>
          <p:cNvPr id="10" name="Picture 9" descr="A blue and white logo&#10;&#10;Description automatically generated">
            <a:extLst>
              <a:ext uri="{FF2B5EF4-FFF2-40B4-BE49-F238E27FC236}">
                <a16:creationId xmlns:a16="http://schemas.microsoft.com/office/drawing/2014/main" id="{E28F27B4-8A6B-A2A8-5456-2A9C7F16BF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5219" y="159701"/>
            <a:ext cx="1223533" cy="676982"/>
          </a:xfrm>
          <a:prstGeom prst="rect">
            <a:avLst/>
          </a:prstGeom>
        </p:spPr>
      </p:pic>
      <p:sp>
        <p:nvSpPr>
          <p:cNvPr id="13" name="TextBox 12">
            <a:extLst>
              <a:ext uri="{FF2B5EF4-FFF2-40B4-BE49-F238E27FC236}">
                <a16:creationId xmlns:a16="http://schemas.microsoft.com/office/drawing/2014/main" id="{D908BA4E-3D22-2D90-ECE2-A310EFA2D3DB}"/>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223637534"/>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chemeClr val="bg1"/>
                </a:solidFill>
                <a:latin typeface="Arial" panose="020B0604020202020204" pitchFamily="34" charset="0"/>
                <a:cs typeface="Arial" panose="020B0604020202020204" pitchFamily="34" charset="0"/>
              </a:defRPr>
            </a:lvl1pPr>
            <a:lvl2pPr>
              <a:buClr>
                <a:srgbClr val="003087"/>
              </a:buClr>
              <a:defRPr sz="2000">
                <a:solidFill>
                  <a:schemeClr val="bg1"/>
                </a:solidFill>
                <a:latin typeface="Arial" panose="020B0604020202020204" pitchFamily="34" charset="0"/>
                <a:cs typeface="Arial" panose="020B0604020202020204" pitchFamily="34" charset="0"/>
              </a:defRPr>
            </a:lvl2pPr>
            <a:lvl3pPr>
              <a:buClr>
                <a:srgbClr val="003087"/>
              </a:buClr>
              <a:defRPr sz="2000">
                <a:solidFill>
                  <a:schemeClr val="bg1"/>
                </a:solidFill>
                <a:latin typeface="Arial" panose="020B0604020202020204" pitchFamily="34" charset="0"/>
                <a:cs typeface="Arial" panose="020B0604020202020204" pitchFamily="34" charset="0"/>
              </a:defRPr>
            </a:lvl3pPr>
            <a:lvl4pPr>
              <a:buClr>
                <a:srgbClr val="003087"/>
              </a:buClr>
              <a:defRPr sz="2000">
                <a:solidFill>
                  <a:schemeClr val="bg1"/>
                </a:solidFill>
                <a:latin typeface="Arial" panose="020B0604020202020204" pitchFamily="34" charset="0"/>
                <a:cs typeface="Arial" panose="020B0604020202020204" pitchFamily="34" charset="0"/>
              </a:defRPr>
            </a:lvl4pPr>
            <a:lvl5pPr>
              <a:buClr>
                <a:srgbClr val="003087"/>
              </a:buClr>
              <a:defRPr sz="200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bg1"/>
                </a:solidFill>
              </a:defRPr>
            </a:lvl1pPr>
          </a:lstStyle>
          <a:p>
            <a:fld id="{48C01933-47BD-4396-AFBF-31BEABCE9233}" type="slidenum">
              <a:rPr lang="en-GB" smtClean="0"/>
              <a:pPr/>
              <a:t>‹#›</a:t>
            </a:fld>
            <a:endParaRPr lang="en-GB" dirty="0"/>
          </a:p>
        </p:txBody>
      </p:sp>
      <p:pic>
        <p:nvPicPr>
          <p:cNvPr id="4" name="Picture 3">
            <a:extLst>
              <a:ext uri="{FF2B5EF4-FFF2-40B4-BE49-F238E27FC236}">
                <a16:creationId xmlns:a16="http://schemas.microsoft.com/office/drawing/2014/main" id="{A96410FA-6C03-8AD7-262E-80358F4C02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9" name="TextBox 8">
            <a:extLst>
              <a:ext uri="{FF2B5EF4-FFF2-40B4-BE49-F238E27FC236}">
                <a16:creationId xmlns:a16="http://schemas.microsoft.com/office/drawing/2014/main" id="{6D83284E-4E57-C1D1-343A-8AA4AD5734DC}"/>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pic>
        <p:nvPicPr>
          <p:cNvPr id="7" name="Picture 6">
            <a:extLst>
              <a:ext uri="{FF2B5EF4-FFF2-40B4-BE49-F238E27FC236}">
                <a16:creationId xmlns:a16="http://schemas.microsoft.com/office/drawing/2014/main" id="{B3ED3BC7-E4AB-AB27-CB77-5420E61F66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Tree>
    <p:extLst>
      <p:ext uri="{BB962C8B-B14F-4D97-AF65-F5344CB8AC3E}">
        <p14:creationId xmlns:p14="http://schemas.microsoft.com/office/powerpoint/2010/main" val="2994080295"/>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449265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5242671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557374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58474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8576863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0314910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3"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6" y="-179341"/>
            <a:ext cx="5502182" cy="5502182"/>
          </a:xfrm>
          <a:prstGeom prst="ellipse">
            <a:avLst/>
          </a:prstGeom>
        </p:spPr>
        <p:txBody>
          <a:bodyPr/>
          <a:lstStyle/>
          <a:p>
            <a:r>
              <a:rPr lang="en-US"/>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3" y="1597820"/>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sz="3200"/>
              <a:t>Click to edit Master title style</a:t>
            </a:r>
            <a:endParaRPr lang="en-GB" sz="3200"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4"/>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3910976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7" y="-668610"/>
            <a:ext cx="4824536" cy="4824536"/>
          </a:xfrm>
          <a:prstGeom prst="ellipse">
            <a:avLst/>
          </a:prstGeom>
          <a:solidFill>
            <a:schemeClr val="bg1"/>
          </a:solidFill>
        </p:spPr>
        <p:txBody>
          <a:bodyPr/>
          <a:lstStyle/>
          <a:p>
            <a:r>
              <a:rPr lang="en-US"/>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7" y="1059583"/>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7"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Tree>
    <p:extLst>
      <p:ext uri="{BB962C8B-B14F-4D97-AF65-F5344CB8AC3E}">
        <p14:creationId xmlns:p14="http://schemas.microsoft.com/office/powerpoint/2010/main" val="549421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1"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1" y="1091674"/>
            <a:ext cx="3453866" cy="3453866"/>
          </a:xfrm>
          <a:prstGeom prst="ellipse">
            <a:avLst/>
          </a:prstGeom>
        </p:spPr>
        <p:txBody>
          <a:bodyPr/>
          <a:lstStyle/>
          <a:p>
            <a:r>
              <a:rPr lang="en-US"/>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0962685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4"/>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2"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2" y="1091674"/>
            <a:ext cx="3453866" cy="3453866"/>
          </a:xfrm>
          <a:prstGeom prst="ellipse">
            <a:avLst/>
          </a:prstGeom>
        </p:spPr>
        <p:txBody>
          <a:bodyPr/>
          <a:lstStyle/>
          <a:p>
            <a:r>
              <a:rPr lang="en-US"/>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21548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662739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079611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9" y="980809"/>
            <a:ext cx="8496944" cy="3513906"/>
          </a:xfrm>
          <a:prstGeom prst="rect">
            <a:avLst/>
          </a:prstGeom>
        </p:spPr>
      </p:pic>
    </p:spTree>
    <p:extLst>
      <p:ext uri="{BB962C8B-B14F-4D97-AF65-F5344CB8AC3E}">
        <p14:creationId xmlns:p14="http://schemas.microsoft.com/office/powerpoint/2010/main" val="2152541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spTree>
    <p:extLst>
      <p:ext uri="{BB962C8B-B14F-4D97-AF65-F5344CB8AC3E}">
        <p14:creationId xmlns:p14="http://schemas.microsoft.com/office/powerpoint/2010/main" val="10236746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4"/>
            <a:ext cx="8514128" cy="3520151"/>
          </a:xfrm>
          <a:prstGeom prst="rect">
            <a:avLst/>
          </a:prstGeom>
        </p:spPr>
      </p:pic>
    </p:spTree>
    <p:extLst>
      <p:ext uri="{BB962C8B-B14F-4D97-AF65-F5344CB8AC3E}">
        <p14:creationId xmlns:p14="http://schemas.microsoft.com/office/powerpoint/2010/main" val="4263606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56064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spTree>
    <p:extLst>
      <p:ext uri="{BB962C8B-B14F-4D97-AF65-F5344CB8AC3E}">
        <p14:creationId xmlns:p14="http://schemas.microsoft.com/office/powerpoint/2010/main" val="34145324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7"/>
            <a:ext cx="8514129" cy="3520150"/>
          </a:xfrm>
          <a:prstGeom prst="rect">
            <a:avLst/>
          </a:prstGeom>
        </p:spPr>
      </p:pic>
    </p:spTree>
    <p:extLst>
      <p:ext uri="{BB962C8B-B14F-4D97-AF65-F5344CB8AC3E}">
        <p14:creationId xmlns:p14="http://schemas.microsoft.com/office/powerpoint/2010/main" val="36730200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0"/>
          </a:xfrm>
          <a:prstGeom prst="rect">
            <a:avLst/>
          </a:prstGeom>
        </p:spPr>
      </p:pic>
    </p:spTree>
    <p:extLst>
      <p:ext uri="{BB962C8B-B14F-4D97-AF65-F5344CB8AC3E}">
        <p14:creationId xmlns:p14="http://schemas.microsoft.com/office/powerpoint/2010/main" val="38418063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41581157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55225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6436114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193433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3450728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3"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6" y="-179341"/>
            <a:ext cx="5502182" cy="5502182"/>
          </a:xfrm>
          <a:prstGeom prst="ellipse">
            <a:avLst/>
          </a:prstGeom>
        </p:spPr>
        <p:txBody>
          <a:bodyPr/>
          <a:lstStyle/>
          <a:p>
            <a:r>
              <a:rPr lang="en-US"/>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3" y="1597820"/>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sz="3200"/>
              <a:t>Click to edit Master title style</a:t>
            </a:r>
            <a:endParaRPr lang="en-GB" sz="3200"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4"/>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91306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7" y="-668610"/>
            <a:ext cx="4824536" cy="4824536"/>
          </a:xfrm>
          <a:prstGeom prst="ellipse">
            <a:avLst/>
          </a:prstGeom>
          <a:solidFill>
            <a:schemeClr val="bg1"/>
          </a:solidFill>
        </p:spPr>
        <p:txBody>
          <a:bodyPr/>
          <a:lstStyle/>
          <a:p>
            <a:r>
              <a:rPr lang="en-US"/>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7" y="1059583"/>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7"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Tree>
    <p:extLst>
      <p:ext uri="{BB962C8B-B14F-4D97-AF65-F5344CB8AC3E}">
        <p14:creationId xmlns:p14="http://schemas.microsoft.com/office/powerpoint/2010/main" val="1747630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2"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5" y="-179341"/>
            <a:ext cx="5502182" cy="5502182"/>
          </a:xfrm>
          <a:prstGeom prst="ellipse">
            <a:avLst/>
          </a:prstGeom>
        </p:spPr>
        <p:txBody>
          <a:bodyPr/>
          <a:lstStyle/>
          <a:p>
            <a:r>
              <a:rPr lang="en-US" dirty="0"/>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GB"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3"/>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3689112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1"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1" y="1091674"/>
            <a:ext cx="3453866" cy="3453866"/>
          </a:xfrm>
          <a:prstGeom prst="ellipse">
            <a:avLst/>
          </a:prstGeom>
        </p:spPr>
        <p:txBody>
          <a:bodyPr/>
          <a:lstStyle/>
          <a:p>
            <a:r>
              <a:rPr lang="en-US"/>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5036627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4"/>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2"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2" y="1091674"/>
            <a:ext cx="3453866" cy="3453866"/>
          </a:xfrm>
          <a:prstGeom prst="ellipse">
            <a:avLst/>
          </a:prstGeom>
        </p:spPr>
        <p:txBody>
          <a:bodyPr/>
          <a:lstStyle/>
          <a:p>
            <a:r>
              <a:rPr lang="en-US"/>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996720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474731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508935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9" y="980809"/>
            <a:ext cx="8496944" cy="3513906"/>
          </a:xfrm>
          <a:prstGeom prst="rect">
            <a:avLst/>
          </a:prstGeom>
        </p:spPr>
      </p:pic>
    </p:spTree>
    <p:extLst>
      <p:ext uri="{BB962C8B-B14F-4D97-AF65-F5344CB8AC3E}">
        <p14:creationId xmlns:p14="http://schemas.microsoft.com/office/powerpoint/2010/main" val="12237004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spTree>
    <p:extLst>
      <p:ext uri="{BB962C8B-B14F-4D97-AF65-F5344CB8AC3E}">
        <p14:creationId xmlns:p14="http://schemas.microsoft.com/office/powerpoint/2010/main" val="33662750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4"/>
            <a:ext cx="8514128" cy="3520151"/>
          </a:xfrm>
          <a:prstGeom prst="rect">
            <a:avLst/>
          </a:prstGeom>
        </p:spPr>
      </p:pic>
    </p:spTree>
    <p:extLst>
      <p:ext uri="{BB962C8B-B14F-4D97-AF65-F5344CB8AC3E}">
        <p14:creationId xmlns:p14="http://schemas.microsoft.com/office/powerpoint/2010/main" val="11283627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spTree>
    <p:extLst>
      <p:ext uri="{BB962C8B-B14F-4D97-AF65-F5344CB8AC3E}">
        <p14:creationId xmlns:p14="http://schemas.microsoft.com/office/powerpoint/2010/main" val="13495588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7"/>
            <a:ext cx="8514129" cy="3520150"/>
          </a:xfrm>
          <a:prstGeom prst="rect">
            <a:avLst/>
          </a:prstGeom>
        </p:spPr>
      </p:pic>
    </p:spTree>
    <p:extLst>
      <p:ext uri="{BB962C8B-B14F-4D97-AF65-F5344CB8AC3E}">
        <p14:creationId xmlns:p14="http://schemas.microsoft.com/office/powerpoint/2010/main" val="59183654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0"/>
          </a:xfrm>
          <a:prstGeom prst="rect">
            <a:avLst/>
          </a:prstGeom>
        </p:spPr>
      </p:pic>
    </p:spTree>
    <p:extLst>
      <p:ext uri="{BB962C8B-B14F-4D97-AF65-F5344CB8AC3E}">
        <p14:creationId xmlns:p14="http://schemas.microsoft.com/office/powerpoint/2010/main" val="323153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6" y="-668610"/>
            <a:ext cx="4824536" cy="4824536"/>
          </a:xfrm>
          <a:prstGeom prst="ellipse">
            <a:avLst/>
          </a:prstGeom>
          <a:solidFill>
            <a:schemeClr val="bg1"/>
          </a:solidFill>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6" y="1059582"/>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6"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Tree>
    <p:extLst>
      <p:ext uri="{BB962C8B-B14F-4D97-AF65-F5344CB8AC3E}">
        <p14:creationId xmlns:p14="http://schemas.microsoft.com/office/powerpoint/2010/main" val="3725152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E1499-483E-3C5B-7E10-3709BA4C06B8}"/>
              </a:ext>
            </a:extLst>
          </p:cNvPr>
          <p:cNvSpPr>
            <a:spLocks noGrp="1"/>
          </p:cNvSpPr>
          <p:nvPr>
            <p:ph type="dt" sz="half" idx="10"/>
          </p:nvPr>
        </p:nvSpPr>
        <p:spPr/>
        <p:txBody>
          <a:bodyPr/>
          <a:lstStyle/>
          <a:p>
            <a:fld id="{71E1FAAB-80E0-4A41-ADED-272203A52590}" type="datetimeFigureOut">
              <a:rPr lang="en-GB" smtClean="0"/>
              <a:t>15/04/2025</a:t>
            </a:fld>
            <a:endParaRPr lang="en-GB"/>
          </a:p>
        </p:txBody>
      </p:sp>
      <p:sp>
        <p:nvSpPr>
          <p:cNvPr id="3" name="Footer Placeholder 2">
            <a:extLst>
              <a:ext uri="{FF2B5EF4-FFF2-40B4-BE49-F238E27FC236}">
                <a16:creationId xmlns:a16="http://schemas.microsoft.com/office/drawing/2014/main" id="{DE838C18-01F4-7353-210B-4150AB1447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709818-F45C-8556-80A8-75FAFC697450}"/>
              </a:ext>
            </a:extLst>
          </p:cNvPr>
          <p:cNvSpPr>
            <a:spLocks noGrp="1"/>
          </p:cNvSpPr>
          <p:nvPr>
            <p:ph type="sldNum" sz="quarter" idx="12"/>
          </p:nvPr>
        </p:nvSpPr>
        <p:spPr/>
        <p:txBody>
          <a:bodyPr/>
          <a:lstStyle/>
          <a:p>
            <a:fld id="{B7109304-C867-4932-A3BE-A2216376E34B}" type="slidenum">
              <a:rPr lang="en-GB" smtClean="0"/>
              <a:t>‹#›</a:t>
            </a:fld>
            <a:endParaRPr lang="en-GB"/>
          </a:p>
        </p:txBody>
      </p:sp>
    </p:spTree>
    <p:extLst>
      <p:ext uri="{BB962C8B-B14F-4D97-AF65-F5344CB8AC3E}">
        <p14:creationId xmlns:p14="http://schemas.microsoft.com/office/powerpoint/2010/main" val="26244161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a:lstStyle/>
          <a:p>
            <a:fld id="{B32604BE-60EE-4C94-86FC-82E9E5364A9A}" type="datetimeFigureOut">
              <a:rPr lang="en-GB" smtClean="0"/>
              <a:t>15/04/2025</a:t>
            </a:fld>
            <a:endParaRPr lang="en-GB"/>
          </a:p>
        </p:txBody>
      </p:sp>
      <p:sp>
        <p:nvSpPr>
          <p:cNvPr id="4" name="Footer Placeholder 3"/>
          <p:cNvSpPr>
            <a:spLocks noGrp="1"/>
          </p:cNvSpPr>
          <p:nvPr>
            <p:ph type="ftr" sz="quarter" idx="11"/>
          </p:nvPr>
        </p:nvSpPr>
        <p:spPr>
          <a:xfrm>
            <a:off x="3124200" y="4767267"/>
            <a:ext cx="2895600" cy="273844"/>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4767267"/>
            <a:ext cx="2133600" cy="273844"/>
          </a:xfrm>
          <a:prstGeom prst="rect">
            <a:avLst/>
          </a:prstGeom>
        </p:spPr>
        <p:txBody>
          <a:bodyPr/>
          <a:lstStyle/>
          <a:p>
            <a:fld id="{48C01933-47BD-4396-AFBF-31BEABCE9233}" type="slidenum">
              <a:rPr lang="en-GB" smtClean="0"/>
              <a:t>‹#›</a:t>
            </a:fld>
            <a:endParaRPr lang="en-GB"/>
          </a:p>
        </p:txBody>
      </p:sp>
      <p:sp>
        <p:nvSpPr>
          <p:cNvPr id="6" name="Text Placeholder 15"/>
          <p:cNvSpPr>
            <a:spLocks noGrp="1"/>
          </p:cNvSpPr>
          <p:nvPr>
            <p:ph type="body" sz="quarter" idx="14"/>
          </p:nvPr>
        </p:nvSpPr>
        <p:spPr>
          <a:xfrm>
            <a:off x="307038" y="1489548"/>
            <a:ext cx="7721351" cy="1028201"/>
          </a:xfrm>
          <a:prstGeom prst="rect">
            <a:avLst/>
          </a:prstGeom>
        </p:spPr>
        <p:txBody>
          <a:bodyPr>
            <a:noAutofit/>
          </a:bodyPr>
          <a:lstStyle>
            <a:lvl1pPr marL="0" indent="0">
              <a:buNone/>
              <a:defRPr sz="2400" b="0">
                <a:solidFill>
                  <a:schemeClr val="bg1"/>
                </a:solidFill>
                <a:latin typeface="Arial" panose="020B0604020202020204" pitchFamily="34" charset="0"/>
                <a:cs typeface="Arial" panose="020B0604020202020204" pitchFamily="34" charset="0"/>
              </a:defRPr>
            </a:lvl1pPr>
            <a:lvl2pPr marL="7144" indent="0">
              <a:buNone/>
              <a:tabLst/>
              <a:defRPr sz="21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354946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42900" y="1046559"/>
            <a:ext cx="7772400" cy="1102519"/>
          </a:xfrm>
          <a:prstGeom prst="rect">
            <a:avLst/>
          </a:prstGeom>
        </p:spPr>
        <p:txBody>
          <a:bodyPr vert="horz"/>
          <a:lstStyle>
            <a:lvl1pPr marL="0" marR="0" indent="0" algn="l" defTabSz="685800" rtl="0" eaLnBrk="1" fontAlgn="base" latinLnBrk="0" hangingPunct="1">
              <a:lnSpc>
                <a:spcPct val="100000"/>
              </a:lnSpc>
              <a:spcBef>
                <a:spcPct val="0"/>
              </a:spcBef>
              <a:spcAft>
                <a:spcPct val="0"/>
              </a:spcAft>
              <a:buClrTx/>
              <a:buSzTx/>
              <a:buFontTx/>
              <a:buNone/>
              <a:tabLst/>
              <a:defRPr sz="3300" baseline="0">
                <a:solidFill>
                  <a:srgbClr val="5D7B62"/>
                </a:solidFill>
              </a:defRPr>
            </a:lvl1pPr>
          </a:lstStyle>
          <a:p>
            <a:r>
              <a:rPr lang="en-US" sz="2700" b="1" dirty="0">
                <a:solidFill>
                  <a:srgbClr val="5D7B62"/>
                </a:solidFill>
                <a:latin typeface="Arial" pitchFamily="34" charset="0"/>
                <a:cs typeface="Arial" pitchFamily="34" charset="0"/>
              </a:rPr>
              <a:t>Click to edit heading</a:t>
            </a:r>
            <a:br>
              <a:rPr lang="en-US" sz="2700" b="1" dirty="0">
                <a:solidFill>
                  <a:srgbClr val="5D7B62"/>
                </a:solidFill>
                <a:latin typeface="Arial" pitchFamily="34" charset="0"/>
                <a:cs typeface="Arial" pitchFamily="34" charset="0"/>
              </a:rPr>
            </a:br>
            <a:endParaRPr lang="en-US" dirty="0"/>
          </a:p>
        </p:txBody>
      </p:sp>
      <p:sp>
        <p:nvSpPr>
          <p:cNvPr id="3" name="Subtitle 2"/>
          <p:cNvSpPr>
            <a:spLocks noGrp="1"/>
          </p:cNvSpPr>
          <p:nvPr>
            <p:ph type="subTitle" idx="1"/>
          </p:nvPr>
        </p:nvSpPr>
        <p:spPr>
          <a:xfrm>
            <a:off x="889000" y="2257425"/>
            <a:ext cx="6400800" cy="1314450"/>
          </a:xfrm>
          <a:prstGeom prst="rect">
            <a:avLst/>
          </a:prstGeom>
        </p:spPr>
        <p:txBody>
          <a:bodyPr vert="horz"/>
          <a:lstStyle>
            <a:lvl1pPr marL="0" indent="0" algn="l">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GB" dirty="0"/>
              <a:t>Click to edit Master subtitle style</a:t>
            </a:r>
            <a:endParaRPr lang="en-US" dirty="0"/>
          </a:p>
        </p:txBody>
      </p:sp>
    </p:spTree>
    <p:extLst>
      <p:ext uri="{BB962C8B-B14F-4D97-AF65-F5344CB8AC3E}">
        <p14:creationId xmlns:p14="http://schemas.microsoft.com/office/powerpoint/2010/main" val="34977188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533400"/>
            <a:ext cx="6350000" cy="529829"/>
          </a:xfrm>
          <a:prstGeom prst="rect">
            <a:avLst/>
          </a:prstGeom>
        </p:spPr>
        <p:txBody>
          <a:bodyPr vert="horz"/>
          <a:lstStyle>
            <a:lvl1pPr algn="l">
              <a:defRPr sz="2700" baseline="0">
                <a:solidFill>
                  <a:srgbClr val="5D7B62"/>
                </a:solidFill>
              </a:defRPr>
            </a:lvl1pPr>
          </a:lstStyle>
          <a:p>
            <a:r>
              <a:rPr lang="en-US" sz="2700" b="1" dirty="0">
                <a:solidFill>
                  <a:srgbClr val="5D7B62"/>
                </a:solidFill>
                <a:latin typeface="Arial" pitchFamily="34" charset="0"/>
                <a:cs typeface="Arial" pitchFamily="34" charset="0"/>
              </a:rPr>
              <a:t>Click to edit master heading</a:t>
            </a:r>
            <a:endParaRPr lang="en-US" dirty="0"/>
          </a:p>
        </p:txBody>
      </p:sp>
      <p:sp>
        <p:nvSpPr>
          <p:cNvPr id="3" name="Content Placeholder 2"/>
          <p:cNvSpPr>
            <a:spLocks noGrp="1"/>
          </p:cNvSpPr>
          <p:nvPr>
            <p:ph idx="1"/>
          </p:nvPr>
        </p:nvSpPr>
        <p:spPr>
          <a:xfrm>
            <a:off x="457200" y="1200151"/>
            <a:ext cx="8229600" cy="2638424"/>
          </a:xfrm>
          <a:prstGeom prst="rect">
            <a:avLst/>
          </a:prstGeom>
        </p:spPr>
        <p:txBody>
          <a:bodyPr vert="horz"/>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575603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83989"/>
            <a:ext cx="6248400" cy="556022"/>
          </a:xfrm>
          <a:prstGeom prst="rect">
            <a:avLst/>
          </a:prstGeom>
        </p:spPr>
        <p:txBody>
          <a:bodyPr vert="horz"/>
          <a:lstStyle>
            <a:lvl1pPr algn="l">
              <a:defRPr sz="3300" baseline="0">
                <a:solidFill>
                  <a:srgbClr val="5D7B62"/>
                </a:solidFill>
              </a:defRPr>
            </a:lvl1pPr>
          </a:lstStyle>
          <a:p>
            <a:r>
              <a:rPr lang="en-US" sz="2700" b="1" dirty="0">
                <a:solidFill>
                  <a:srgbClr val="5D7B62"/>
                </a:solidFill>
                <a:latin typeface="Arial" pitchFamily="34" charset="0"/>
                <a:cs typeface="Arial" pitchFamily="34" charset="0"/>
              </a:rPr>
              <a:t>Click to edit heading</a:t>
            </a:r>
            <a:endParaRPr lang="en-US" dirty="0"/>
          </a:p>
        </p:txBody>
      </p:sp>
      <p:sp>
        <p:nvSpPr>
          <p:cNvPr id="3" name="Content Placeholder 2"/>
          <p:cNvSpPr>
            <a:spLocks noGrp="1"/>
          </p:cNvSpPr>
          <p:nvPr>
            <p:ph sz="half" idx="1"/>
          </p:nvPr>
        </p:nvSpPr>
        <p:spPr>
          <a:xfrm>
            <a:off x="457200" y="1200151"/>
            <a:ext cx="4038600" cy="3394472"/>
          </a:xfrm>
          <a:prstGeom prst="rect">
            <a:avLst/>
          </a:prstGeom>
        </p:spPr>
        <p:txBody>
          <a:bodyPr vert="horz"/>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200151"/>
            <a:ext cx="4038600" cy="3394472"/>
          </a:xfrm>
          <a:prstGeom prst="rect">
            <a:avLst/>
          </a:prstGeom>
        </p:spPr>
        <p:txBody>
          <a:bodyPr vert="horz"/>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477051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0" y="0"/>
            <a:ext cx="9144000" cy="5143500"/>
          </a:xfrm>
          <a:prstGeom prst="rect">
            <a:avLst/>
          </a:prstGeom>
        </p:spPr>
      </p:pic>
      <p:sp>
        <p:nvSpPr>
          <p:cNvPr id="4" name="Title 1"/>
          <p:cNvSpPr>
            <a:spLocks noGrp="1"/>
          </p:cNvSpPr>
          <p:nvPr>
            <p:ph type="title"/>
          </p:nvPr>
        </p:nvSpPr>
        <p:spPr>
          <a:xfrm>
            <a:off x="457200" y="533400"/>
            <a:ext cx="8229600" cy="529829"/>
          </a:xfrm>
          <a:prstGeom prst="rect">
            <a:avLst/>
          </a:prstGeom>
        </p:spPr>
        <p:txBody>
          <a:bodyPr vert="horz"/>
          <a:lstStyle>
            <a:lvl1pPr algn="l">
              <a:defRPr sz="2700" b="1" i="0" baseline="0">
                <a:solidFill>
                  <a:schemeClr val="bg1"/>
                </a:solidFill>
                <a:latin typeface="Arial" panose="020B0604020202020204" pitchFamily="34" charset="0"/>
              </a:defRPr>
            </a:lvl1pPr>
          </a:lstStyle>
          <a:p>
            <a:r>
              <a:rPr lang="en-GB" dirty="0"/>
              <a:t>Click to edit Master title style</a:t>
            </a:r>
            <a:endParaRPr lang="en-US" dirty="0"/>
          </a:p>
        </p:txBody>
      </p:sp>
      <p:sp>
        <p:nvSpPr>
          <p:cNvPr id="5" name="Content Placeholder 2"/>
          <p:cNvSpPr>
            <a:spLocks noGrp="1"/>
          </p:cNvSpPr>
          <p:nvPr>
            <p:ph idx="1"/>
          </p:nvPr>
        </p:nvSpPr>
        <p:spPr>
          <a:xfrm>
            <a:off x="457200" y="1200151"/>
            <a:ext cx="8229600" cy="2638424"/>
          </a:xfrm>
          <a:prstGeom prst="rect">
            <a:avLst/>
          </a:prstGeom>
        </p:spPr>
        <p:txBody>
          <a:bodyPr vert="horz"/>
          <a:lstStyle>
            <a:lvl1pPr>
              <a:defRPr b="0" i="0" baseline="0">
                <a:solidFill>
                  <a:schemeClr val="bg1"/>
                </a:solidFill>
              </a:defRPr>
            </a:lvl1pPr>
            <a:lvl2pPr>
              <a:defRPr b="0" i="0" baseline="0">
                <a:solidFill>
                  <a:schemeClr val="bg1"/>
                </a:solidFill>
              </a:defRPr>
            </a:lvl2pPr>
            <a:lvl3pPr>
              <a:defRPr b="0" i="0" baseline="0">
                <a:solidFill>
                  <a:schemeClr val="bg1"/>
                </a:solidFill>
              </a:defRPr>
            </a:lvl3pPr>
            <a:lvl4pPr>
              <a:defRPr b="0" i="0" baseline="0">
                <a:solidFill>
                  <a:schemeClr val="bg1"/>
                </a:solidFill>
              </a:defRPr>
            </a:lvl4pPr>
            <a:lvl5pPr>
              <a:defRPr b="0" i="0" baseline="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7352438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89203326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866774"/>
            <a:ext cx="3008313" cy="542925"/>
          </a:xfrm>
          <a:prstGeom prst="rect">
            <a:avLst/>
          </a:prstGeom>
        </p:spPr>
        <p:txBody>
          <a:bodyPr vert="horz" anchor="b"/>
          <a:lstStyle>
            <a:lvl1pPr algn="l">
              <a:defRPr sz="1500" b="1" baseline="0">
                <a:solidFill>
                  <a:srgbClr val="477B5F"/>
                </a:solidFill>
              </a:defRPr>
            </a:lvl1pPr>
          </a:lstStyle>
          <a:p>
            <a:r>
              <a:rPr lang="en-GB" dirty="0"/>
              <a:t>Click to edit Master title style</a:t>
            </a:r>
            <a:endParaRPr lang="en-US" dirty="0"/>
          </a:p>
        </p:txBody>
      </p:sp>
      <p:sp>
        <p:nvSpPr>
          <p:cNvPr id="3" name="Content Placeholder 2"/>
          <p:cNvSpPr>
            <a:spLocks noGrp="1"/>
          </p:cNvSpPr>
          <p:nvPr>
            <p:ph idx="1"/>
          </p:nvPr>
        </p:nvSpPr>
        <p:spPr>
          <a:xfrm>
            <a:off x="3575050" y="885825"/>
            <a:ext cx="5111750" cy="3028951"/>
          </a:xfrm>
          <a:prstGeom prst="rect">
            <a:avLst/>
          </a:prstGeom>
        </p:spPr>
        <p:txBody>
          <a:bodyPr vert="horz"/>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457201" y="1409700"/>
            <a:ext cx="3008313" cy="2505076"/>
          </a:xfrm>
          <a:prstGeom prst="rect">
            <a:avLst/>
          </a:prstGeom>
        </p:spPr>
        <p:txBody>
          <a:bodyPr vert="horz"/>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dirty="0"/>
              <a:t>Click to edit Master text styles</a:t>
            </a:r>
          </a:p>
        </p:txBody>
      </p:sp>
    </p:spTree>
    <p:extLst>
      <p:ext uri="{BB962C8B-B14F-4D97-AF65-F5344CB8AC3E}">
        <p14:creationId xmlns:p14="http://schemas.microsoft.com/office/powerpoint/2010/main" val="121471753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a:prstGeom prst="rect">
            <a:avLst/>
          </a:prstGeom>
        </p:spPr>
        <p:txBody>
          <a:bodyPr vert="horz" anchor="b"/>
          <a:lstStyle>
            <a:lvl1pPr algn="l">
              <a:defRPr sz="1500" b="1" baseline="0">
                <a:solidFill>
                  <a:srgbClr val="477B5F"/>
                </a:solidFill>
              </a:defRPr>
            </a:lvl1pPr>
          </a:lstStyle>
          <a:p>
            <a:r>
              <a:rPr lang="en-GB" dirty="0"/>
              <a:t>Click to edit Master title style</a:t>
            </a:r>
            <a:endParaRPr lang="en-US" dirty="0"/>
          </a:p>
        </p:txBody>
      </p:sp>
      <p:sp>
        <p:nvSpPr>
          <p:cNvPr id="3" name="Picture Placeholder 2"/>
          <p:cNvSpPr>
            <a:spLocks noGrp="1"/>
          </p:cNvSpPr>
          <p:nvPr>
            <p:ph type="pic" idx="1"/>
          </p:nvPr>
        </p:nvSpPr>
        <p:spPr>
          <a:xfrm>
            <a:off x="1792288" y="923925"/>
            <a:ext cx="5486400" cy="2621756"/>
          </a:xfrm>
          <a:prstGeom prst="rect">
            <a:avLst/>
          </a:prstGeom>
        </p:spPr>
        <p:txBody>
          <a:bodyPr vert="horz"/>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dirty="0"/>
              <a:t>Drag picture to placeholder or click icon to add</a:t>
            </a:r>
            <a:endParaRPr lang="en-US" dirty="0"/>
          </a:p>
        </p:txBody>
      </p:sp>
    </p:spTree>
    <p:extLst>
      <p:ext uri="{BB962C8B-B14F-4D97-AF65-F5344CB8AC3E}">
        <p14:creationId xmlns:p14="http://schemas.microsoft.com/office/powerpoint/2010/main" val="35826655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69702"/>
            <a:ext cx="6146800" cy="635198"/>
          </a:xfrm>
          <a:prstGeom prst="rect">
            <a:avLst/>
          </a:prstGeom>
        </p:spPr>
        <p:txBody>
          <a:bodyPr vert="horz"/>
          <a:lstStyle>
            <a:lvl1pPr algn="l">
              <a:defRPr baseline="0">
                <a:solidFill>
                  <a:srgbClr val="477B5F"/>
                </a:solidFill>
              </a:defRPr>
            </a:lvl1pPr>
          </a:lstStyle>
          <a:p>
            <a:r>
              <a:rPr lang="en-GB" dirty="0"/>
              <a:t>Click to edit Master title </a:t>
            </a:r>
            <a:endParaRPr lang="en-US" dirty="0"/>
          </a:p>
        </p:txBody>
      </p:sp>
      <p:sp>
        <p:nvSpPr>
          <p:cNvPr id="3" name="ClipArt Placeholder 2"/>
          <p:cNvSpPr>
            <a:spLocks noGrp="1"/>
          </p:cNvSpPr>
          <p:nvPr>
            <p:ph type="clipArt" sz="half" idx="1"/>
          </p:nvPr>
        </p:nvSpPr>
        <p:spPr>
          <a:xfrm>
            <a:off x="457200" y="1200151"/>
            <a:ext cx="4038600" cy="3394472"/>
          </a:xfrm>
          <a:prstGeom prst="rect">
            <a:avLst/>
          </a:prstGeom>
        </p:spPr>
        <p:txBody>
          <a:bodyPr vert="horz"/>
          <a:lstStyle/>
          <a:p>
            <a:r>
              <a:rPr lang="en-GB"/>
              <a:t>Click icon to add clip art</a:t>
            </a:r>
            <a:endParaRPr lang="en-US"/>
          </a:p>
        </p:txBody>
      </p:sp>
      <p:sp>
        <p:nvSpPr>
          <p:cNvPr id="4" name="Text Placeholder 3"/>
          <p:cNvSpPr>
            <a:spLocks noGrp="1"/>
          </p:cNvSpPr>
          <p:nvPr>
            <p:ph type="body" sz="half" idx="2"/>
          </p:nvPr>
        </p:nvSpPr>
        <p:spPr>
          <a:xfrm>
            <a:off x="4648200" y="1200151"/>
            <a:ext cx="4038600" cy="3394472"/>
          </a:xfrm>
          <a:prstGeom prst="rect">
            <a:avLst/>
          </a:prstGeom>
        </p:spPr>
        <p:txBody>
          <a:bodyPr vert="horz"/>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47964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0" y="1091673"/>
            <a:ext cx="3453866" cy="3453866"/>
          </a:xfrm>
          <a:prstGeom prst="ellipse">
            <a:avLst/>
          </a:prstGeom>
        </p:spPr>
        <p:txBody>
          <a:bodyPr/>
          <a:lstStyle/>
          <a:p>
            <a:r>
              <a:rPr lang="en-US" dirty="0"/>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99865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1"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1" y="1091673"/>
            <a:ext cx="3453866" cy="3453866"/>
          </a:xfrm>
          <a:prstGeom prst="ellipse">
            <a:avLst/>
          </a:prstGeom>
        </p:spPr>
        <p:txBody>
          <a:bodyPr/>
          <a:lstStyle/>
          <a:p>
            <a:r>
              <a:rPr lang="en-US" dirty="0"/>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2653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image" Target="../media/image12.png"/><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image" Target="../media/image13.png"/><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theme" Target="../theme/theme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image" Target="../media/image2.png"/><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1.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3" Type="http://schemas.openxmlformats.org/officeDocument/2006/relationships/slideLayout" Target="../slideLayouts/slideLayout55.xml"/><Relationship Id="rId21" Type="http://schemas.openxmlformats.org/officeDocument/2006/relationships/image" Target="../media/image1.png"/><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theme" Target="../theme/theme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19.jpe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image" Target="../media/image18.emf"/><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image" Target="../media/image17.emf"/><Relationship Id="rId5" Type="http://schemas.openxmlformats.org/officeDocument/2006/relationships/slideLayout" Target="../slideLayouts/slideLayout76.xml"/><Relationship Id="rId10" Type="http://schemas.openxmlformats.org/officeDocument/2006/relationships/image" Target="../media/image16.png"/><Relationship Id="rId4" Type="http://schemas.openxmlformats.org/officeDocument/2006/relationships/slideLayout" Target="../slideLayouts/slideLayout75.xml"/><Relationship Id="rId9" Type="http://schemas.openxmlformats.org/officeDocument/2006/relationships/theme" Target="../theme/theme5.xml"/><Relationship Id="rId14" Type="http://schemas.openxmlformats.org/officeDocument/2006/relationships/image" Target="../media/image20.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Tree>
    <p:extLst>
      <p:ext uri="{BB962C8B-B14F-4D97-AF65-F5344CB8AC3E}">
        <p14:creationId xmlns:p14="http://schemas.microsoft.com/office/powerpoint/2010/main" val="952713409"/>
      </p:ext>
    </p:extLst>
  </p:cSld>
  <p:clrMap bg1="lt1" tx1="dk1" bg2="lt2" tx2="dk2" accent1="accent1" accent2="accent2" accent3="accent3" accent4="accent4" accent5="accent5" accent6="accent6" hlink="hlink" folHlink="folHlink"/>
  <p:sldLayoutIdLst>
    <p:sldLayoutId id="2147483838" r:id="rId1"/>
    <p:sldLayoutId id="2147483841" r:id="rId2"/>
    <p:sldLayoutId id="2147483843" r:id="rId3"/>
    <p:sldLayoutId id="2147483844" r:id="rId4"/>
    <p:sldLayoutId id="2147483845" r:id="rId5"/>
    <p:sldLayoutId id="2147483839" r:id="rId6"/>
    <p:sldLayoutId id="2147483840" r:id="rId7"/>
    <p:sldLayoutId id="2147483847" r:id="rId8"/>
    <p:sldLayoutId id="2147483848" r:id="rId9"/>
    <p:sldLayoutId id="2147483842" r:id="rId10"/>
    <p:sldLayoutId id="2147483846" r:id="rId11"/>
    <p:sldLayoutId id="2147483849" r:id="rId12"/>
    <p:sldLayoutId id="2147483850" r:id="rId13"/>
    <p:sldLayoutId id="2147483851" r:id="rId14"/>
    <p:sldLayoutId id="2147483852" r:id="rId15"/>
    <p:sldLayoutId id="2147483853" r:id="rId16"/>
    <p:sldLayoutId id="2147483854" r:id="rId17"/>
    <p:sldLayoutId id="2147483872" r:id="rId18"/>
    <p:sldLayoutId id="2147483984" r:id="rId19"/>
  </p:sldLayoutIdLst>
  <p:hf hdr="0" ftr="0" dt="0"/>
  <p:txStyles>
    <p:titleStyle>
      <a:lvl1pPr algn="l" defTabSz="914400"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3E0F43-27CB-A677-22E3-5D8F7A2B45B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bg1"/>
                </a:solidFill>
              </a:defRPr>
            </a:lvl1pPr>
          </a:lstStyle>
          <a:p>
            <a:fld id="{77159CA0-FF7B-45D9-8289-56A78AB8DE11}" type="slidenum">
              <a:rPr lang="en-GB" smtClean="0"/>
              <a:pPr/>
              <a:t>‹#›</a:t>
            </a:fld>
            <a:endParaRPr lang="en-GB" dirty="0"/>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13" name="TextBox 12">
            <a:extLst>
              <a:ext uri="{FF2B5EF4-FFF2-40B4-BE49-F238E27FC236}">
                <a16:creationId xmlns:a16="http://schemas.microsoft.com/office/drawing/2014/main" id="{0BE21D74-22C7-6865-8D88-792DE995AA29}"/>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spTree>
    <p:extLst>
      <p:ext uri="{BB962C8B-B14F-4D97-AF65-F5344CB8AC3E}">
        <p14:creationId xmlns:p14="http://schemas.microsoft.com/office/powerpoint/2010/main" val="252313811"/>
      </p:ext>
    </p:extLst>
  </p:cSld>
  <p:clrMap bg1="lt1" tx1="dk1" bg2="lt2" tx2="dk2" accent1="accent1" accent2="accent2" accent3="accent3" accent4="accent4" accent5="accent5" accent6="accent6" hlink="hlink" folHlink="folHlink"/>
  <p:sldLayoutIdLst>
    <p:sldLayoutId id="2147483857" r:id="rId1"/>
    <p:sldLayoutId id="2147483869" r:id="rId2"/>
    <p:sldLayoutId id="2147483856" r:id="rId3"/>
    <p:sldLayoutId id="2147483860" r:id="rId4"/>
    <p:sldLayoutId id="2147483858" r:id="rId5"/>
    <p:sldLayoutId id="2147483859"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70" r:id="rId15"/>
    <p:sldLayoutId id="2147483871" r:id="rId16"/>
  </p:sldLayoutIdLst>
  <p:hf hdr="0" ftr="0" dt="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500"/>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3"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Tree>
    <p:extLst>
      <p:ext uri="{BB962C8B-B14F-4D97-AF65-F5344CB8AC3E}">
        <p14:creationId xmlns:p14="http://schemas.microsoft.com/office/powerpoint/2010/main" val="319724457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Lst>
  <p:hf hdr="0" ftr="0" dt="0"/>
  <p:txStyles>
    <p:titleStyle>
      <a:lvl1pPr algn="l" defTabSz="914378"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892" indent="-342892" algn="l" defTabSz="914378"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31" indent="-285743"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500"/>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3"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Tree>
    <p:extLst>
      <p:ext uri="{BB962C8B-B14F-4D97-AF65-F5344CB8AC3E}">
        <p14:creationId xmlns:p14="http://schemas.microsoft.com/office/powerpoint/2010/main" val="2950197188"/>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Lst>
  <p:hf hdr="0" ftr="0" dt="0"/>
  <p:txStyles>
    <p:titleStyle>
      <a:lvl1pPr algn="l" defTabSz="914378"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892" indent="-342892" algn="l" defTabSz="914378"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31" indent="-285743"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033" name="Rectangle 9"/>
          <p:cNvSpPr>
            <a:spLocks noChangeArrowheads="1"/>
          </p:cNvSpPr>
          <p:nvPr/>
        </p:nvSpPr>
        <p:spPr bwMode="auto">
          <a:xfrm flipV="1">
            <a:off x="304800" y="1485900"/>
            <a:ext cx="8534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sz="1350"/>
          </a:p>
        </p:txBody>
      </p:sp>
      <p:pic>
        <p:nvPicPr>
          <p:cNvPr id="1035" name="Picture 11" descr="NHS Lozenge Tran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24800" y="175023"/>
            <a:ext cx="838200" cy="254794"/>
          </a:xfrm>
          <a:prstGeom prst="rect">
            <a:avLst/>
          </a:prstGeom>
          <a:noFill/>
          <a:extLst>
            <a:ext uri="{909E8E84-426E-40DD-AFC4-6F175D3DCCD1}">
              <a14:hiddenFill xmlns:a14="http://schemas.microsoft.com/office/drawing/2010/main">
                <a:solidFill>
                  <a:srgbClr val="FFFFFF"/>
                </a:solidFill>
              </a14:hiddenFill>
            </a:ext>
          </a:extLst>
        </p:spPr>
      </p:pic>
      <p:sp>
        <p:nvSpPr>
          <p:cNvPr id="1036" name="Text Box 12"/>
          <p:cNvSpPr txBox="1">
            <a:spLocks noChangeArrowheads="1"/>
          </p:cNvSpPr>
          <p:nvPr/>
        </p:nvSpPr>
        <p:spPr bwMode="auto">
          <a:xfrm>
            <a:off x="5791200" y="215503"/>
            <a:ext cx="21336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pPr>
            <a:r>
              <a:rPr lang="en-US" sz="1350">
                <a:solidFill>
                  <a:schemeClr val="bg1"/>
                </a:solidFill>
                <a:latin typeface="Arial" charset="0"/>
              </a:rPr>
              <a:t>Devon Partnership</a:t>
            </a:r>
            <a:endParaRPr lang="en-US" sz="1350"/>
          </a:p>
        </p:txBody>
      </p:sp>
      <p:sp>
        <p:nvSpPr>
          <p:cNvPr id="1037" name="Text Box 13"/>
          <p:cNvSpPr txBox="1">
            <a:spLocks noChangeArrowheads="1"/>
          </p:cNvSpPr>
          <p:nvPr/>
        </p:nvSpPr>
        <p:spPr bwMode="auto">
          <a:xfrm>
            <a:off x="7086600" y="433388"/>
            <a:ext cx="838200" cy="219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r">
              <a:spcBef>
                <a:spcPct val="50000"/>
              </a:spcBef>
            </a:pPr>
            <a:r>
              <a:rPr lang="en-US" sz="825">
                <a:solidFill>
                  <a:schemeClr val="bg1"/>
                </a:solidFill>
                <a:latin typeface="Arial" charset="0"/>
              </a:rPr>
              <a:t>NHS Trust</a:t>
            </a:r>
            <a:endParaRPr lang="en-US" sz="825"/>
          </a:p>
        </p:txBody>
      </p:sp>
      <p:pic>
        <p:nvPicPr>
          <p:cNvPr id="9" name="Picture 8"/>
          <p:cNvPicPr>
            <a:picLocks noChangeAspect="1"/>
          </p:cNvPicPr>
          <p:nvPr userDrawn="1"/>
        </p:nvPicPr>
        <p:blipFill>
          <a:blip r:embed="rId11"/>
          <a:stretch>
            <a:fillRect/>
          </a:stretch>
        </p:blipFill>
        <p:spPr>
          <a:xfrm>
            <a:off x="0" y="4591050"/>
            <a:ext cx="9144000" cy="552450"/>
          </a:xfrm>
          <a:prstGeom prst="rect">
            <a:avLst/>
          </a:prstGeom>
        </p:spPr>
      </p:pic>
      <p:pic>
        <p:nvPicPr>
          <p:cNvPr id="10" name="Picture 9"/>
          <p:cNvPicPr>
            <a:picLocks noChangeAspect="1"/>
          </p:cNvPicPr>
          <p:nvPr userDrawn="1"/>
        </p:nvPicPr>
        <p:blipFill>
          <a:blip r:embed="rId12"/>
          <a:stretch>
            <a:fillRect/>
          </a:stretch>
        </p:blipFill>
        <p:spPr>
          <a:xfrm>
            <a:off x="7209247" y="1622425"/>
            <a:ext cx="2269306" cy="3044825"/>
          </a:xfrm>
          <a:prstGeom prst="rect">
            <a:avLst/>
          </a:prstGeom>
        </p:spPr>
      </p:pic>
      <p:pic>
        <p:nvPicPr>
          <p:cNvPr id="11" name="Picture 3" descr="C:\Users\BerkhoutS\AppData\Local\Microsoft\Windows\Temporary Internet Files\Content.IE5\8XC1JLNR\Supporting you to live well.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28657" y="4309035"/>
            <a:ext cx="2976037" cy="2361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858001" y="215504"/>
            <a:ext cx="1817843" cy="566601"/>
          </a:xfrm>
          <a:prstGeom prst="rect">
            <a:avLst/>
          </a:prstGeom>
        </p:spPr>
      </p:pic>
    </p:spTree>
    <p:extLst>
      <p:ext uri="{BB962C8B-B14F-4D97-AF65-F5344CB8AC3E}">
        <p14:creationId xmlns:p14="http://schemas.microsoft.com/office/powerpoint/2010/main" val="605717830"/>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Lst>
  <p:txStyles>
    <p:titleStyle>
      <a:lvl1pPr algn="ctr" rtl="0" eaLnBrk="1" fontAlgn="base" hangingPunct="1">
        <a:spcBef>
          <a:spcPct val="0"/>
        </a:spcBef>
        <a:spcAft>
          <a:spcPct val="0"/>
        </a:spcAft>
        <a:defRPr sz="3300">
          <a:solidFill>
            <a:schemeClr val="tx2"/>
          </a:solidFill>
          <a:latin typeface="+mj-lt"/>
          <a:ea typeface="+mj-ea"/>
          <a:cs typeface="+mj-cs"/>
        </a:defRPr>
      </a:lvl1pPr>
      <a:lvl2pPr algn="ctr" rtl="0" eaLnBrk="1" fontAlgn="base" hangingPunct="1">
        <a:spcBef>
          <a:spcPct val="0"/>
        </a:spcBef>
        <a:spcAft>
          <a:spcPct val="0"/>
        </a:spcAft>
        <a:defRPr sz="3300">
          <a:solidFill>
            <a:schemeClr val="tx2"/>
          </a:solidFill>
          <a:latin typeface="Times New Roman" charset="0"/>
          <a:ea typeface="ＭＳ Ｐゴシック" charset="0"/>
        </a:defRPr>
      </a:lvl2pPr>
      <a:lvl3pPr algn="ctr" rtl="0" eaLnBrk="1" fontAlgn="base" hangingPunct="1">
        <a:spcBef>
          <a:spcPct val="0"/>
        </a:spcBef>
        <a:spcAft>
          <a:spcPct val="0"/>
        </a:spcAft>
        <a:defRPr sz="3300">
          <a:solidFill>
            <a:schemeClr val="tx2"/>
          </a:solidFill>
          <a:latin typeface="Times New Roman" charset="0"/>
          <a:ea typeface="ＭＳ Ｐゴシック" charset="0"/>
        </a:defRPr>
      </a:lvl3pPr>
      <a:lvl4pPr algn="ctr" rtl="0" eaLnBrk="1" fontAlgn="base" hangingPunct="1">
        <a:spcBef>
          <a:spcPct val="0"/>
        </a:spcBef>
        <a:spcAft>
          <a:spcPct val="0"/>
        </a:spcAft>
        <a:defRPr sz="3300">
          <a:solidFill>
            <a:schemeClr val="tx2"/>
          </a:solidFill>
          <a:latin typeface="Times New Roman" charset="0"/>
          <a:ea typeface="ＭＳ Ｐゴシック" charset="0"/>
        </a:defRPr>
      </a:lvl4pPr>
      <a:lvl5pPr algn="ctr" rtl="0" eaLnBrk="1" fontAlgn="base" hangingPunct="1">
        <a:spcBef>
          <a:spcPct val="0"/>
        </a:spcBef>
        <a:spcAft>
          <a:spcPct val="0"/>
        </a:spcAft>
        <a:defRPr sz="3300">
          <a:solidFill>
            <a:schemeClr val="tx2"/>
          </a:solidFill>
          <a:latin typeface="Times New Roman" charset="0"/>
          <a:ea typeface="ＭＳ Ｐゴシック" charset="0"/>
        </a:defRPr>
      </a:lvl5pPr>
      <a:lvl6pPr marL="342900" algn="ctr" rtl="0" eaLnBrk="1" fontAlgn="base" hangingPunct="1">
        <a:spcBef>
          <a:spcPct val="0"/>
        </a:spcBef>
        <a:spcAft>
          <a:spcPct val="0"/>
        </a:spcAft>
        <a:defRPr sz="3300">
          <a:solidFill>
            <a:schemeClr val="tx2"/>
          </a:solidFill>
          <a:latin typeface="Times New Roman" charset="0"/>
          <a:ea typeface="ＭＳ Ｐゴシック" charset="0"/>
        </a:defRPr>
      </a:lvl6pPr>
      <a:lvl7pPr marL="685800" algn="ctr" rtl="0" eaLnBrk="1" fontAlgn="base" hangingPunct="1">
        <a:spcBef>
          <a:spcPct val="0"/>
        </a:spcBef>
        <a:spcAft>
          <a:spcPct val="0"/>
        </a:spcAft>
        <a:defRPr sz="3300">
          <a:solidFill>
            <a:schemeClr val="tx2"/>
          </a:solidFill>
          <a:latin typeface="Times New Roman" charset="0"/>
          <a:ea typeface="ＭＳ Ｐゴシック" charset="0"/>
        </a:defRPr>
      </a:lvl7pPr>
      <a:lvl8pPr marL="1028700" algn="ctr" rtl="0" eaLnBrk="1" fontAlgn="base" hangingPunct="1">
        <a:spcBef>
          <a:spcPct val="0"/>
        </a:spcBef>
        <a:spcAft>
          <a:spcPct val="0"/>
        </a:spcAft>
        <a:defRPr sz="3300">
          <a:solidFill>
            <a:schemeClr val="tx2"/>
          </a:solidFill>
          <a:latin typeface="Times New Roman" charset="0"/>
          <a:ea typeface="ＭＳ Ｐゴシック" charset="0"/>
        </a:defRPr>
      </a:lvl8pPr>
      <a:lvl9pPr marL="1371600" algn="ctr" rtl="0" eaLnBrk="1" fontAlgn="base" hangingPunct="1">
        <a:spcBef>
          <a:spcPct val="0"/>
        </a:spcBef>
        <a:spcAft>
          <a:spcPct val="0"/>
        </a:spcAft>
        <a:defRPr sz="3300">
          <a:solidFill>
            <a:schemeClr val="tx2"/>
          </a:solidFill>
          <a:latin typeface="Times New Roman" charset="0"/>
          <a:ea typeface="ＭＳ Ｐゴシック" charset="0"/>
        </a:defRPr>
      </a:lvl9pPr>
    </p:titleStyle>
    <p:bodyStyle>
      <a:lvl1pPr marL="257175" indent="-257175" algn="l" rtl="0" eaLnBrk="1" fontAlgn="base" hangingPunct="1">
        <a:spcBef>
          <a:spcPct val="20000"/>
        </a:spcBef>
        <a:spcAft>
          <a:spcPct val="0"/>
        </a:spcAft>
        <a:buChar char="•"/>
        <a:defRPr sz="2400">
          <a:solidFill>
            <a:schemeClr val="tx1"/>
          </a:solidFill>
          <a:latin typeface="+mn-lt"/>
          <a:ea typeface="+mn-ea"/>
          <a:cs typeface="+mn-cs"/>
        </a:defRPr>
      </a:lvl1pPr>
      <a:lvl2pPr marL="557213" indent="-214313" algn="l" rtl="0" eaLnBrk="1" fontAlgn="base" hangingPunct="1">
        <a:spcBef>
          <a:spcPct val="20000"/>
        </a:spcBef>
        <a:spcAft>
          <a:spcPct val="0"/>
        </a:spcAft>
        <a:buChar char="–"/>
        <a:defRPr sz="2100">
          <a:solidFill>
            <a:schemeClr val="tx1"/>
          </a:solidFill>
          <a:latin typeface="+mn-lt"/>
          <a:ea typeface="+mn-ea"/>
        </a:defRPr>
      </a:lvl2pPr>
      <a:lvl3pPr marL="857250" indent="-171450" algn="l" rtl="0" eaLnBrk="1" fontAlgn="base" hangingPunct="1">
        <a:spcBef>
          <a:spcPct val="20000"/>
        </a:spcBef>
        <a:spcAft>
          <a:spcPct val="0"/>
        </a:spcAft>
        <a:buChar char="•"/>
        <a:defRPr sz="1800">
          <a:solidFill>
            <a:schemeClr val="tx1"/>
          </a:solidFill>
          <a:latin typeface="+mn-lt"/>
          <a:ea typeface="+mn-ea"/>
        </a:defRPr>
      </a:lvl3pPr>
      <a:lvl4pPr marL="1200150" indent="-171450" algn="l" rtl="0" eaLnBrk="1" fontAlgn="base" hangingPunct="1">
        <a:spcBef>
          <a:spcPct val="20000"/>
        </a:spcBef>
        <a:spcAft>
          <a:spcPct val="0"/>
        </a:spcAft>
        <a:buChar char="–"/>
        <a:defRPr sz="1500">
          <a:solidFill>
            <a:schemeClr val="tx1"/>
          </a:solidFill>
          <a:latin typeface="+mn-lt"/>
          <a:ea typeface="+mn-ea"/>
        </a:defRPr>
      </a:lvl4pPr>
      <a:lvl5pPr marL="1543050" indent="-171450" algn="l" rtl="0" eaLnBrk="1" fontAlgn="base" hangingPunct="1">
        <a:spcBef>
          <a:spcPct val="20000"/>
        </a:spcBef>
        <a:spcAft>
          <a:spcPct val="0"/>
        </a:spcAft>
        <a:buChar char="»"/>
        <a:defRPr sz="1500">
          <a:solidFill>
            <a:schemeClr val="tx1"/>
          </a:solidFill>
          <a:latin typeface="+mn-lt"/>
          <a:ea typeface="+mn-ea"/>
        </a:defRPr>
      </a:lvl5pPr>
      <a:lvl6pPr marL="1885950" indent="-171450" algn="l" rtl="0" eaLnBrk="1" fontAlgn="base" hangingPunct="1">
        <a:spcBef>
          <a:spcPct val="20000"/>
        </a:spcBef>
        <a:spcAft>
          <a:spcPct val="0"/>
        </a:spcAft>
        <a:buChar char="»"/>
        <a:defRPr sz="1500">
          <a:solidFill>
            <a:schemeClr val="tx1"/>
          </a:solidFill>
          <a:latin typeface="+mn-lt"/>
          <a:ea typeface="+mn-ea"/>
        </a:defRPr>
      </a:lvl6pPr>
      <a:lvl7pPr marL="2228850" indent="-171450" algn="l" rtl="0" eaLnBrk="1" fontAlgn="base" hangingPunct="1">
        <a:spcBef>
          <a:spcPct val="20000"/>
        </a:spcBef>
        <a:spcAft>
          <a:spcPct val="0"/>
        </a:spcAft>
        <a:buChar char="»"/>
        <a:defRPr sz="1500">
          <a:solidFill>
            <a:schemeClr val="tx1"/>
          </a:solidFill>
          <a:latin typeface="+mn-lt"/>
          <a:ea typeface="+mn-ea"/>
        </a:defRPr>
      </a:lvl7pPr>
      <a:lvl8pPr marL="2571750" indent="-171450" algn="l" rtl="0" eaLnBrk="1" fontAlgn="base" hangingPunct="1">
        <a:spcBef>
          <a:spcPct val="20000"/>
        </a:spcBef>
        <a:spcAft>
          <a:spcPct val="0"/>
        </a:spcAft>
        <a:buChar char="»"/>
        <a:defRPr sz="1500">
          <a:solidFill>
            <a:schemeClr val="tx1"/>
          </a:solidFill>
          <a:latin typeface="+mn-lt"/>
          <a:ea typeface="+mn-ea"/>
        </a:defRPr>
      </a:lvl8pPr>
      <a:lvl9pPr marL="2914650" indent="-171450" algn="l" rtl="0" eaLnBrk="1" fontAlgn="base" hangingPunct="1">
        <a:spcBef>
          <a:spcPct val="20000"/>
        </a:spcBef>
        <a:spcAft>
          <a:spcPct val="0"/>
        </a:spcAft>
        <a:buChar char="»"/>
        <a:defRPr sz="1500">
          <a:solidFill>
            <a:schemeClr val="tx1"/>
          </a:solidFill>
          <a:latin typeface="+mn-lt"/>
          <a:ea typeface="+mn-ea"/>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xml"/><Relationship Id="rId1" Type="http://schemas.openxmlformats.org/officeDocument/2006/relationships/slideLayout" Target="../slideLayouts/slideLayout36.xml"/><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hyperlink" Target="https://www.smartsurvey.co.uk/s/l4z5zz" TargetMode="Externa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3.xml"/></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3.xml"/></Relationships>
</file>

<file path=ppt/slides/_rels/slide3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7.xml"/><Relationship Id="rId1" Type="http://schemas.openxmlformats.org/officeDocument/2006/relationships/slideLayout" Target="../slideLayouts/slideLayout73.xml"/></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73.xml"/></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73.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s://resolution.nhs.uk/learning-resources/learning-from-staff-claims-relating-to-exposure-of-substances-hazardous-to-health/"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5.xml"/></Relationships>
</file>

<file path=ppt/slides/_rels/slide4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75.xml"/></Relationships>
</file>

<file path=ppt/slides/_rels/slide4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8.xml"/><Relationship Id="rId1" Type="http://schemas.openxmlformats.org/officeDocument/2006/relationships/slideLayout" Target="../slideLayouts/slideLayout72.xml"/><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9.xml"/><Relationship Id="rId1" Type="http://schemas.openxmlformats.org/officeDocument/2006/relationships/slideLayout" Target="../slideLayouts/slideLayout72.xml"/><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0.xml"/><Relationship Id="rId1" Type="http://schemas.openxmlformats.org/officeDocument/2006/relationships/slideLayout" Target="../slideLayouts/slideLayout72.xml"/><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3.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2.xml"/><Relationship Id="rId1" Type="http://schemas.openxmlformats.org/officeDocument/2006/relationships/slideLayout" Target="../slideLayouts/slideLayout70.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70.xml"/><Relationship Id="rId6" Type="http://schemas.openxmlformats.org/officeDocument/2006/relationships/image" Target="../media/image88.svg"/><Relationship Id="rId5" Type="http://schemas.openxmlformats.org/officeDocument/2006/relationships/image" Target="../media/image87.png"/><Relationship Id="rId4" Type="http://schemas.openxmlformats.org/officeDocument/2006/relationships/image" Target="../media/image86.svg"/></Relationships>
</file>

<file path=ppt/slides/_rels/slide5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4.xml"/><Relationship Id="rId1" Type="http://schemas.openxmlformats.org/officeDocument/2006/relationships/slideLayout" Target="../slideLayouts/slideLayout53.xml"/><Relationship Id="rId5" Type="http://schemas.openxmlformats.org/officeDocument/2006/relationships/image" Target="../media/image92.png"/><Relationship Id="rId4" Type="http://schemas.openxmlformats.org/officeDocument/2006/relationships/image" Target="../media/image9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3" Type="http://schemas.openxmlformats.org/officeDocument/2006/relationships/hyperlink" Target="https://www.hse.gov.uk/coshh/basics/index.ht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9A17F9D-28A5-2F98-9683-82C5C5ED7560}"/>
              </a:ext>
            </a:extLst>
          </p:cNvPr>
          <p:cNvPicPr>
            <a:picLocks noChangeAspect="1"/>
          </p:cNvPicPr>
          <p:nvPr/>
        </p:nvPicPr>
        <p:blipFill>
          <a:blip r:embed="rId3"/>
          <a:stretch>
            <a:fillRect/>
          </a:stretch>
        </p:blipFill>
        <p:spPr>
          <a:xfrm>
            <a:off x="2880361" y="0"/>
            <a:ext cx="6263640" cy="5143500"/>
          </a:xfrm>
          <a:prstGeom prst="rect">
            <a:avLst/>
          </a:prstGeom>
        </p:spPr>
      </p:pic>
      <p:sp>
        <p:nvSpPr>
          <p:cNvPr id="11" name="Rectangle 10"/>
          <p:cNvSpPr/>
          <p:nvPr/>
        </p:nvSpPr>
        <p:spPr>
          <a:xfrm>
            <a:off x="2" y="0"/>
            <a:ext cx="4000499"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en-GB" dirty="0">
                <a:solidFill>
                  <a:prstClr val="white"/>
                </a:solidFill>
                <a:latin typeface="Calibri"/>
              </a:rPr>
              <a:t>Add</a:t>
            </a:r>
          </a:p>
        </p:txBody>
      </p:sp>
      <p:sp>
        <p:nvSpPr>
          <p:cNvPr id="2" name="Rectangle 1"/>
          <p:cNvSpPr/>
          <p:nvPr/>
        </p:nvSpPr>
        <p:spPr>
          <a:xfrm>
            <a:off x="1331645" y="1307566"/>
            <a:ext cx="4953509" cy="623246"/>
          </a:xfrm>
          <a:prstGeom prst="rect">
            <a:avLst/>
          </a:prstGeom>
        </p:spPr>
        <p:txBody>
          <a:bodyPr wrap="square" lIns="68576" tIns="34289" rIns="68576" bIns="34289">
            <a:spAutoFit/>
          </a:bodyPr>
          <a:lstStyle/>
          <a:p>
            <a:pPr defTabSz="685698">
              <a:defRPr/>
            </a:pPr>
            <a:endParaRPr lang="en-GB" dirty="0">
              <a:solidFill>
                <a:srgbClr val="F79646"/>
              </a:solidFill>
              <a:latin typeface="Calibri"/>
            </a:endParaRPr>
          </a:p>
          <a:p>
            <a:pPr defTabSz="685698">
              <a:defRPr/>
            </a:pPr>
            <a:endParaRPr lang="en-GB" dirty="0">
              <a:solidFill>
                <a:prstClr val="black"/>
              </a:solidFill>
              <a:latin typeface="Calibri"/>
            </a:endParaRPr>
          </a:p>
        </p:txBody>
      </p:sp>
      <p:sp>
        <p:nvSpPr>
          <p:cNvPr id="7" name="Rectangle 6"/>
          <p:cNvSpPr/>
          <p:nvPr/>
        </p:nvSpPr>
        <p:spPr>
          <a:xfrm>
            <a:off x="611561" y="2246981"/>
            <a:ext cx="5400601" cy="1038744"/>
          </a:xfrm>
          <a:prstGeom prst="rect">
            <a:avLst/>
          </a:prstGeom>
        </p:spPr>
        <p:txBody>
          <a:bodyPr wrap="square" lIns="68576" tIns="34289" rIns="68576" bIns="34289">
            <a:spAutoFit/>
          </a:bodyPr>
          <a:lstStyle/>
          <a:p>
            <a:pPr defTabSz="685698">
              <a:defRPr/>
            </a:pPr>
            <a:endParaRPr lang="en-GB" sz="2100" dirty="0">
              <a:solidFill>
                <a:prstClr val="white"/>
              </a:solidFill>
              <a:latin typeface="Arial" panose="020B0604020202020204" pitchFamily="34" charset="0"/>
              <a:cs typeface="Arial" panose="020B0604020202020204" pitchFamily="34" charset="0"/>
            </a:endParaRPr>
          </a:p>
          <a:p>
            <a:pPr defTabSz="685698">
              <a:defRPr/>
            </a:pPr>
            <a:endParaRPr lang="en-GB" sz="2100" dirty="0">
              <a:solidFill>
                <a:prstClr val="white"/>
              </a:solidFill>
              <a:latin typeface="Arial" panose="020B0604020202020204" pitchFamily="34" charset="0"/>
              <a:cs typeface="Arial" panose="020B0604020202020204" pitchFamily="34" charset="0"/>
            </a:endParaRPr>
          </a:p>
          <a:p>
            <a:pPr defTabSz="685698">
              <a:defRPr/>
            </a:pPr>
            <a:endParaRPr lang="en-GB" sz="2100" dirty="0">
              <a:solidFill>
                <a:prstClr val="white"/>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A1BD32DA-58C2-702B-DDEB-9D52CAB0B1BD}"/>
              </a:ext>
            </a:extLst>
          </p:cNvPr>
          <p:cNvSpPr/>
          <p:nvPr/>
        </p:nvSpPr>
        <p:spPr>
          <a:xfrm>
            <a:off x="36307" y="1621907"/>
            <a:ext cx="7104081" cy="2225114"/>
          </a:xfrm>
          <a:prstGeom prst="rect">
            <a:avLst/>
          </a:prstGeom>
          <a:solidFill>
            <a:srgbClr val="0030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endParaRPr lang="en-GB">
              <a:solidFill>
                <a:srgbClr val="FFFFFF"/>
              </a:solidFill>
              <a:latin typeface="Calibri"/>
            </a:endParaRPr>
          </a:p>
        </p:txBody>
      </p:sp>
      <p:sp>
        <p:nvSpPr>
          <p:cNvPr id="16" name="TextBox 15"/>
          <p:cNvSpPr txBox="1"/>
          <p:nvPr/>
        </p:nvSpPr>
        <p:spPr>
          <a:xfrm>
            <a:off x="130094" y="1672369"/>
            <a:ext cx="7813424" cy="1338826"/>
          </a:xfrm>
          <a:prstGeom prst="rect">
            <a:avLst/>
          </a:prstGeom>
          <a:noFill/>
        </p:spPr>
        <p:txBody>
          <a:bodyPr wrap="square" lIns="68576" tIns="34289" rIns="68576" bIns="34289" rtlCol="0">
            <a:spAutoFit/>
          </a:bodyPr>
          <a:lstStyle/>
          <a:p>
            <a:pPr defTabSz="685698">
              <a:defRPr/>
            </a:pPr>
            <a:r>
              <a:rPr lang="en-GB" sz="4125" dirty="0">
                <a:solidFill>
                  <a:prstClr val="white"/>
                </a:solidFill>
                <a:latin typeface="Arial" panose="020B0604020202020204" pitchFamily="34" charset="0"/>
                <a:cs typeface="Arial" panose="020B0604020202020204" pitchFamily="34" charset="0"/>
              </a:rPr>
              <a:t>South Regional Safety and Learning Networking Forum</a:t>
            </a:r>
          </a:p>
        </p:txBody>
      </p:sp>
      <p:sp>
        <p:nvSpPr>
          <p:cNvPr id="18" name="Rectangle 17"/>
          <p:cNvSpPr/>
          <p:nvPr/>
        </p:nvSpPr>
        <p:spPr>
          <a:xfrm>
            <a:off x="375834" y="3073364"/>
            <a:ext cx="5400601" cy="715578"/>
          </a:xfrm>
          <a:prstGeom prst="rect">
            <a:avLst/>
          </a:prstGeom>
        </p:spPr>
        <p:txBody>
          <a:bodyPr wrap="square" lIns="68576" tIns="34289" rIns="68576" bIns="34289">
            <a:spAutoFit/>
          </a:bodyPr>
          <a:lstStyle/>
          <a:p>
            <a:pPr defTabSz="685698">
              <a:defRPr/>
            </a:pPr>
            <a:r>
              <a:rPr lang="en-GB" sz="2100" dirty="0">
                <a:solidFill>
                  <a:srgbClr val="FFFFFF"/>
                </a:solidFill>
                <a:latin typeface="Arial" panose="020B0604020202020204" pitchFamily="34" charset="0"/>
                <a:cs typeface="Arial" panose="020B0604020202020204" pitchFamily="34" charset="0"/>
              </a:rPr>
              <a:t>25th March 2025</a:t>
            </a:r>
          </a:p>
          <a:p>
            <a:pPr defTabSz="685698">
              <a:defRPr/>
            </a:pPr>
            <a:r>
              <a:rPr lang="en-GB" sz="2100" dirty="0">
                <a:solidFill>
                  <a:srgbClr val="FFFFFF"/>
                </a:solidFill>
                <a:latin typeface="Arial" panose="020B0604020202020204" pitchFamily="34" charset="0"/>
                <a:cs typeface="Arial" panose="020B0604020202020204" pitchFamily="34" charset="0"/>
              </a:rPr>
              <a:t>12:00 – 13:30  </a:t>
            </a:r>
          </a:p>
        </p:txBody>
      </p:sp>
      <p:pic>
        <p:nvPicPr>
          <p:cNvPr id="19" name="Picture 3" descr="\\fileshare.nhsla.com\Studio North\NHS Resolution Logo\NHS Resolution Right Aligned Rev.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4418" y="248052"/>
            <a:ext cx="1141631" cy="60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72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52FC9-09B3-4952-CBBB-E5DD0E944B62}"/>
              </a:ext>
            </a:extLst>
          </p:cNvPr>
          <p:cNvSpPr>
            <a:spLocks noGrp="1"/>
          </p:cNvSpPr>
          <p:nvPr>
            <p:ph type="title"/>
          </p:nvPr>
        </p:nvSpPr>
        <p:spPr>
          <a:xfrm>
            <a:off x="323528" y="339503"/>
            <a:ext cx="6923112" cy="506897"/>
          </a:xfrm>
        </p:spPr>
        <p:txBody>
          <a:bodyPr/>
          <a:lstStyle/>
          <a:p>
            <a:r>
              <a:rPr lang="en-GB" sz="2700" dirty="0"/>
              <a:t>Figure 3: Total number of successful claims by occupation</a:t>
            </a:r>
          </a:p>
        </p:txBody>
      </p:sp>
      <p:sp>
        <p:nvSpPr>
          <p:cNvPr id="4" name="Slide Number Placeholder 3">
            <a:extLst>
              <a:ext uri="{FF2B5EF4-FFF2-40B4-BE49-F238E27FC236}">
                <a16:creationId xmlns:a16="http://schemas.microsoft.com/office/drawing/2014/main" id="{C052201F-2588-6F70-9C47-EBC018384FF7}"/>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10</a:t>
            </a:fld>
            <a:endParaRPr lang="en-GB" dirty="0">
              <a:solidFill>
                <a:srgbClr val="425563"/>
              </a:solidFill>
            </a:endParaRPr>
          </a:p>
        </p:txBody>
      </p:sp>
      <p:pic>
        <p:nvPicPr>
          <p:cNvPr id="6" name="Picture 5">
            <a:extLst>
              <a:ext uri="{FF2B5EF4-FFF2-40B4-BE49-F238E27FC236}">
                <a16:creationId xmlns:a16="http://schemas.microsoft.com/office/drawing/2014/main" id="{E2995235-9091-9A87-3165-0C602D2EF942}"/>
              </a:ext>
            </a:extLst>
          </p:cNvPr>
          <p:cNvPicPr>
            <a:picLocks noChangeAspect="1"/>
          </p:cNvPicPr>
          <p:nvPr/>
        </p:nvPicPr>
        <p:blipFill>
          <a:blip r:embed="rId3"/>
          <a:stretch>
            <a:fillRect/>
          </a:stretch>
        </p:blipFill>
        <p:spPr>
          <a:xfrm>
            <a:off x="467545" y="1203598"/>
            <a:ext cx="3960440" cy="3456942"/>
          </a:xfrm>
          <a:prstGeom prst="rect">
            <a:avLst/>
          </a:prstGeom>
        </p:spPr>
      </p:pic>
      <p:pic>
        <p:nvPicPr>
          <p:cNvPr id="8" name="Picture 7">
            <a:extLst>
              <a:ext uri="{FF2B5EF4-FFF2-40B4-BE49-F238E27FC236}">
                <a16:creationId xmlns:a16="http://schemas.microsoft.com/office/drawing/2014/main" id="{5B24FEF7-027B-1469-D669-46E7B243E61D}"/>
              </a:ext>
            </a:extLst>
          </p:cNvPr>
          <p:cNvPicPr>
            <a:picLocks noChangeAspect="1"/>
          </p:cNvPicPr>
          <p:nvPr/>
        </p:nvPicPr>
        <p:blipFill>
          <a:blip r:embed="rId4"/>
          <a:stretch>
            <a:fillRect/>
          </a:stretch>
        </p:blipFill>
        <p:spPr>
          <a:xfrm>
            <a:off x="4572000" y="1298308"/>
            <a:ext cx="4320480" cy="3078248"/>
          </a:xfrm>
          <a:prstGeom prst="rect">
            <a:avLst/>
          </a:prstGeom>
        </p:spPr>
      </p:pic>
    </p:spTree>
    <p:extLst>
      <p:ext uri="{BB962C8B-B14F-4D97-AF65-F5344CB8AC3E}">
        <p14:creationId xmlns:p14="http://schemas.microsoft.com/office/powerpoint/2010/main" val="1949784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EC58-2CAC-4FDF-E142-6477DCF18F9E}"/>
              </a:ext>
            </a:extLst>
          </p:cNvPr>
          <p:cNvSpPr>
            <a:spLocks noGrp="1"/>
          </p:cNvSpPr>
          <p:nvPr>
            <p:ph type="title"/>
          </p:nvPr>
        </p:nvSpPr>
        <p:spPr/>
        <p:txBody>
          <a:bodyPr/>
          <a:lstStyle/>
          <a:p>
            <a:r>
              <a:rPr lang="en-GB" sz="2700" dirty="0"/>
              <a:t>Figure 2: Breakdown of all chemicals</a:t>
            </a:r>
          </a:p>
        </p:txBody>
      </p:sp>
      <p:sp>
        <p:nvSpPr>
          <p:cNvPr id="4" name="Slide Number Placeholder 3">
            <a:extLst>
              <a:ext uri="{FF2B5EF4-FFF2-40B4-BE49-F238E27FC236}">
                <a16:creationId xmlns:a16="http://schemas.microsoft.com/office/drawing/2014/main" id="{AF1B65F4-9CD5-9F2A-4875-F8AD7C431FDF}"/>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11</a:t>
            </a:fld>
            <a:endParaRPr lang="en-GB" dirty="0">
              <a:solidFill>
                <a:srgbClr val="425563"/>
              </a:solidFill>
            </a:endParaRPr>
          </a:p>
        </p:txBody>
      </p:sp>
      <p:pic>
        <p:nvPicPr>
          <p:cNvPr id="6" name="Picture 5">
            <a:extLst>
              <a:ext uri="{FF2B5EF4-FFF2-40B4-BE49-F238E27FC236}">
                <a16:creationId xmlns:a16="http://schemas.microsoft.com/office/drawing/2014/main" id="{090B38F8-4A4A-6867-4638-07AB39121C7F}"/>
              </a:ext>
            </a:extLst>
          </p:cNvPr>
          <p:cNvPicPr>
            <a:picLocks noChangeAspect="1"/>
          </p:cNvPicPr>
          <p:nvPr/>
        </p:nvPicPr>
        <p:blipFill>
          <a:blip r:embed="rId2"/>
          <a:stretch>
            <a:fillRect/>
          </a:stretch>
        </p:blipFill>
        <p:spPr>
          <a:xfrm>
            <a:off x="822868" y="810396"/>
            <a:ext cx="4058333" cy="3795886"/>
          </a:xfrm>
          <a:prstGeom prst="rect">
            <a:avLst/>
          </a:prstGeom>
        </p:spPr>
      </p:pic>
      <p:pic>
        <p:nvPicPr>
          <p:cNvPr id="8" name="Picture 7">
            <a:extLst>
              <a:ext uri="{FF2B5EF4-FFF2-40B4-BE49-F238E27FC236}">
                <a16:creationId xmlns:a16="http://schemas.microsoft.com/office/drawing/2014/main" id="{1C9E858B-34C5-4048-2FC2-B42E53DD6128}"/>
              </a:ext>
            </a:extLst>
          </p:cNvPr>
          <p:cNvPicPr>
            <a:picLocks noChangeAspect="1"/>
          </p:cNvPicPr>
          <p:nvPr/>
        </p:nvPicPr>
        <p:blipFill>
          <a:blip r:embed="rId3"/>
          <a:stretch>
            <a:fillRect/>
          </a:stretch>
        </p:blipFill>
        <p:spPr>
          <a:xfrm>
            <a:off x="5015613" y="1741863"/>
            <a:ext cx="3075176" cy="1972354"/>
          </a:xfrm>
          <a:prstGeom prst="rect">
            <a:avLst/>
          </a:prstGeom>
        </p:spPr>
      </p:pic>
    </p:spTree>
    <p:extLst>
      <p:ext uri="{BB962C8B-B14F-4D97-AF65-F5344CB8AC3E}">
        <p14:creationId xmlns:p14="http://schemas.microsoft.com/office/powerpoint/2010/main" val="935148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5ADE1-0DBF-606B-DD68-677EBCDAF89D}"/>
              </a:ext>
            </a:extLst>
          </p:cNvPr>
          <p:cNvSpPr>
            <a:spLocks noGrp="1"/>
          </p:cNvSpPr>
          <p:nvPr>
            <p:ph type="title"/>
          </p:nvPr>
        </p:nvSpPr>
        <p:spPr/>
        <p:txBody>
          <a:bodyPr/>
          <a:lstStyle/>
          <a:p>
            <a:r>
              <a:rPr lang="en-GB" sz="2700" dirty="0"/>
              <a:t>Figure 4: Claims related to substances hazardous to health</a:t>
            </a:r>
          </a:p>
        </p:txBody>
      </p:sp>
      <p:sp>
        <p:nvSpPr>
          <p:cNvPr id="4" name="Slide Number Placeholder 3">
            <a:extLst>
              <a:ext uri="{FF2B5EF4-FFF2-40B4-BE49-F238E27FC236}">
                <a16:creationId xmlns:a16="http://schemas.microsoft.com/office/drawing/2014/main" id="{B53FCFBA-AC83-865D-DB2B-72CF40F22BF8}"/>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12</a:t>
            </a:fld>
            <a:endParaRPr lang="en-GB" dirty="0">
              <a:solidFill>
                <a:srgbClr val="425563"/>
              </a:solidFill>
            </a:endParaRPr>
          </a:p>
        </p:txBody>
      </p:sp>
      <p:pic>
        <p:nvPicPr>
          <p:cNvPr id="6" name="Picture 5">
            <a:extLst>
              <a:ext uri="{FF2B5EF4-FFF2-40B4-BE49-F238E27FC236}">
                <a16:creationId xmlns:a16="http://schemas.microsoft.com/office/drawing/2014/main" id="{E906BC74-D51E-7D43-F59E-B5D5B6A5AF75}"/>
              </a:ext>
            </a:extLst>
          </p:cNvPr>
          <p:cNvPicPr>
            <a:picLocks noChangeAspect="1"/>
          </p:cNvPicPr>
          <p:nvPr/>
        </p:nvPicPr>
        <p:blipFill>
          <a:blip r:embed="rId2"/>
          <a:stretch>
            <a:fillRect/>
          </a:stretch>
        </p:blipFill>
        <p:spPr>
          <a:xfrm>
            <a:off x="410697" y="1129648"/>
            <a:ext cx="7869207" cy="2868774"/>
          </a:xfrm>
          <a:prstGeom prst="rect">
            <a:avLst/>
          </a:prstGeom>
        </p:spPr>
      </p:pic>
      <p:pic>
        <p:nvPicPr>
          <p:cNvPr id="8" name="Picture 7">
            <a:extLst>
              <a:ext uri="{FF2B5EF4-FFF2-40B4-BE49-F238E27FC236}">
                <a16:creationId xmlns:a16="http://schemas.microsoft.com/office/drawing/2014/main" id="{92448C25-6565-AAD3-AD30-54205F045F2C}"/>
              </a:ext>
            </a:extLst>
          </p:cNvPr>
          <p:cNvPicPr>
            <a:picLocks noChangeAspect="1"/>
          </p:cNvPicPr>
          <p:nvPr/>
        </p:nvPicPr>
        <p:blipFill>
          <a:blip r:embed="rId3"/>
          <a:stretch>
            <a:fillRect/>
          </a:stretch>
        </p:blipFill>
        <p:spPr>
          <a:xfrm>
            <a:off x="58189" y="4203095"/>
            <a:ext cx="9073451" cy="260019"/>
          </a:xfrm>
          <a:prstGeom prst="rect">
            <a:avLst/>
          </a:prstGeom>
        </p:spPr>
      </p:pic>
    </p:spTree>
    <p:extLst>
      <p:ext uri="{BB962C8B-B14F-4D97-AF65-F5344CB8AC3E}">
        <p14:creationId xmlns:p14="http://schemas.microsoft.com/office/powerpoint/2010/main" val="4152315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AD8D-9FC2-3CC3-684C-786C4349CBDA}"/>
              </a:ext>
            </a:extLst>
          </p:cNvPr>
          <p:cNvSpPr>
            <a:spLocks noGrp="1"/>
          </p:cNvSpPr>
          <p:nvPr>
            <p:ph type="title"/>
          </p:nvPr>
        </p:nvSpPr>
        <p:spPr/>
        <p:txBody>
          <a:bodyPr/>
          <a:lstStyle/>
          <a:p>
            <a:r>
              <a:rPr lang="en-GB" sz="2700" dirty="0"/>
              <a:t>Figure 5: Injuries for claims settled with damages</a:t>
            </a:r>
          </a:p>
        </p:txBody>
      </p:sp>
      <p:sp>
        <p:nvSpPr>
          <p:cNvPr id="4" name="Slide Number Placeholder 3">
            <a:extLst>
              <a:ext uri="{FF2B5EF4-FFF2-40B4-BE49-F238E27FC236}">
                <a16:creationId xmlns:a16="http://schemas.microsoft.com/office/drawing/2014/main" id="{31AEEF3A-B3B2-9AD0-6D84-EA05E0F1ADFB}"/>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13</a:t>
            </a:fld>
            <a:endParaRPr lang="en-GB" dirty="0">
              <a:solidFill>
                <a:srgbClr val="425563"/>
              </a:solidFill>
            </a:endParaRPr>
          </a:p>
        </p:txBody>
      </p:sp>
      <p:pic>
        <p:nvPicPr>
          <p:cNvPr id="6" name="Picture 5">
            <a:extLst>
              <a:ext uri="{FF2B5EF4-FFF2-40B4-BE49-F238E27FC236}">
                <a16:creationId xmlns:a16="http://schemas.microsoft.com/office/drawing/2014/main" id="{3E1F5ACF-1B78-2FEC-7D10-052C505D00CD}"/>
              </a:ext>
            </a:extLst>
          </p:cNvPr>
          <p:cNvPicPr>
            <a:picLocks noChangeAspect="1"/>
          </p:cNvPicPr>
          <p:nvPr/>
        </p:nvPicPr>
        <p:blipFill>
          <a:blip r:embed="rId2"/>
          <a:stretch>
            <a:fillRect/>
          </a:stretch>
        </p:blipFill>
        <p:spPr>
          <a:xfrm>
            <a:off x="298056" y="1296673"/>
            <a:ext cx="8388424" cy="3232382"/>
          </a:xfrm>
          <a:prstGeom prst="rect">
            <a:avLst/>
          </a:prstGeom>
        </p:spPr>
      </p:pic>
      <p:sp>
        <p:nvSpPr>
          <p:cNvPr id="7" name="TextBox 6">
            <a:extLst>
              <a:ext uri="{FF2B5EF4-FFF2-40B4-BE49-F238E27FC236}">
                <a16:creationId xmlns:a16="http://schemas.microsoft.com/office/drawing/2014/main" id="{4A0EE361-5A2E-907D-C95C-0B1CA0A9AB8C}"/>
              </a:ext>
            </a:extLst>
          </p:cNvPr>
          <p:cNvSpPr txBox="1"/>
          <p:nvPr/>
        </p:nvSpPr>
        <p:spPr>
          <a:xfrm>
            <a:off x="1403648" y="1923679"/>
            <a:ext cx="441146" cy="369332"/>
          </a:xfrm>
          <a:prstGeom prst="rect">
            <a:avLst/>
          </a:prstGeom>
          <a:noFill/>
        </p:spPr>
        <p:txBody>
          <a:bodyPr wrap="none" rtlCol="0">
            <a:spAutoFit/>
          </a:bodyPr>
          <a:lstStyle/>
          <a:p>
            <a:pPr defTabSz="914378"/>
            <a:r>
              <a:rPr lang="en-GB" dirty="0">
                <a:solidFill>
                  <a:srgbClr val="FFFFFF"/>
                </a:solidFill>
                <a:latin typeface="Arial" panose="020B0604020202020204" pitchFamily="34" charset="0"/>
                <a:cs typeface="Arial" panose="020B0604020202020204" pitchFamily="34" charset="0"/>
              </a:rPr>
              <a:t>58</a:t>
            </a:r>
          </a:p>
        </p:txBody>
      </p:sp>
      <p:sp>
        <p:nvSpPr>
          <p:cNvPr id="8" name="TextBox 7">
            <a:extLst>
              <a:ext uri="{FF2B5EF4-FFF2-40B4-BE49-F238E27FC236}">
                <a16:creationId xmlns:a16="http://schemas.microsoft.com/office/drawing/2014/main" id="{D13BF56B-C4AF-AC4E-F699-2E66798583C8}"/>
              </a:ext>
            </a:extLst>
          </p:cNvPr>
          <p:cNvSpPr txBox="1"/>
          <p:nvPr/>
        </p:nvSpPr>
        <p:spPr>
          <a:xfrm>
            <a:off x="2915816" y="2787775"/>
            <a:ext cx="441146" cy="369332"/>
          </a:xfrm>
          <a:prstGeom prst="rect">
            <a:avLst/>
          </a:prstGeom>
          <a:noFill/>
        </p:spPr>
        <p:txBody>
          <a:bodyPr wrap="none" rtlCol="0">
            <a:spAutoFit/>
          </a:bodyPr>
          <a:lstStyle/>
          <a:p>
            <a:pPr defTabSz="914378"/>
            <a:r>
              <a:rPr lang="en-GB" dirty="0">
                <a:solidFill>
                  <a:srgbClr val="FFFFFF"/>
                </a:solidFill>
                <a:latin typeface="Arial" panose="020B0604020202020204" pitchFamily="34" charset="0"/>
                <a:cs typeface="Arial" panose="020B0604020202020204" pitchFamily="34" charset="0"/>
              </a:rPr>
              <a:t>42</a:t>
            </a:r>
          </a:p>
        </p:txBody>
      </p:sp>
      <p:sp>
        <p:nvSpPr>
          <p:cNvPr id="9" name="TextBox 8">
            <a:extLst>
              <a:ext uri="{FF2B5EF4-FFF2-40B4-BE49-F238E27FC236}">
                <a16:creationId xmlns:a16="http://schemas.microsoft.com/office/drawing/2014/main" id="{B92656C2-9EE1-8CE5-7FCB-C4A0A68E05EC}"/>
              </a:ext>
            </a:extLst>
          </p:cNvPr>
          <p:cNvSpPr txBox="1"/>
          <p:nvPr/>
        </p:nvSpPr>
        <p:spPr>
          <a:xfrm>
            <a:off x="4492268" y="3190096"/>
            <a:ext cx="441146" cy="369332"/>
          </a:xfrm>
          <a:prstGeom prst="rect">
            <a:avLst/>
          </a:prstGeom>
          <a:noFill/>
        </p:spPr>
        <p:txBody>
          <a:bodyPr wrap="none" rtlCol="0">
            <a:spAutoFit/>
          </a:bodyPr>
          <a:lstStyle/>
          <a:p>
            <a:pPr defTabSz="914378"/>
            <a:r>
              <a:rPr lang="en-GB" dirty="0">
                <a:solidFill>
                  <a:srgbClr val="FFFFFF"/>
                </a:solidFill>
                <a:latin typeface="Arial" panose="020B0604020202020204" pitchFamily="34" charset="0"/>
                <a:cs typeface="Arial" panose="020B0604020202020204" pitchFamily="34" charset="0"/>
              </a:rPr>
              <a:t>32</a:t>
            </a:r>
          </a:p>
        </p:txBody>
      </p:sp>
      <p:sp>
        <p:nvSpPr>
          <p:cNvPr id="10" name="TextBox 9">
            <a:extLst>
              <a:ext uri="{FF2B5EF4-FFF2-40B4-BE49-F238E27FC236}">
                <a16:creationId xmlns:a16="http://schemas.microsoft.com/office/drawing/2014/main" id="{1F85914E-2108-D758-DAC3-B1C22160A29B}"/>
              </a:ext>
            </a:extLst>
          </p:cNvPr>
          <p:cNvSpPr txBox="1"/>
          <p:nvPr/>
        </p:nvSpPr>
        <p:spPr>
          <a:xfrm>
            <a:off x="6012160" y="3573496"/>
            <a:ext cx="441146" cy="369332"/>
          </a:xfrm>
          <a:prstGeom prst="rect">
            <a:avLst/>
          </a:prstGeom>
          <a:noFill/>
        </p:spPr>
        <p:txBody>
          <a:bodyPr wrap="none" rtlCol="0">
            <a:spAutoFit/>
          </a:bodyPr>
          <a:lstStyle/>
          <a:p>
            <a:pPr defTabSz="914378"/>
            <a:r>
              <a:rPr lang="en-GB" dirty="0">
                <a:solidFill>
                  <a:srgbClr val="FFFFFF"/>
                </a:solidFill>
                <a:latin typeface="Arial" panose="020B0604020202020204" pitchFamily="34" charset="0"/>
                <a:cs typeface="Arial" panose="020B0604020202020204" pitchFamily="34" charset="0"/>
              </a:rPr>
              <a:t>16</a:t>
            </a:r>
          </a:p>
        </p:txBody>
      </p:sp>
      <p:sp>
        <p:nvSpPr>
          <p:cNvPr id="11" name="TextBox 10">
            <a:extLst>
              <a:ext uri="{FF2B5EF4-FFF2-40B4-BE49-F238E27FC236}">
                <a16:creationId xmlns:a16="http://schemas.microsoft.com/office/drawing/2014/main" id="{A2404E94-B8D2-56B3-A147-74C60FF2713C}"/>
              </a:ext>
            </a:extLst>
          </p:cNvPr>
          <p:cNvSpPr txBox="1"/>
          <p:nvPr/>
        </p:nvSpPr>
        <p:spPr>
          <a:xfrm>
            <a:off x="7668344" y="3737913"/>
            <a:ext cx="312906" cy="369332"/>
          </a:xfrm>
          <a:prstGeom prst="rect">
            <a:avLst/>
          </a:prstGeom>
          <a:noFill/>
        </p:spPr>
        <p:txBody>
          <a:bodyPr wrap="none" rtlCol="0">
            <a:spAutoFit/>
          </a:bodyPr>
          <a:lstStyle/>
          <a:p>
            <a:pPr defTabSz="914378"/>
            <a:r>
              <a:rPr lang="en-GB" dirty="0">
                <a:solidFill>
                  <a:srgbClr val="FFFFFF"/>
                </a:solidFill>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1508170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C3A36-B6C3-86A3-76C9-A33A56FA06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C2529A-654B-EFB4-E8B6-DC23314817CD}"/>
              </a:ext>
            </a:extLst>
          </p:cNvPr>
          <p:cNvSpPr>
            <a:spLocks noGrp="1"/>
          </p:cNvSpPr>
          <p:nvPr>
            <p:ph type="title"/>
          </p:nvPr>
        </p:nvSpPr>
        <p:spPr>
          <a:xfrm>
            <a:off x="1434421" y="240816"/>
            <a:ext cx="5795032" cy="569582"/>
          </a:xfrm>
        </p:spPr>
        <p:txBody>
          <a:bodyPr anchor="ctr">
            <a:noAutofit/>
          </a:bodyPr>
          <a:lstStyle/>
          <a:p>
            <a:pPr>
              <a:lnSpc>
                <a:spcPct val="90000"/>
              </a:lnSpc>
            </a:pPr>
            <a:r>
              <a:rPr lang="en-GB" sz="2700" dirty="0"/>
              <a:t>Did you know? Themes</a:t>
            </a:r>
            <a:br>
              <a:rPr lang="en-GB" sz="2700" dirty="0"/>
            </a:br>
            <a:endParaRPr lang="en-GB" sz="2700" dirty="0"/>
          </a:p>
        </p:txBody>
      </p:sp>
      <p:pic>
        <p:nvPicPr>
          <p:cNvPr id="5" name="Picture 4">
            <a:extLst>
              <a:ext uri="{FF2B5EF4-FFF2-40B4-BE49-F238E27FC236}">
                <a16:creationId xmlns:a16="http://schemas.microsoft.com/office/drawing/2014/main" id="{E49EB848-383D-D9CD-8B6D-D02F9870729D}"/>
              </a:ext>
            </a:extLst>
          </p:cNvPr>
          <p:cNvPicPr>
            <a:picLocks noChangeAspect="1"/>
          </p:cNvPicPr>
          <p:nvPr/>
        </p:nvPicPr>
        <p:blipFill>
          <a:blip r:embed="rId3"/>
          <a:stretch>
            <a:fillRect/>
          </a:stretch>
        </p:blipFill>
        <p:spPr>
          <a:xfrm>
            <a:off x="207036" y="810397"/>
            <a:ext cx="4431968" cy="3784226"/>
          </a:xfrm>
          <a:prstGeom prst="rect">
            <a:avLst/>
          </a:prstGeom>
          <a:noFill/>
        </p:spPr>
      </p:pic>
      <p:sp>
        <p:nvSpPr>
          <p:cNvPr id="10" name="Content Placeholder 3">
            <a:extLst>
              <a:ext uri="{FF2B5EF4-FFF2-40B4-BE49-F238E27FC236}">
                <a16:creationId xmlns:a16="http://schemas.microsoft.com/office/drawing/2014/main" id="{369A0AC3-D903-6D81-69C2-05E145526228}"/>
              </a:ext>
            </a:extLst>
          </p:cNvPr>
          <p:cNvSpPr>
            <a:spLocks noGrp="1"/>
          </p:cNvSpPr>
          <p:nvPr>
            <p:ph sz="half" idx="2"/>
          </p:nvPr>
        </p:nvSpPr>
        <p:spPr>
          <a:xfrm>
            <a:off x="4727028" y="1003083"/>
            <a:ext cx="4172272" cy="3394472"/>
          </a:xfrm>
        </p:spPr>
        <p:txBody>
          <a:bodyPr>
            <a:normAutofit fontScale="85000" lnSpcReduction="20000"/>
          </a:bodyPr>
          <a:lstStyle/>
          <a:p>
            <a:r>
              <a:rPr lang="en-GB" b="0" i="0" dirty="0">
                <a:solidFill>
                  <a:schemeClr val="tx1">
                    <a:lumMod val="50000"/>
                  </a:schemeClr>
                </a:solidFill>
                <a:effectLst/>
                <a:latin typeface="+mj-lt"/>
              </a:rPr>
              <a:t>In the majority of claims multiple contributory factors led to harm.</a:t>
            </a:r>
          </a:p>
          <a:p>
            <a:pPr marL="0" indent="0">
              <a:buNone/>
            </a:pPr>
            <a:r>
              <a:rPr lang="en-GB" b="0" i="0" dirty="0">
                <a:solidFill>
                  <a:schemeClr val="tx1">
                    <a:lumMod val="50000"/>
                  </a:schemeClr>
                </a:solidFill>
                <a:effectLst/>
                <a:latin typeface="+mj-lt"/>
              </a:rPr>
              <a:t> </a:t>
            </a:r>
          </a:p>
          <a:p>
            <a:r>
              <a:rPr lang="en-GB" b="0" i="0" dirty="0">
                <a:solidFill>
                  <a:schemeClr val="tx1">
                    <a:lumMod val="50000"/>
                  </a:schemeClr>
                </a:solidFill>
                <a:effectLst/>
                <a:latin typeface="+mj-lt"/>
              </a:rPr>
              <a:t>Often there was more than one safety breach which resulted in harm. </a:t>
            </a:r>
          </a:p>
          <a:p>
            <a:pPr marL="0" indent="0">
              <a:buNone/>
            </a:pPr>
            <a:endParaRPr lang="en-GB" b="0" i="0" dirty="0">
              <a:solidFill>
                <a:schemeClr val="tx1">
                  <a:lumMod val="50000"/>
                </a:schemeClr>
              </a:solidFill>
              <a:effectLst/>
              <a:latin typeface="+mj-lt"/>
            </a:endParaRPr>
          </a:p>
          <a:p>
            <a:r>
              <a:rPr lang="en-GB" b="0" i="0" dirty="0">
                <a:solidFill>
                  <a:schemeClr val="tx1">
                    <a:lumMod val="50000"/>
                  </a:schemeClr>
                </a:solidFill>
                <a:effectLst/>
                <a:latin typeface="+mj-lt"/>
              </a:rPr>
              <a:t>These include organisational failure to prevent exposure, failure to risk assess, failure to monitor exposure, and failure to provide adequate PPE and training.</a:t>
            </a:r>
            <a:endParaRPr lang="en-US" dirty="0">
              <a:solidFill>
                <a:schemeClr val="tx1">
                  <a:lumMod val="50000"/>
                </a:schemeClr>
              </a:solidFill>
              <a:latin typeface="+mj-lt"/>
            </a:endParaRPr>
          </a:p>
        </p:txBody>
      </p:sp>
      <p:sp>
        <p:nvSpPr>
          <p:cNvPr id="4" name="Slide Number Placeholder 3">
            <a:extLst>
              <a:ext uri="{FF2B5EF4-FFF2-40B4-BE49-F238E27FC236}">
                <a16:creationId xmlns:a16="http://schemas.microsoft.com/office/drawing/2014/main" id="{7F960399-6EAB-486B-F85E-D139DA3D7629}"/>
              </a:ext>
            </a:extLst>
          </p:cNvPr>
          <p:cNvSpPr>
            <a:spLocks noGrp="1"/>
          </p:cNvSpPr>
          <p:nvPr>
            <p:ph type="sldNum" sz="quarter" idx="12"/>
          </p:nvPr>
        </p:nvSpPr>
        <p:spPr>
          <a:xfrm>
            <a:off x="6553200" y="4767264"/>
            <a:ext cx="2133600" cy="273844"/>
          </a:xfrm>
        </p:spPr>
        <p:txBody>
          <a:bodyPr anchor="ctr">
            <a:normAutofit lnSpcReduction="10000"/>
          </a:bodyPr>
          <a:lstStyle/>
          <a:p>
            <a:pPr defTabSz="914378">
              <a:spcAft>
                <a:spcPts val="450"/>
              </a:spcAft>
            </a:pPr>
            <a:fld id="{48C01933-47BD-4396-AFBF-31BEABCE9233}" type="slidenum">
              <a:rPr lang="en-GB"/>
              <a:pPr defTabSz="914378">
                <a:spcAft>
                  <a:spcPts val="450"/>
                </a:spcAft>
              </a:pPr>
              <a:t>14</a:t>
            </a:fld>
            <a:endParaRPr lang="en-GB"/>
          </a:p>
        </p:txBody>
      </p:sp>
    </p:spTree>
    <p:extLst>
      <p:ext uri="{BB962C8B-B14F-4D97-AF65-F5344CB8AC3E}">
        <p14:creationId xmlns:p14="http://schemas.microsoft.com/office/powerpoint/2010/main" val="3879914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4B09D-C4BB-21D1-7629-C4D72180CA3A}"/>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E0C2F358-DA24-34C2-9BED-07441EB1DDF8}"/>
              </a:ext>
            </a:extLst>
          </p:cNvPr>
          <p:cNvSpPr txBox="1"/>
          <p:nvPr/>
        </p:nvSpPr>
        <p:spPr>
          <a:xfrm>
            <a:off x="6444208" y="4136344"/>
            <a:ext cx="2069976" cy="338554"/>
          </a:xfrm>
          <a:prstGeom prst="rect">
            <a:avLst/>
          </a:prstGeom>
          <a:noFill/>
        </p:spPr>
        <p:txBody>
          <a:bodyPr wrap="square">
            <a:spAutoFit/>
          </a:bodyPr>
          <a:lstStyle/>
          <a:p>
            <a:pPr algn="r" defTabSz="914378">
              <a:defRPr/>
            </a:pPr>
            <a:r>
              <a:rPr lang="en-GB" sz="800" dirty="0">
                <a:solidFill>
                  <a:srgbClr val="FFFFFF"/>
                </a:solidFill>
                <a:latin typeface="Arial" panose="020B0604020202020204" pitchFamily="34" charset="0"/>
                <a:cs typeface="Arial" panose="020B0604020202020204" pitchFamily="34" charset="0"/>
              </a:rPr>
              <a:t>https://resolution.nhs.uk/learning-resources/neonatal-jaundice-case-story/</a:t>
            </a:r>
          </a:p>
        </p:txBody>
      </p:sp>
      <p:sp>
        <p:nvSpPr>
          <p:cNvPr id="11" name="Content Placeholder 10">
            <a:extLst>
              <a:ext uri="{FF2B5EF4-FFF2-40B4-BE49-F238E27FC236}">
                <a16:creationId xmlns:a16="http://schemas.microsoft.com/office/drawing/2014/main" id="{9476947C-BF6C-A26C-55F1-586693EF33A0}"/>
              </a:ext>
            </a:extLst>
          </p:cNvPr>
          <p:cNvSpPr>
            <a:spLocks noGrp="1"/>
          </p:cNvSpPr>
          <p:nvPr>
            <p:ph idx="1"/>
          </p:nvPr>
        </p:nvSpPr>
        <p:spPr>
          <a:xfrm>
            <a:off x="467545" y="1200151"/>
            <a:ext cx="8355043" cy="3394472"/>
          </a:xfrm>
        </p:spPr>
        <p:txBody>
          <a:bodyPr>
            <a:normAutofit/>
          </a:bodyPr>
          <a:lstStyle/>
          <a:p>
            <a:pPr>
              <a:spcAft>
                <a:spcPts val="600"/>
              </a:spcAft>
              <a:buAutoNum type="arabicPeriod"/>
            </a:pPr>
            <a:endParaRPr lang="en-GB" sz="1600" dirty="0">
              <a:solidFill>
                <a:srgbClr val="003087"/>
              </a:solidFill>
            </a:endParaRPr>
          </a:p>
          <a:p>
            <a:endParaRPr lang="en-GB" dirty="0"/>
          </a:p>
        </p:txBody>
      </p:sp>
      <p:sp>
        <p:nvSpPr>
          <p:cNvPr id="3" name="Title 2">
            <a:extLst>
              <a:ext uri="{FF2B5EF4-FFF2-40B4-BE49-F238E27FC236}">
                <a16:creationId xmlns:a16="http://schemas.microsoft.com/office/drawing/2014/main" id="{4F6F3EC3-E843-B71F-D7A3-6B9A3CFC522E}"/>
              </a:ext>
            </a:extLst>
          </p:cNvPr>
          <p:cNvSpPr>
            <a:spLocks noGrp="1"/>
          </p:cNvSpPr>
          <p:nvPr>
            <p:ph type="title"/>
          </p:nvPr>
        </p:nvSpPr>
        <p:spPr>
          <a:xfrm>
            <a:off x="107505" y="267495"/>
            <a:ext cx="7920880" cy="506897"/>
          </a:xfrm>
        </p:spPr>
        <p:txBody>
          <a:bodyPr/>
          <a:lstStyle/>
          <a:p>
            <a:r>
              <a:rPr lang="en-GB" sz="2700" dirty="0"/>
              <a:t>Case Story Theatre Nurse</a:t>
            </a:r>
          </a:p>
        </p:txBody>
      </p:sp>
      <p:pic>
        <p:nvPicPr>
          <p:cNvPr id="5" name="Picture 4">
            <a:extLst>
              <a:ext uri="{FF2B5EF4-FFF2-40B4-BE49-F238E27FC236}">
                <a16:creationId xmlns:a16="http://schemas.microsoft.com/office/drawing/2014/main" id="{144D17E9-DAE2-09FB-A427-DC38D4866101}"/>
              </a:ext>
            </a:extLst>
          </p:cNvPr>
          <p:cNvPicPr>
            <a:picLocks noChangeAspect="1"/>
          </p:cNvPicPr>
          <p:nvPr/>
        </p:nvPicPr>
        <p:blipFill>
          <a:blip r:embed="rId3"/>
          <a:stretch>
            <a:fillRect/>
          </a:stretch>
        </p:blipFill>
        <p:spPr>
          <a:xfrm>
            <a:off x="0" y="1005543"/>
            <a:ext cx="9144000" cy="3227007"/>
          </a:xfrm>
          <a:prstGeom prst="rect">
            <a:avLst/>
          </a:prstGeom>
        </p:spPr>
      </p:pic>
    </p:spTree>
    <p:extLst>
      <p:ext uri="{BB962C8B-B14F-4D97-AF65-F5344CB8AC3E}">
        <p14:creationId xmlns:p14="http://schemas.microsoft.com/office/powerpoint/2010/main" val="265414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288147" y="1428680"/>
            <a:ext cx="4214458" cy="3261162"/>
            <a:chOff x="0" y="0"/>
            <a:chExt cx="2219961" cy="1717814"/>
          </a:xfrm>
        </p:grpSpPr>
        <p:sp>
          <p:nvSpPr>
            <p:cNvPr id="4" name="Freeform 4"/>
            <p:cNvSpPr/>
            <p:nvPr/>
          </p:nvSpPr>
          <p:spPr>
            <a:xfrm>
              <a:off x="0" y="0"/>
              <a:ext cx="2219961" cy="1717814"/>
            </a:xfrm>
            <a:custGeom>
              <a:avLst/>
              <a:gdLst/>
              <a:ahLst/>
              <a:cxnLst/>
              <a:rect l="l" t="t" r="r" b="b"/>
              <a:pathLst>
                <a:path w="2219961" h="1717814">
                  <a:moveTo>
                    <a:pt x="46843" y="0"/>
                  </a:moveTo>
                  <a:lnTo>
                    <a:pt x="2173118" y="0"/>
                  </a:lnTo>
                  <a:cubicBezTo>
                    <a:pt x="2185541" y="0"/>
                    <a:pt x="2197456" y="4935"/>
                    <a:pt x="2206241" y="13720"/>
                  </a:cubicBezTo>
                  <a:cubicBezTo>
                    <a:pt x="2215026" y="22505"/>
                    <a:pt x="2219961" y="34420"/>
                    <a:pt x="2219961" y="46843"/>
                  </a:cubicBezTo>
                  <a:lnTo>
                    <a:pt x="2219961" y="1670970"/>
                  </a:lnTo>
                  <a:cubicBezTo>
                    <a:pt x="2219961" y="1683394"/>
                    <a:pt x="2215026" y="1695309"/>
                    <a:pt x="2206241" y="1704094"/>
                  </a:cubicBezTo>
                  <a:cubicBezTo>
                    <a:pt x="2197456" y="1712879"/>
                    <a:pt x="2185541" y="1717814"/>
                    <a:pt x="2173118" y="1717814"/>
                  </a:cubicBezTo>
                  <a:lnTo>
                    <a:pt x="46843" y="1717814"/>
                  </a:lnTo>
                  <a:cubicBezTo>
                    <a:pt x="34420" y="1717814"/>
                    <a:pt x="22505" y="1712879"/>
                    <a:pt x="13720" y="1704094"/>
                  </a:cubicBezTo>
                  <a:cubicBezTo>
                    <a:pt x="4935" y="1695309"/>
                    <a:pt x="0" y="1683394"/>
                    <a:pt x="0" y="1670970"/>
                  </a:cubicBezTo>
                  <a:lnTo>
                    <a:pt x="0" y="46843"/>
                  </a:lnTo>
                  <a:cubicBezTo>
                    <a:pt x="0" y="34420"/>
                    <a:pt x="4935" y="22505"/>
                    <a:pt x="13720" y="13720"/>
                  </a:cubicBezTo>
                  <a:cubicBezTo>
                    <a:pt x="22505" y="4935"/>
                    <a:pt x="34420" y="0"/>
                    <a:pt x="46843" y="0"/>
                  </a:cubicBezTo>
                  <a:close/>
                </a:path>
              </a:pathLst>
            </a:custGeom>
            <a:solidFill>
              <a:srgbClr val="000000">
                <a:alpha val="0"/>
              </a:srgbClr>
            </a:solidFill>
            <a:ln w="47625" cap="rnd">
              <a:solidFill>
                <a:srgbClr val="01448C"/>
              </a:solidFill>
              <a:prstDash val="solid"/>
              <a:round/>
            </a:ln>
          </p:spPr>
          <p:txBody>
            <a:bodyPr/>
            <a:lstStyle/>
            <a:p>
              <a:pPr defTabSz="457223"/>
              <a:endParaRPr lang="en-GB" sz="900">
                <a:solidFill>
                  <a:prstClr val="black"/>
                </a:solidFill>
                <a:latin typeface="Calibri"/>
              </a:endParaRPr>
            </a:p>
          </p:txBody>
        </p:sp>
        <p:sp>
          <p:nvSpPr>
            <p:cNvPr id="5" name="TextBox 5"/>
            <p:cNvSpPr txBox="1"/>
            <p:nvPr/>
          </p:nvSpPr>
          <p:spPr>
            <a:xfrm>
              <a:off x="0" y="-47625"/>
              <a:ext cx="2219961" cy="1765439"/>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6" name="Group 6"/>
          <p:cNvGrpSpPr/>
          <p:nvPr/>
        </p:nvGrpSpPr>
        <p:grpSpPr>
          <a:xfrm>
            <a:off x="2388389" y="2841723"/>
            <a:ext cx="1364302" cy="1787428"/>
            <a:chOff x="0" y="0"/>
            <a:chExt cx="718644" cy="941526"/>
          </a:xfrm>
        </p:grpSpPr>
        <p:sp>
          <p:nvSpPr>
            <p:cNvPr id="7" name="Freeform 7"/>
            <p:cNvSpPr/>
            <p:nvPr/>
          </p:nvSpPr>
          <p:spPr>
            <a:xfrm>
              <a:off x="0" y="0"/>
              <a:ext cx="718644" cy="941526"/>
            </a:xfrm>
            <a:custGeom>
              <a:avLst/>
              <a:gdLst/>
              <a:ahLst/>
              <a:cxnLst/>
              <a:rect l="l" t="t" r="r" b="b"/>
              <a:pathLst>
                <a:path w="718644" h="941526">
                  <a:moveTo>
                    <a:pt x="144703" y="0"/>
                  </a:moveTo>
                  <a:lnTo>
                    <a:pt x="573941" y="0"/>
                  </a:lnTo>
                  <a:cubicBezTo>
                    <a:pt x="653858" y="0"/>
                    <a:pt x="718644" y="64786"/>
                    <a:pt x="718644" y="144703"/>
                  </a:cubicBezTo>
                  <a:lnTo>
                    <a:pt x="718644" y="796823"/>
                  </a:lnTo>
                  <a:cubicBezTo>
                    <a:pt x="718644" y="876740"/>
                    <a:pt x="653858" y="941526"/>
                    <a:pt x="573941" y="941526"/>
                  </a:cubicBezTo>
                  <a:lnTo>
                    <a:pt x="144703" y="941526"/>
                  </a:lnTo>
                  <a:cubicBezTo>
                    <a:pt x="106326" y="941526"/>
                    <a:pt x="69520" y="926280"/>
                    <a:pt x="42383" y="899143"/>
                  </a:cubicBezTo>
                  <a:cubicBezTo>
                    <a:pt x="15245" y="872006"/>
                    <a:pt x="0" y="835200"/>
                    <a:pt x="0" y="796823"/>
                  </a:cubicBezTo>
                  <a:lnTo>
                    <a:pt x="0" y="144703"/>
                  </a:lnTo>
                  <a:cubicBezTo>
                    <a:pt x="0" y="106326"/>
                    <a:pt x="15245" y="69520"/>
                    <a:pt x="42383" y="42383"/>
                  </a:cubicBezTo>
                  <a:cubicBezTo>
                    <a:pt x="69520" y="15245"/>
                    <a:pt x="106326" y="0"/>
                    <a:pt x="144703" y="0"/>
                  </a:cubicBezTo>
                  <a:close/>
                </a:path>
              </a:pathLst>
            </a:custGeom>
            <a:solidFill>
              <a:srgbClr val="057E77"/>
            </a:solidFill>
          </p:spPr>
          <p:txBody>
            <a:bodyPr/>
            <a:lstStyle/>
            <a:p>
              <a:pPr defTabSz="457223"/>
              <a:endParaRPr lang="en-GB" sz="900">
                <a:solidFill>
                  <a:prstClr val="black"/>
                </a:solidFill>
                <a:latin typeface="Calibri"/>
              </a:endParaRPr>
            </a:p>
          </p:txBody>
        </p:sp>
        <p:sp>
          <p:nvSpPr>
            <p:cNvPr id="8" name="TextBox 8"/>
            <p:cNvSpPr txBox="1"/>
            <p:nvPr/>
          </p:nvSpPr>
          <p:spPr>
            <a:xfrm>
              <a:off x="0" y="-47625"/>
              <a:ext cx="718644" cy="989151"/>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9" name="Group 9"/>
          <p:cNvGrpSpPr/>
          <p:nvPr/>
        </p:nvGrpSpPr>
        <p:grpSpPr>
          <a:xfrm>
            <a:off x="5459758" y="907938"/>
            <a:ext cx="1314182" cy="1310858"/>
            <a:chOff x="0" y="0"/>
            <a:chExt cx="692244" cy="690493"/>
          </a:xfrm>
        </p:grpSpPr>
        <p:sp>
          <p:nvSpPr>
            <p:cNvPr id="10" name="Freeform 10"/>
            <p:cNvSpPr/>
            <p:nvPr/>
          </p:nvSpPr>
          <p:spPr>
            <a:xfrm>
              <a:off x="0" y="0"/>
              <a:ext cx="692244" cy="690493"/>
            </a:xfrm>
            <a:custGeom>
              <a:avLst/>
              <a:gdLst/>
              <a:ahLst/>
              <a:cxnLst/>
              <a:rect l="l" t="t" r="r" b="b"/>
              <a:pathLst>
                <a:path w="692244" h="690493">
                  <a:moveTo>
                    <a:pt x="150222" y="0"/>
                  </a:moveTo>
                  <a:lnTo>
                    <a:pt x="542022" y="0"/>
                  </a:lnTo>
                  <a:cubicBezTo>
                    <a:pt x="581863" y="0"/>
                    <a:pt x="620073" y="15827"/>
                    <a:pt x="648245" y="43999"/>
                  </a:cubicBezTo>
                  <a:cubicBezTo>
                    <a:pt x="676417" y="72171"/>
                    <a:pt x="692244" y="110381"/>
                    <a:pt x="692244" y="150222"/>
                  </a:cubicBezTo>
                  <a:lnTo>
                    <a:pt x="692244" y="540271"/>
                  </a:lnTo>
                  <a:cubicBezTo>
                    <a:pt x="692244" y="580112"/>
                    <a:pt x="676417" y="618322"/>
                    <a:pt x="648245" y="646494"/>
                  </a:cubicBezTo>
                  <a:cubicBezTo>
                    <a:pt x="620073" y="674666"/>
                    <a:pt x="581863" y="690493"/>
                    <a:pt x="542022" y="690493"/>
                  </a:cubicBezTo>
                  <a:lnTo>
                    <a:pt x="150222" y="690493"/>
                  </a:lnTo>
                  <a:cubicBezTo>
                    <a:pt x="110381" y="690493"/>
                    <a:pt x="72171" y="674666"/>
                    <a:pt x="43999" y="646494"/>
                  </a:cubicBezTo>
                  <a:cubicBezTo>
                    <a:pt x="15827" y="618322"/>
                    <a:pt x="0" y="580112"/>
                    <a:pt x="0" y="540271"/>
                  </a:cubicBezTo>
                  <a:lnTo>
                    <a:pt x="0" y="150222"/>
                  </a:lnTo>
                  <a:cubicBezTo>
                    <a:pt x="0" y="110381"/>
                    <a:pt x="15827" y="72171"/>
                    <a:pt x="43999" y="43999"/>
                  </a:cubicBezTo>
                  <a:cubicBezTo>
                    <a:pt x="72171" y="15827"/>
                    <a:pt x="110381" y="0"/>
                    <a:pt x="150222" y="0"/>
                  </a:cubicBezTo>
                  <a:close/>
                </a:path>
              </a:pathLst>
            </a:custGeom>
            <a:solidFill>
              <a:srgbClr val="006647"/>
            </a:solidFill>
          </p:spPr>
          <p:txBody>
            <a:bodyPr/>
            <a:lstStyle/>
            <a:p>
              <a:pPr defTabSz="457223"/>
              <a:endParaRPr lang="en-GB" sz="900">
                <a:solidFill>
                  <a:prstClr val="black"/>
                </a:solidFill>
                <a:latin typeface="Calibri"/>
              </a:endParaRPr>
            </a:p>
          </p:txBody>
        </p:sp>
        <p:sp>
          <p:nvSpPr>
            <p:cNvPr id="11" name="TextBox 11"/>
            <p:cNvSpPr txBox="1"/>
            <p:nvPr/>
          </p:nvSpPr>
          <p:spPr>
            <a:xfrm>
              <a:off x="0" y="-47625"/>
              <a:ext cx="692244" cy="738118"/>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12" name="Group 12"/>
          <p:cNvGrpSpPr/>
          <p:nvPr/>
        </p:nvGrpSpPr>
        <p:grpSpPr>
          <a:xfrm>
            <a:off x="5029195" y="2610278"/>
            <a:ext cx="1469138" cy="2057400"/>
            <a:chOff x="0" y="0"/>
            <a:chExt cx="704934" cy="1083733"/>
          </a:xfrm>
        </p:grpSpPr>
        <p:sp>
          <p:nvSpPr>
            <p:cNvPr id="13" name="Freeform 13"/>
            <p:cNvSpPr/>
            <p:nvPr/>
          </p:nvSpPr>
          <p:spPr>
            <a:xfrm>
              <a:off x="0" y="0"/>
              <a:ext cx="704934" cy="1083733"/>
            </a:xfrm>
            <a:custGeom>
              <a:avLst/>
              <a:gdLst/>
              <a:ahLst/>
              <a:cxnLst/>
              <a:rect l="l" t="t" r="r" b="b"/>
              <a:pathLst>
                <a:path w="704934" h="1083733">
                  <a:moveTo>
                    <a:pt x="147518" y="0"/>
                  </a:moveTo>
                  <a:lnTo>
                    <a:pt x="557416" y="0"/>
                  </a:lnTo>
                  <a:cubicBezTo>
                    <a:pt x="596540" y="0"/>
                    <a:pt x="634062" y="15542"/>
                    <a:pt x="661727" y="43207"/>
                  </a:cubicBezTo>
                  <a:cubicBezTo>
                    <a:pt x="689392" y="70872"/>
                    <a:pt x="704934" y="108394"/>
                    <a:pt x="704934" y="147518"/>
                  </a:cubicBezTo>
                  <a:lnTo>
                    <a:pt x="704934" y="936216"/>
                  </a:lnTo>
                  <a:cubicBezTo>
                    <a:pt x="704934" y="975340"/>
                    <a:pt x="689392" y="1012862"/>
                    <a:pt x="661727" y="1040526"/>
                  </a:cubicBezTo>
                  <a:cubicBezTo>
                    <a:pt x="634062" y="1068191"/>
                    <a:pt x="596540" y="1083733"/>
                    <a:pt x="557416" y="1083733"/>
                  </a:cubicBezTo>
                  <a:lnTo>
                    <a:pt x="147518" y="1083733"/>
                  </a:lnTo>
                  <a:cubicBezTo>
                    <a:pt x="66046" y="1083733"/>
                    <a:pt x="0" y="1017687"/>
                    <a:pt x="0" y="936216"/>
                  </a:cubicBezTo>
                  <a:lnTo>
                    <a:pt x="0" y="147518"/>
                  </a:lnTo>
                  <a:cubicBezTo>
                    <a:pt x="0" y="108394"/>
                    <a:pt x="15542" y="70872"/>
                    <a:pt x="43207" y="43207"/>
                  </a:cubicBezTo>
                  <a:cubicBezTo>
                    <a:pt x="70872" y="15542"/>
                    <a:pt x="108394" y="0"/>
                    <a:pt x="147518" y="0"/>
                  </a:cubicBezTo>
                  <a:close/>
                </a:path>
              </a:pathLst>
            </a:custGeom>
            <a:solidFill>
              <a:srgbClr val="009538"/>
            </a:solidFill>
          </p:spPr>
          <p:txBody>
            <a:bodyPr/>
            <a:lstStyle/>
            <a:p>
              <a:pPr defTabSz="457223"/>
              <a:endParaRPr lang="en-GB" sz="900">
                <a:solidFill>
                  <a:prstClr val="black"/>
                </a:solidFill>
                <a:latin typeface="Calibri"/>
              </a:endParaRPr>
            </a:p>
          </p:txBody>
        </p:sp>
        <p:sp>
          <p:nvSpPr>
            <p:cNvPr id="14" name="TextBox 14"/>
            <p:cNvSpPr txBox="1"/>
            <p:nvPr/>
          </p:nvSpPr>
          <p:spPr>
            <a:xfrm>
              <a:off x="0" y="-47625"/>
              <a:ext cx="704934" cy="1131358"/>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15" name="Group 15"/>
          <p:cNvGrpSpPr/>
          <p:nvPr/>
        </p:nvGrpSpPr>
        <p:grpSpPr>
          <a:xfrm>
            <a:off x="2414816" y="1558185"/>
            <a:ext cx="1364302" cy="1185975"/>
            <a:chOff x="0" y="0"/>
            <a:chExt cx="718644" cy="624711"/>
          </a:xfrm>
        </p:grpSpPr>
        <p:sp>
          <p:nvSpPr>
            <p:cNvPr id="16" name="Freeform 16"/>
            <p:cNvSpPr/>
            <p:nvPr/>
          </p:nvSpPr>
          <p:spPr>
            <a:xfrm>
              <a:off x="0" y="0"/>
              <a:ext cx="718644" cy="624711"/>
            </a:xfrm>
            <a:custGeom>
              <a:avLst/>
              <a:gdLst/>
              <a:ahLst/>
              <a:cxnLst/>
              <a:rect l="l" t="t" r="r" b="b"/>
              <a:pathLst>
                <a:path w="718644" h="624711">
                  <a:moveTo>
                    <a:pt x="144703" y="0"/>
                  </a:moveTo>
                  <a:lnTo>
                    <a:pt x="573941" y="0"/>
                  </a:lnTo>
                  <a:cubicBezTo>
                    <a:pt x="653858" y="0"/>
                    <a:pt x="718644" y="64786"/>
                    <a:pt x="718644" y="144703"/>
                  </a:cubicBezTo>
                  <a:lnTo>
                    <a:pt x="718644" y="480008"/>
                  </a:lnTo>
                  <a:cubicBezTo>
                    <a:pt x="718644" y="559925"/>
                    <a:pt x="653858" y="624711"/>
                    <a:pt x="573941" y="624711"/>
                  </a:cubicBezTo>
                  <a:lnTo>
                    <a:pt x="144703" y="624711"/>
                  </a:lnTo>
                  <a:cubicBezTo>
                    <a:pt x="106326" y="624711"/>
                    <a:pt x="69520" y="609466"/>
                    <a:pt x="42383" y="582328"/>
                  </a:cubicBezTo>
                  <a:cubicBezTo>
                    <a:pt x="15245" y="555191"/>
                    <a:pt x="0" y="518385"/>
                    <a:pt x="0" y="480008"/>
                  </a:cubicBezTo>
                  <a:lnTo>
                    <a:pt x="0" y="144703"/>
                  </a:lnTo>
                  <a:cubicBezTo>
                    <a:pt x="0" y="106326"/>
                    <a:pt x="15245" y="69520"/>
                    <a:pt x="42383" y="42383"/>
                  </a:cubicBezTo>
                  <a:cubicBezTo>
                    <a:pt x="69520" y="15245"/>
                    <a:pt x="106326" y="0"/>
                    <a:pt x="144703" y="0"/>
                  </a:cubicBezTo>
                  <a:close/>
                </a:path>
              </a:pathLst>
            </a:custGeom>
            <a:solidFill>
              <a:srgbClr val="AD2773"/>
            </a:solidFill>
          </p:spPr>
          <p:txBody>
            <a:bodyPr/>
            <a:lstStyle/>
            <a:p>
              <a:pPr defTabSz="457223"/>
              <a:endParaRPr lang="en-GB" sz="900">
                <a:solidFill>
                  <a:prstClr val="black"/>
                </a:solidFill>
                <a:latin typeface="Calibri"/>
              </a:endParaRPr>
            </a:p>
          </p:txBody>
        </p:sp>
        <p:sp>
          <p:nvSpPr>
            <p:cNvPr id="17" name="TextBox 17"/>
            <p:cNvSpPr txBox="1"/>
            <p:nvPr/>
          </p:nvSpPr>
          <p:spPr>
            <a:xfrm>
              <a:off x="0" y="-47625"/>
              <a:ext cx="718644" cy="672336"/>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18" name="Group 18"/>
          <p:cNvGrpSpPr/>
          <p:nvPr/>
        </p:nvGrpSpPr>
        <p:grpSpPr>
          <a:xfrm>
            <a:off x="7607272" y="2033478"/>
            <a:ext cx="1336354" cy="1627952"/>
            <a:chOff x="0" y="0"/>
            <a:chExt cx="703923" cy="857522"/>
          </a:xfrm>
        </p:grpSpPr>
        <p:sp>
          <p:nvSpPr>
            <p:cNvPr id="19" name="Freeform 19"/>
            <p:cNvSpPr/>
            <p:nvPr/>
          </p:nvSpPr>
          <p:spPr>
            <a:xfrm>
              <a:off x="0" y="0"/>
              <a:ext cx="703923" cy="857522"/>
            </a:xfrm>
            <a:custGeom>
              <a:avLst/>
              <a:gdLst/>
              <a:ahLst/>
              <a:cxnLst/>
              <a:rect l="l" t="t" r="r" b="b"/>
              <a:pathLst>
                <a:path w="703923" h="857522">
                  <a:moveTo>
                    <a:pt x="147730" y="0"/>
                  </a:moveTo>
                  <a:lnTo>
                    <a:pt x="556193" y="0"/>
                  </a:lnTo>
                  <a:cubicBezTo>
                    <a:pt x="595373" y="0"/>
                    <a:pt x="632949" y="15564"/>
                    <a:pt x="660654" y="43269"/>
                  </a:cubicBezTo>
                  <a:cubicBezTo>
                    <a:pt x="688358" y="70974"/>
                    <a:pt x="703923" y="108549"/>
                    <a:pt x="703923" y="147730"/>
                  </a:cubicBezTo>
                  <a:lnTo>
                    <a:pt x="703923" y="709792"/>
                  </a:lnTo>
                  <a:cubicBezTo>
                    <a:pt x="703923" y="791381"/>
                    <a:pt x="637782" y="857522"/>
                    <a:pt x="556193" y="857522"/>
                  </a:cubicBezTo>
                  <a:lnTo>
                    <a:pt x="147730" y="857522"/>
                  </a:lnTo>
                  <a:cubicBezTo>
                    <a:pt x="108549" y="857522"/>
                    <a:pt x="70974" y="841957"/>
                    <a:pt x="43269" y="814253"/>
                  </a:cubicBezTo>
                  <a:cubicBezTo>
                    <a:pt x="15564" y="786548"/>
                    <a:pt x="0" y="748973"/>
                    <a:pt x="0" y="709792"/>
                  </a:cubicBezTo>
                  <a:lnTo>
                    <a:pt x="0" y="147730"/>
                  </a:lnTo>
                  <a:cubicBezTo>
                    <a:pt x="0" y="108549"/>
                    <a:pt x="15564" y="70974"/>
                    <a:pt x="43269" y="43269"/>
                  </a:cubicBezTo>
                  <a:cubicBezTo>
                    <a:pt x="70974" y="15564"/>
                    <a:pt x="108549" y="0"/>
                    <a:pt x="147730" y="0"/>
                  </a:cubicBezTo>
                  <a:close/>
                </a:path>
              </a:pathLst>
            </a:custGeom>
            <a:solidFill>
              <a:srgbClr val="8A1437"/>
            </a:solidFill>
          </p:spPr>
          <p:txBody>
            <a:bodyPr/>
            <a:lstStyle/>
            <a:p>
              <a:pPr defTabSz="457223"/>
              <a:endParaRPr lang="en-GB" sz="900">
                <a:solidFill>
                  <a:prstClr val="black"/>
                </a:solidFill>
                <a:latin typeface="Calibri"/>
              </a:endParaRPr>
            </a:p>
          </p:txBody>
        </p:sp>
        <p:sp>
          <p:nvSpPr>
            <p:cNvPr id="20" name="TextBox 20"/>
            <p:cNvSpPr txBox="1"/>
            <p:nvPr/>
          </p:nvSpPr>
          <p:spPr>
            <a:xfrm>
              <a:off x="0" y="-47625"/>
              <a:ext cx="703923" cy="905147"/>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21" name="Group 21"/>
          <p:cNvGrpSpPr/>
          <p:nvPr/>
        </p:nvGrpSpPr>
        <p:grpSpPr>
          <a:xfrm>
            <a:off x="3907704" y="1244800"/>
            <a:ext cx="1361555" cy="1326950"/>
            <a:chOff x="0" y="0"/>
            <a:chExt cx="717197" cy="698970"/>
          </a:xfrm>
        </p:grpSpPr>
        <p:sp>
          <p:nvSpPr>
            <p:cNvPr id="22" name="Freeform 22"/>
            <p:cNvSpPr/>
            <p:nvPr/>
          </p:nvSpPr>
          <p:spPr>
            <a:xfrm>
              <a:off x="0" y="0"/>
              <a:ext cx="717197" cy="698970"/>
            </a:xfrm>
            <a:custGeom>
              <a:avLst/>
              <a:gdLst/>
              <a:ahLst/>
              <a:cxnLst/>
              <a:rect l="l" t="t" r="r" b="b"/>
              <a:pathLst>
                <a:path w="717197" h="698970">
                  <a:moveTo>
                    <a:pt x="144995" y="0"/>
                  </a:moveTo>
                  <a:lnTo>
                    <a:pt x="572202" y="0"/>
                  </a:lnTo>
                  <a:cubicBezTo>
                    <a:pt x="652281" y="0"/>
                    <a:pt x="717197" y="64917"/>
                    <a:pt x="717197" y="144995"/>
                  </a:cubicBezTo>
                  <a:lnTo>
                    <a:pt x="717197" y="553974"/>
                  </a:lnTo>
                  <a:cubicBezTo>
                    <a:pt x="717197" y="634053"/>
                    <a:pt x="652281" y="698970"/>
                    <a:pt x="572202" y="698970"/>
                  </a:cubicBezTo>
                  <a:lnTo>
                    <a:pt x="144995" y="698970"/>
                  </a:lnTo>
                  <a:cubicBezTo>
                    <a:pt x="64917" y="698970"/>
                    <a:pt x="0" y="634053"/>
                    <a:pt x="0" y="553974"/>
                  </a:cubicBezTo>
                  <a:lnTo>
                    <a:pt x="0" y="144995"/>
                  </a:lnTo>
                  <a:cubicBezTo>
                    <a:pt x="0" y="64917"/>
                    <a:pt x="64917" y="0"/>
                    <a:pt x="144995" y="0"/>
                  </a:cubicBezTo>
                  <a:close/>
                </a:path>
              </a:pathLst>
            </a:custGeom>
            <a:solidFill>
              <a:srgbClr val="005EB8"/>
            </a:solidFill>
          </p:spPr>
          <p:txBody>
            <a:bodyPr/>
            <a:lstStyle/>
            <a:p>
              <a:pPr defTabSz="457223"/>
              <a:endParaRPr lang="en-GB" sz="900">
                <a:solidFill>
                  <a:prstClr val="black"/>
                </a:solidFill>
                <a:latin typeface="Calibri"/>
              </a:endParaRPr>
            </a:p>
          </p:txBody>
        </p:sp>
        <p:sp>
          <p:nvSpPr>
            <p:cNvPr id="23" name="TextBox 23"/>
            <p:cNvSpPr txBox="1"/>
            <p:nvPr/>
          </p:nvSpPr>
          <p:spPr>
            <a:xfrm>
              <a:off x="0" y="-47625"/>
              <a:ext cx="717197" cy="746595"/>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24" name="Group 24"/>
          <p:cNvGrpSpPr/>
          <p:nvPr/>
        </p:nvGrpSpPr>
        <p:grpSpPr>
          <a:xfrm rot="142586">
            <a:off x="3792573" y="2696478"/>
            <a:ext cx="1301638" cy="1301638"/>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DB81A"/>
            </a:solidFill>
          </p:spPr>
          <p:txBody>
            <a:bodyPr/>
            <a:lstStyle/>
            <a:p>
              <a:pPr defTabSz="457223"/>
              <a:endParaRPr lang="en-GB" sz="900">
                <a:solidFill>
                  <a:prstClr val="black"/>
                </a:solidFill>
                <a:latin typeface="Calibri"/>
              </a:endParaRPr>
            </a:p>
          </p:txBody>
        </p:sp>
        <p:sp>
          <p:nvSpPr>
            <p:cNvPr id="26" name="TextBox 26"/>
            <p:cNvSpPr txBox="1"/>
            <p:nvPr/>
          </p:nvSpPr>
          <p:spPr>
            <a:xfrm>
              <a:off x="76200" y="28575"/>
              <a:ext cx="660400" cy="708025"/>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grpSp>
        <p:nvGrpSpPr>
          <p:cNvPr id="27" name="Group 27"/>
          <p:cNvGrpSpPr/>
          <p:nvPr/>
        </p:nvGrpSpPr>
        <p:grpSpPr>
          <a:xfrm rot="5400000">
            <a:off x="6537998" y="2375581"/>
            <a:ext cx="1033878" cy="904643"/>
            <a:chOff x="0" y="0"/>
            <a:chExt cx="812800" cy="711200"/>
          </a:xfrm>
        </p:grpSpPr>
        <p:sp>
          <p:nvSpPr>
            <p:cNvPr id="28" name="Freeform 2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DF4F5"/>
            </a:solidFill>
          </p:spPr>
          <p:txBody>
            <a:bodyPr/>
            <a:lstStyle/>
            <a:p>
              <a:pPr defTabSz="457223"/>
              <a:endParaRPr lang="en-GB" sz="900">
                <a:solidFill>
                  <a:prstClr val="black"/>
                </a:solidFill>
                <a:latin typeface="Calibri"/>
              </a:endParaRPr>
            </a:p>
          </p:txBody>
        </p:sp>
        <p:sp>
          <p:nvSpPr>
            <p:cNvPr id="29" name="TextBox 29"/>
            <p:cNvSpPr txBox="1"/>
            <p:nvPr/>
          </p:nvSpPr>
          <p:spPr>
            <a:xfrm>
              <a:off x="127000" y="282575"/>
              <a:ext cx="558800" cy="377825"/>
            </a:xfrm>
            <a:prstGeom prst="rect">
              <a:avLst/>
            </a:prstGeom>
          </p:spPr>
          <p:txBody>
            <a:bodyPr lIns="25400" tIns="25400" rIns="25400" bIns="25400" rtlCol="0" anchor="ctr"/>
            <a:lstStyle/>
            <a:p>
              <a:pPr algn="ctr" defTabSz="457223">
                <a:lnSpc>
                  <a:spcPts val="1124"/>
                </a:lnSpc>
              </a:pPr>
              <a:endParaRPr sz="900">
                <a:solidFill>
                  <a:prstClr val="black"/>
                </a:solidFill>
                <a:latin typeface="Calibri"/>
              </a:endParaRPr>
            </a:p>
          </p:txBody>
        </p:sp>
      </p:grpSp>
      <p:sp>
        <p:nvSpPr>
          <p:cNvPr id="30" name="AutoShape 30"/>
          <p:cNvSpPr/>
          <p:nvPr/>
        </p:nvSpPr>
        <p:spPr>
          <a:xfrm>
            <a:off x="6935212" y="3167869"/>
            <a:ext cx="119726" cy="331895"/>
          </a:xfrm>
          <a:prstGeom prst="line">
            <a:avLst/>
          </a:prstGeom>
          <a:ln w="38100" cap="flat">
            <a:solidFill>
              <a:srgbClr val="01448C"/>
            </a:solidFill>
            <a:prstDash val="solid"/>
            <a:headEnd type="none" w="sm" len="sm"/>
            <a:tailEnd type="triangle" w="lg" len="med"/>
          </a:ln>
        </p:spPr>
        <p:txBody>
          <a:bodyPr/>
          <a:lstStyle/>
          <a:p>
            <a:pPr defTabSz="457223"/>
            <a:endParaRPr lang="en-GB" sz="900">
              <a:solidFill>
                <a:prstClr val="black"/>
              </a:solidFill>
              <a:latin typeface="Calibri"/>
            </a:endParaRPr>
          </a:p>
        </p:txBody>
      </p:sp>
      <p:sp>
        <p:nvSpPr>
          <p:cNvPr id="31" name="Freeform 31"/>
          <p:cNvSpPr/>
          <p:nvPr/>
        </p:nvSpPr>
        <p:spPr>
          <a:xfrm>
            <a:off x="2519008" y="2962848"/>
            <a:ext cx="272939" cy="234098"/>
          </a:xfrm>
          <a:custGeom>
            <a:avLst/>
            <a:gdLst/>
            <a:ahLst/>
            <a:cxnLst/>
            <a:rect l="l" t="t" r="r" b="b"/>
            <a:pathLst>
              <a:path w="545879" h="468197">
                <a:moveTo>
                  <a:pt x="0" y="0"/>
                </a:moveTo>
                <a:lnTo>
                  <a:pt x="545879" y="0"/>
                </a:lnTo>
                <a:lnTo>
                  <a:pt x="545879" y="468196"/>
                </a:lnTo>
                <a:lnTo>
                  <a:pt x="0" y="468196"/>
                </a:lnTo>
                <a:lnTo>
                  <a:pt x="0" y="0"/>
                </a:lnTo>
                <a:close/>
              </a:path>
            </a:pathLst>
          </a:custGeom>
          <a:blipFill>
            <a:blip r:embed="rId3"/>
            <a:stretch>
              <a:fillRect/>
            </a:stretch>
          </a:blipFill>
        </p:spPr>
        <p:txBody>
          <a:bodyPr/>
          <a:lstStyle/>
          <a:p>
            <a:pPr defTabSz="457223"/>
            <a:endParaRPr lang="en-GB" sz="900">
              <a:solidFill>
                <a:prstClr val="black"/>
              </a:solidFill>
              <a:latin typeface="Calibri"/>
            </a:endParaRPr>
          </a:p>
        </p:txBody>
      </p:sp>
      <p:sp>
        <p:nvSpPr>
          <p:cNvPr id="32" name="Freeform 32"/>
          <p:cNvSpPr/>
          <p:nvPr/>
        </p:nvSpPr>
        <p:spPr>
          <a:xfrm>
            <a:off x="3394846" y="1606100"/>
            <a:ext cx="239535" cy="254448"/>
          </a:xfrm>
          <a:custGeom>
            <a:avLst/>
            <a:gdLst/>
            <a:ahLst/>
            <a:cxnLst/>
            <a:rect l="l" t="t" r="r" b="b"/>
            <a:pathLst>
              <a:path w="479070" h="508896">
                <a:moveTo>
                  <a:pt x="0" y="0"/>
                </a:moveTo>
                <a:lnTo>
                  <a:pt x="479070" y="0"/>
                </a:lnTo>
                <a:lnTo>
                  <a:pt x="479070" y="508896"/>
                </a:lnTo>
                <a:lnTo>
                  <a:pt x="0" y="508896"/>
                </a:lnTo>
                <a:lnTo>
                  <a:pt x="0" y="0"/>
                </a:lnTo>
                <a:close/>
              </a:path>
            </a:pathLst>
          </a:custGeom>
          <a:blipFill>
            <a:blip r:embed="rId4"/>
            <a:stretch>
              <a:fillRect/>
            </a:stretch>
          </a:blipFill>
        </p:spPr>
        <p:txBody>
          <a:bodyPr/>
          <a:lstStyle/>
          <a:p>
            <a:pPr defTabSz="457223"/>
            <a:endParaRPr lang="en-GB" sz="900">
              <a:solidFill>
                <a:prstClr val="black"/>
              </a:solidFill>
              <a:latin typeface="Calibri"/>
            </a:endParaRPr>
          </a:p>
        </p:txBody>
      </p:sp>
      <p:sp>
        <p:nvSpPr>
          <p:cNvPr id="33" name="Freeform 33"/>
          <p:cNvSpPr/>
          <p:nvPr/>
        </p:nvSpPr>
        <p:spPr>
          <a:xfrm>
            <a:off x="4930445" y="1283328"/>
            <a:ext cx="267359" cy="240407"/>
          </a:xfrm>
          <a:custGeom>
            <a:avLst/>
            <a:gdLst/>
            <a:ahLst/>
            <a:cxnLst/>
            <a:rect l="l" t="t" r="r" b="b"/>
            <a:pathLst>
              <a:path w="534719" h="480815">
                <a:moveTo>
                  <a:pt x="0" y="0"/>
                </a:moveTo>
                <a:lnTo>
                  <a:pt x="534718" y="0"/>
                </a:lnTo>
                <a:lnTo>
                  <a:pt x="534718" y="480816"/>
                </a:lnTo>
                <a:lnTo>
                  <a:pt x="0" y="480816"/>
                </a:lnTo>
                <a:lnTo>
                  <a:pt x="0" y="0"/>
                </a:lnTo>
                <a:close/>
              </a:path>
            </a:pathLst>
          </a:custGeom>
          <a:blipFill>
            <a:blip r:embed="rId5"/>
            <a:stretch>
              <a:fillRect/>
            </a:stretch>
          </a:blipFill>
        </p:spPr>
        <p:txBody>
          <a:bodyPr/>
          <a:lstStyle/>
          <a:p>
            <a:pPr defTabSz="457223"/>
            <a:endParaRPr lang="en-GB" sz="900">
              <a:solidFill>
                <a:prstClr val="black"/>
              </a:solidFill>
              <a:latin typeface="Calibri"/>
            </a:endParaRPr>
          </a:p>
        </p:txBody>
      </p:sp>
      <p:sp>
        <p:nvSpPr>
          <p:cNvPr id="34" name="Freeform 34"/>
          <p:cNvSpPr/>
          <p:nvPr/>
        </p:nvSpPr>
        <p:spPr>
          <a:xfrm>
            <a:off x="4232112" y="3338346"/>
            <a:ext cx="294693" cy="357415"/>
          </a:xfrm>
          <a:custGeom>
            <a:avLst/>
            <a:gdLst/>
            <a:ahLst/>
            <a:cxnLst/>
            <a:rect l="l" t="t" r="r" b="b"/>
            <a:pathLst>
              <a:path w="589386" h="714829">
                <a:moveTo>
                  <a:pt x="0" y="0"/>
                </a:moveTo>
                <a:lnTo>
                  <a:pt x="589386" y="0"/>
                </a:lnTo>
                <a:lnTo>
                  <a:pt x="589386" y="714829"/>
                </a:lnTo>
                <a:lnTo>
                  <a:pt x="0" y="714829"/>
                </a:lnTo>
                <a:lnTo>
                  <a:pt x="0" y="0"/>
                </a:lnTo>
                <a:close/>
              </a:path>
            </a:pathLst>
          </a:custGeom>
          <a:blipFill>
            <a:blip r:embed="rId6"/>
            <a:stretch>
              <a:fillRect/>
            </a:stretch>
          </a:blipFill>
        </p:spPr>
        <p:txBody>
          <a:bodyPr/>
          <a:lstStyle/>
          <a:p>
            <a:pPr defTabSz="457223"/>
            <a:endParaRPr lang="en-GB" sz="900">
              <a:solidFill>
                <a:prstClr val="black"/>
              </a:solidFill>
              <a:latin typeface="Calibri"/>
            </a:endParaRPr>
          </a:p>
        </p:txBody>
      </p:sp>
      <p:sp>
        <p:nvSpPr>
          <p:cNvPr id="35" name="Freeform 35"/>
          <p:cNvSpPr/>
          <p:nvPr/>
        </p:nvSpPr>
        <p:spPr>
          <a:xfrm>
            <a:off x="6445453" y="930624"/>
            <a:ext cx="212672" cy="281937"/>
          </a:xfrm>
          <a:custGeom>
            <a:avLst/>
            <a:gdLst/>
            <a:ahLst/>
            <a:cxnLst/>
            <a:rect l="l" t="t" r="r" b="b"/>
            <a:pathLst>
              <a:path w="425344" h="563874">
                <a:moveTo>
                  <a:pt x="0" y="0"/>
                </a:moveTo>
                <a:lnTo>
                  <a:pt x="425345" y="0"/>
                </a:lnTo>
                <a:lnTo>
                  <a:pt x="425345" y="563874"/>
                </a:lnTo>
                <a:lnTo>
                  <a:pt x="0" y="563874"/>
                </a:lnTo>
                <a:lnTo>
                  <a:pt x="0" y="0"/>
                </a:lnTo>
                <a:close/>
              </a:path>
            </a:pathLst>
          </a:custGeom>
          <a:blipFill>
            <a:blip r:embed="rId7"/>
            <a:stretch>
              <a:fillRect/>
            </a:stretch>
          </a:blipFill>
        </p:spPr>
        <p:txBody>
          <a:bodyPr/>
          <a:lstStyle/>
          <a:p>
            <a:pPr defTabSz="457223"/>
            <a:endParaRPr lang="en-GB" sz="900">
              <a:solidFill>
                <a:prstClr val="black"/>
              </a:solidFill>
              <a:latin typeface="Calibri"/>
            </a:endParaRPr>
          </a:p>
        </p:txBody>
      </p:sp>
      <p:sp>
        <p:nvSpPr>
          <p:cNvPr id="36" name="Freeform 36"/>
          <p:cNvSpPr/>
          <p:nvPr/>
        </p:nvSpPr>
        <p:spPr>
          <a:xfrm>
            <a:off x="6743956" y="2858530"/>
            <a:ext cx="234969" cy="237551"/>
          </a:xfrm>
          <a:custGeom>
            <a:avLst/>
            <a:gdLst/>
            <a:ahLst/>
            <a:cxnLst/>
            <a:rect l="l" t="t" r="r" b="b"/>
            <a:pathLst>
              <a:path w="469938" h="475102">
                <a:moveTo>
                  <a:pt x="0" y="0"/>
                </a:moveTo>
                <a:lnTo>
                  <a:pt x="469937" y="0"/>
                </a:lnTo>
                <a:lnTo>
                  <a:pt x="469937" y="475102"/>
                </a:lnTo>
                <a:lnTo>
                  <a:pt x="0" y="475102"/>
                </a:lnTo>
                <a:lnTo>
                  <a:pt x="0" y="0"/>
                </a:lnTo>
                <a:close/>
              </a:path>
            </a:pathLst>
          </a:custGeom>
          <a:blipFill>
            <a:blip r:embed="rId8"/>
            <a:stretch>
              <a:fillRect/>
            </a:stretch>
          </a:blipFill>
        </p:spPr>
        <p:txBody>
          <a:bodyPr/>
          <a:lstStyle/>
          <a:p>
            <a:pPr defTabSz="457223"/>
            <a:endParaRPr lang="en-GB" sz="900">
              <a:solidFill>
                <a:prstClr val="black"/>
              </a:solidFill>
              <a:latin typeface="Calibri"/>
            </a:endParaRPr>
          </a:p>
        </p:txBody>
      </p:sp>
      <p:sp>
        <p:nvSpPr>
          <p:cNvPr id="37" name="Freeform 37"/>
          <p:cNvSpPr/>
          <p:nvPr/>
        </p:nvSpPr>
        <p:spPr>
          <a:xfrm>
            <a:off x="7816827" y="1738424"/>
            <a:ext cx="220291" cy="252175"/>
          </a:xfrm>
          <a:custGeom>
            <a:avLst/>
            <a:gdLst/>
            <a:ahLst/>
            <a:cxnLst/>
            <a:rect l="l" t="t" r="r" b="b"/>
            <a:pathLst>
              <a:path w="440581" h="504349">
                <a:moveTo>
                  <a:pt x="0" y="0"/>
                </a:moveTo>
                <a:lnTo>
                  <a:pt x="440581" y="0"/>
                </a:lnTo>
                <a:lnTo>
                  <a:pt x="440581" y="504349"/>
                </a:lnTo>
                <a:lnTo>
                  <a:pt x="0" y="504349"/>
                </a:lnTo>
                <a:lnTo>
                  <a:pt x="0" y="0"/>
                </a:lnTo>
                <a:close/>
              </a:path>
            </a:pathLst>
          </a:custGeom>
          <a:blipFill>
            <a:blip r:embed="rId9"/>
            <a:stretch>
              <a:fillRect/>
            </a:stretch>
          </a:blipFill>
        </p:spPr>
        <p:txBody>
          <a:bodyPr/>
          <a:lstStyle/>
          <a:p>
            <a:pPr defTabSz="457223"/>
            <a:endParaRPr lang="en-GB" sz="900">
              <a:solidFill>
                <a:prstClr val="black"/>
              </a:solidFill>
              <a:latin typeface="Calibri"/>
            </a:endParaRPr>
          </a:p>
        </p:txBody>
      </p:sp>
      <p:sp>
        <p:nvSpPr>
          <p:cNvPr id="38" name="Freeform 38"/>
          <p:cNvSpPr/>
          <p:nvPr/>
        </p:nvSpPr>
        <p:spPr>
          <a:xfrm>
            <a:off x="5157457" y="2643981"/>
            <a:ext cx="271214" cy="216796"/>
          </a:xfrm>
          <a:custGeom>
            <a:avLst/>
            <a:gdLst/>
            <a:ahLst/>
            <a:cxnLst/>
            <a:rect l="l" t="t" r="r" b="b"/>
            <a:pathLst>
              <a:path w="542429" h="433592">
                <a:moveTo>
                  <a:pt x="0" y="0"/>
                </a:moveTo>
                <a:lnTo>
                  <a:pt x="542429" y="0"/>
                </a:lnTo>
                <a:lnTo>
                  <a:pt x="542429" y="433592"/>
                </a:lnTo>
                <a:lnTo>
                  <a:pt x="0" y="433592"/>
                </a:lnTo>
                <a:lnTo>
                  <a:pt x="0" y="0"/>
                </a:lnTo>
                <a:close/>
              </a:path>
            </a:pathLst>
          </a:custGeom>
          <a:blipFill>
            <a:blip r:embed="rId10"/>
            <a:stretch>
              <a:fillRect/>
            </a:stretch>
          </a:blipFill>
        </p:spPr>
        <p:txBody>
          <a:bodyPr/>
          <a:lstStyle/>
          <a:p>
            <a:pPr defTabSz="457223"/>
            <a:endParaRPr lang="en-GB" sz="900">
              <a:solidFill>
                <a:prstClr val="black"/>
              </a:solidFill>
              <a:latin typeface="Calibri"/>
            </a:endParaRPr>
          </a:p>
        </p:txBody>
      </p:sp>
      <p:sp>
        <p:nvSpPr>
          <p:cNvPr id="39" name="TextBox 39"/>
          <p:cNvSpPr txBox="1"/>
          <p:nvPr/>
        </p:nvSpPr>
        <p:spPr>
          <a:xfrm>
            <a:off x="292021" y="4752404"/>
            <a:ext cx="1385629" cy="129203"/>
          </a:xfrm>
          <a:prstGeom prst="rect">
            <a:avLst/>
          </a:prstGeom>
        </p:spPr>
        <p:txBody>
          <a:bodyPr lIns="0" tIns="0" rIns="0" bIns="0" rtlCol="0" anchor="t">
            <a:spAutoFit/>
          </a:bodyPr>
          <a:lstStyle/>
          <a:p>
            <a:pPr defTabSz="457223">
              <a:lnSpc>
                <a:spcPts val="1124"/>
              </a:lnSpc>
            </a:pPr>
            <a:r>
              <a:rPr lang="en-US" sz="803" dirty="0">
                <a:solidFill>
                  <a:srgbClr val="01448C"/>
                </a:solidFill>
                <a:latin typeface="Arial" panose="020B0604020202020204" pitchFamily="34" charset="0"/>
                <a:ea typeface="Arial 2"/>
                <a:cs typeface="Arial" panose="020B0604020202020204" pitchFamily="34" charset="0"/>
                <a:sym typeface="Arial 2"/>
              </a:rPr>
              <a:t>Advise / Resolve / Learn</a:t>
            </a:r>
          </a:p>
        </p:txBody>
      </p:sp>
      <p:sp>
        <p:nvSpPr>
          <p:cNvPr id="40" name="TextBox 40"/>
          <p:cNvSpPr txBox="1"/>
          <p:nvPr/>
        </p:nvSpPr>
        <p:spPr>
          <a:xfrm>
            <a:off x="292021" y="406293"/>
            <a:ext cx="2926113" cy="1038746"/>
          </a:xfrm>
          <a:prstGeom prst="rect">
            <a:avLst/>
          </a:prstGeom>
        </p:spPr>
        <p:txBody>
          <a:bodyPr lIns="0" tIns="0" rIns="0" bIns="0" rtlCol="0" anchor="t">
            <a:spAutoFit/>
          </a:bodyPr>
          <a:lstStyle/>
          <a:p>
            <a:pPr defTabSz="457223">
              <a:lnSpc>
                <a:spcPts val="2665"/>
              </a:lnSpc>
            </a:pPr>
            <a:r>
              <a:rPr lang="en-US" sz="2297" b="1" spc="-23" dirty="0">
                <a:solidFill>
                  <a:srgbClr val="01448C"/>
                </a:solidFill>
                <a:latin typeface="Arial" panose="020B0604020202020204" pitchFamily="34" charset="0"/>
                <a:ea typeface="Arial 1"/>
                <a:cs typeface="Arial" panose="020B0604020202020204" pitchFamily="34" charset="0"/>
                <a:sym typeface="Arial 1"/>
              </a:rPr>
              <a:t>System Engineering Initiative for Patient Safety (SEIPS) Model</a:t>
            </a:r>
          </a:p>
        </p:txBody>
      </p:sp>
      <p:sp>
        <p:nvSpPr>
          <p:cNvPr id="41" name="TextBox 41"/>
          <p:cNvSpPr txBox="1"/>
          <p:nvPr/>
        </p:nvSpPr>
        <p:spPr>
          <a:xfrm>
            <a:off x="292021" y="1575284"/>
            <a:ext cx="1805626" cy="1007968"/>
          </a:xfrm>
          <a:prstGeom prst="rect">
            <a:avLst/>
          </a:prstGeom>
        </p:spPr>
        <p:txBody>
          <a:bodyPr wrap="square" lIns="0" tIns="0" rIns="0" bIns="0" rtlCol="0" anchor="t">
            <a:spAutoFit/>
          </a:bodyPr>
          <a:lstStyle/>
          <a:p>
            <a:pPr defTabSz="457223">
              <a:lnSpc>
                <a:spcPts val="1598"/>
              </a:lnSpc>
            </a:pPr>
            <a:r>
              <a:rPr lang="en-US" sz="1142" dirty="0">
                <a:solidFill>
                  <a:srgbClr val="01448C"/>
                </a:solidFill>
                <a:latin typeface="Arial" panose="020B0604020202020204" pitchFamily="34" charset="0"/>
                <a:ea typeface="Arial 5"/>
                <a:cs typeface="Arial" panose="020B0604020202020204" pitchFamily="34" charset="0"/>
                <a:sym typeface="Arial 5"/>
              </a:rPr>
              <a:t>The SEIPS framework is used here to demonstrate the potential for learning from this claim to support system-wide improvement.</a:t>
            </a:r>
          </a:p>
        </p:txBody>
      </p:sp>
      <p:sp>
        <p:nvSpPr>
          <p:cNvPr id="42" name="TextBox 42"/>
          <p:cNvSpPr txBox="1"/>
          <p:nvPr/>
        </p:nvSpPr>
        <p:spPr>
          <a:xfrm>
            <a:off x="3180661" y="1058081"/>
            <a:ext cx="63587" cy="151260"/>
          </a:xfrm>
          <a:prstGeom prst="rect">
            <a:avLst/>
          </a:prstGeom>
        </p:spPr>
        <p:txBody>
          <a:bodyPr lIns="0" tIns="0" rIns="0" bIns="0" rtlCol="0" anchor="t">
            <a:spAutoFit/>
          </a:bodyPr>
          <a:lstStyle/>
          <a:p>
            <a:pPr algn="ctr" defTabSz="457223">
              <a:lnSpc>
                <a:spcPts val="1260"/>
              </a:lnSpc>
            </a:pPr>
            <a:r>
              <a:rPr lang="en-US" sz="900" dirty="0">
                <a:solidFill>
                  <a:srgbClr val="01448C"/>
                </a:solidFill>
                <a:latin typeface="Arial" panose="020B0604020202020204" pitchFamily="34" charset="0"/>
                <a:ea typeface="Arial 4"/>
                <a:cs typeface="Arial" panose="020B0604020202020204" pitchFamily="34" charset="0"/>
                <a:sym typeface="Arial 4"/>
              </a:rPr>
              <a:t>7</a:t>
            </a:r>
          </a:p>
        </p:txBody>
      </p:sp>
      <p:sp>
        <p:nvSpPr>
          <p:cNvPr id="43" name="TextBox 43"/>
          <p:cNvSpPr txBox="1"/>
          <p:nvPr/>
        </p:nvSpPr>
        <p:spPr>
          <a:xfrm rot="10800000" flipV="1">
            <a:off x="2586146" y="1871304"/>
            <a:ext cx="1131058" cy="141385"/>
          </a:xfrm>
          <a:prstGeom prst="rect">
            <a:avLst/>
          </a:prstGeom>
        </p:spPr>
        <p:txBody>
          <a:bodyPr wrap="square" lIns="0" tIns="0" rIns="0" bIns="0" rtlCol="0" anchor="t">
            <a:spAutoFit/>
          </a:bodyPr>
          <a:lstStyle/>
          <a:p>
            <a:pPr defTabSz="457223">
              <a:lnSpc>
                <a:spcPts val="1246"/>
              </a:lnSpc>
            </a:pPr>
            <a:r>
              <a:rPr lang="en-US" sz="890" b="1" dirty="0">
                <a:solidFill>
                  <a:srgbClr val="FDB81A"/>
                </a:solidFill>
                <a:latin typeface="Arial" panose="020B0604020202020204" pitchFamily="34" charset="0"/>
                <a:ea typeface="Arial 1"/>
                <a:cs typeface="Arial" panose="020B0604020202020204" pitchFamily="34" charset="0"/>
                <a:sym typeface="Arial 1"/>
              </a:rPr>
              <a:t>Tools &amp; technology</a:t>
            </a:r>
          </a:p>
        </p:txBody>
      </p:sp>
      <p:sp>
        <p:nvSpPr>
          <p:cNvPr id="44" name="TextBox 44"/>
          <p:cNvSpPr txBox="1"/>
          <p:nvPr/>
        </p:nvSpPr>
        <p:spPr>
          <a:xfrm>
            <a:off x="2918930" y="2943967"/>
            <a:ext cx="501266" cy="163827"/>
          </a:xfrm>
          <a:prstGeom prst="rect">
            <a:avLst/>
          </a:prstGeom>
        </p:spPr>
        <p:txBody>
          <a:bodyPr wrap="square" lIns="0" tIns="0" rIns="0" bIns="0" rtlCol="0" anchor="t">
            <a:spAutoFit/>
          </a:bodyPr>
          <a:lstStyle/>
          <a:p>
            <a:pPr defTabSz="457223">
              <a:lnSpc>
                <a:spcPts val="1400"/>
              </a:lnSpc>
            </a:pPr>
            <a:r>
              <a:rPr lang="en-US" sz="1000" b="1" dirty="0">
                <a:solidFill>
                  <a:srgbClr val="FDB81A"/>
                </a:solidFill>
                <a:latin typeface="Arial" panose="020B0604020202020204" pitchFamily="34" charset="0"/>
                <a:ea typeface="Arial 1"/>
                <a:cs typeface="Arial" panose="020B0604020202020204" pitchFamily="34" charset="0"/>
                <a:sym typeface="Arial 1"/>
              </a:rPr>
              <a:t>Tasks</a:t>
            </a:r>
          </a:p>
        </p:txBody>
      </p:sp>
      <p:sp>
        <p:nvSpPr>
          <p:cNvPr id="45" name="TextBox 45"/>
          <p:cNvSpPr txBox="1"/>
          <p:nvPr/>
        </p:nvSpPr>
        <p:spPr>
          <a:xfrm>
            <a:off x="4123167" y="2887507"/>
            <a:ext cx="512584" cy="128240"/>
          </a:xfrm>
          <a:prstGeom prst="rect">
            <a:avLst/>
          </a:prstGeom>
        </p:spPr>
        <p:txBody>
          <a:bodyPr wrap="square" lIns="0" tIns="0" rIns="0" bIns="0" rtlCol="0" anchor="t">
            <a:spAutoFit/>
          </a:bodyPr>
          <a:lstStyle/>
          <a:p>
            <a:pPr algn="ctr" defTabSz="457223">
              <a:lnSpc>
                <a:spcPts val="1020"/>
              </a:lnSpc>
            </a:pPr>
            <a:r>
              <a:rPr lang="en-US" sz="1000" b="1" dirty="0">
                <a:solidFill>
                  <a:srgbClr val="01448C"/>
                </a:solidFill>
                <a:latin typeface="Arial" panose="020B0604020202020204" pitchFamily="34" charset="0"/>
                <a:ea typeface="Arial 1"/>
                <a:cs typeface="Arial" panose="020B0604020202020204" pitchFamily="34" charset="0"/>
                <a:sym typeface="Arial 1"/>
              </a:rPr>
              <a:t>Person</a:t>
            </a:r>
          </a:p>
        </p:txBody>
      </p:sp>
      <p:sp>
        <p:nvSpPr>
          <p:cNvPr id="46" name="TextBox 46"/>
          <p:cNvSpPr txBox="1"/>
          <p:nvPr/>
        </p:nvSpPr>
        <p:spPr>
          <a:xfrm>
            <a:off x="5606393" y="995675"/>
            <a:ext cx="762223" cy="256480"/>
          </a:xfrm>
          <a:prstGeom prst="rect">
            <a:avLst/>
          </a:prstGeom>
        </p:spPr>
        <p:txBody>
          <a:bodyPr lIns="0" tIns="0" rIns="0" bIns="0" rtlCol="0" anchor="t">
            <a:spAutoFit/>
          </a:bodyPr>
          <a:lstStyle/>
          <a:p>
            <a:pPr algn="ctr" defTabSz="457223">
              <a:lnSpc>
                <a:spcPts val="1020"/>
              </a:lnSpc>
            </a:pPr>
            <a:r>
              <a:rPr lang="en-US" sz="1000" b="1" dirty="0">
                <a:solidFill>
                  <a:srgbClr val="FDB81A"/>
                </a:solidFill>
                <a:latin typeface="Arial" panose="020B0604020202020204" pitchFamily="34" charset="0"/>
                <a:ea typeface="Arial 1"/>
                <a:cs typeface="Arial" panose="020B0604020202020204" pitchFamily="34" charset="0"/>
                <a:sym typeface="Arial 1"/>
              </a:rPr>
              <a:t>External</a:t>
            </a:r>
          </a:p>
          <a:p>
            <a:pPr algn="ctr" defTabSz="457223">
              <a:lnSpc>
                <a:spcPts val="1020"/>
              </a:lnSpc>
            </a:pPr>
            <a:r>
              <a:rPr lang="en-US" sz="1000" b="1" dirty="0">
                <a:solidFill>
                  <a:srgbClr val="FDB81A"/>
                </a:solidFill>
                <a:latin typeface="Arial" panose="020B0604020202020204" pitchFamily="34" charset="0"/>
                <a:ea typeface="Arial 1"/>
                <a:cs typeface="Arial" panose="020B0604020202020204" pitchFamily="34" charset="0"/>
                <a:sym typeface="Arial 1"/>
              </a:rPr>
              <a:t>environment</a:t>
            </a:r>
          </a:p>
        </p:txBody>
      </p:sp>
      <p:sp>
        <p:nvSpPr>
          <p:cNvPr id="47" name="TextBox 47"/>
          <p:cNvSpPr txBox="1"/>
          <p:nvPr/>
        </p:nvSpPr>
        <p:spPr>
          <a:xfrm>
            <a:off x="5384627" y="2643981"/>
            <a:ext cx="862267" cy="128240"/>
          </a:xfrm>
          <a:prstGeom prst="rect">
            <a:avLst/>
          </a:prstGeom>
        </p:spPr>
        <p:txBody>
          <a:bodyPr wrap="square" lIns="0" tIns="0" rIns="0" bIns="0" rtlCol="0" anchor="t">
            <a:spAutoFit/>
          </a:bodyPr>
          <a:lstStyle/>
          <a:p>
            <a:pPr algn="ctr" defTabSz="457223">
              <a:lnSpc>
                <a:spcPts val="1020"/>
              </a:lnSpc>
            </a:pPr>
            <a:r>
              <a:rPr lang="en-US" sz="1000" b="1" dirty="0" err="1">
                <a:solidFill>
                  <a:srgbClr val="FDB81A"/>
                </a:solidFill>
                <a:latin typeface="Arial" panose="020B0604020202020204" pitchFamily="34" charset="0"/>
                <a:ea typeface="Arial 1"/>
                <a:cs typeface="Arial" panose="020B0604020202020204" pitchFamily="34" charset="0"/>
                <a:sym typeface="Arial 1"/>
              </a:rPr>
              <a:t>Organisation</a:t>
            </a:r>
            <a:endParaRPr lang="en-US" sz="1000" b="1" dirty="0">
              <a:solidFill>
                <a:srgbClr val="FDB81A"/>
              </a:solidFill>
              <a:latin typeface="Arial" panose="020B0604020202020204" pitchFamily="34" charset="0"/>
              <a:ea typeface="Arial 1"/>
              <a:cs typeface="Arial" panose="020B0604020202020204" pitchFamily="34" charset="0"/>
              <a:sym typeface="Arial 1"/>
            </a:endParaRPr>
          </a:p>
        </p:txBody>
      </p:sp>
      <p:sp>
        <p:nvSpPr>
          <p:cNvPr id="48" name="TextBox 48"/>
          <p:cNvSpPr txBox="1"/>
          <p:nvPr/>
        </p:nvSpPr>
        <p:spPr>
          <a:xfrm>
            <a:off x="6709998" y="2713135"/>
            <a:ext cx="565522" cy="230832"/>
          </a:xfrm>
          <a:prstGeom prst="rect">
            <a:avLst/>
          </a:prstGeom>
        </p:spPr>
        <p:txBody>
          <a:bodyPr lIns="0" tIns="0" rIns="0" bIns="0" rtlCol="0" anchor="t">
            <a:spAutoFit/>
          </a:bodyPr>
          <a:lstStyle/>
          <a:p>
            <a:pPr algn="ctr" defTabSz="457223">
              <a:lnSpc>
                <a:spcPts val="907"/>
              </a:lnSpc>
            </a:pPr>
            <a:r>
              <a:rPr lang="en-US" sz="890" b="1" dirty="0">
                <a:solidFill>
                  <a:srgbClr val="01448C"/>
                </a:solidFill>
                <a:latin typeface="Arial" panose="020B0604020202020204" pitchFamily="34" charset="0"/>
                <a:ea typeface="Arial 1"/>
                <a:cs typeface="Arial" panose="020B0604020202020204" pitchFamily="34" charset="0"/>
                <a:sym typeface="Arial 1"/>
              </a:rPr>
              <a:t>Processes</a:t>
            </a:r>
          </a:p>
        </p:txBody>
      </p:sp>
      <p:sp>
        <p:nvSpPr>
          <p:cNvPr id="49" name="TextBox 49"/>
          <p:cNvSpPr txBox="1"/>
          <p:nvPr/>
        </p:nvSpPr>
        <p:spPr>
          <a:xfrm>
            <a:off x="7702532" y="2181082"/>
            <a:ext cx="1145833" cy="115416"/>
          </a:xfrm>
          <a:prstGeom prst="rect">
            <a:avLst/>
          </a:prstGeom>
        </p:spPr>
        <p:txBody>
          <a:bodyPr lIns="0" tIns="0" rIns="0" bIns="0" rtlCol="0" anchor="t">
            <a:spAutoFit/>
          </a:bodyPr>
          <a:lstStyle/>
          <a:p>
            <a:pPr defTabSz="457223">
              <a:lnSpc>
                <a:spcPts val="907"/>
              </a:lnSpc>
            </a:pPr>
            <a:r>
              <a:rPr lang="en-US" sz="890" b="1" dirty="0">
                <a:solidFill>
                  <a:srgbClr val="FDB81A"/>
                </a:solidFill>
                <a:latin typeface="Arial" panose="020B0604020202020204" pitchFamily="34" charset="0"/>
                <a:ea typeface="Arial 1"/>
                <a:cs typeface="Arial" panose="020B0604020202020204" pitchFamily="34" charset="0"/>
                <a:sym typeface="Arial 1"/>
              </a:rPr>
              <a:t>System performance</a:t>
            </a:r>
          </a:p>
        </p:txBody>
      </p:sp>
      <p:sp>
        <p:nvSpPr>
          <p:cNvPr id="50" name="TextBox 50"/>
          <p:cNvSpPr txBox="1"/>
          <p:nvPr/>
        </p:nvSpPr>
        <p:spPr>
          <a:xfrm>
            <a:off x="7706022" y="2926973"/>
            <a:ext cx="1145833" cy="115416"/>
          </a:xfrm>
          <a:prstGeom prst="rect">
            <a:avLst/>
          </a:prstGeom>
        </p:spPr>
        <p:txBody>
          <a:bodyPr lIns="0" tIns="0" rIns="0" bIns="0" rtlCol="0" anchor="t">
            <a:spAutoFit/>
          </a:bodyPr>
          <a:lstStyle/>
          <a:p>
            <a:pPr defTabSz="457223">
              <a:lnSpc>
                <a:spcPts val="907"/>
              </a:lnSpc>
            </a:pPr>
            <a:r>
              <a:rPr lang="en-US" sz="890" b="1" dirty="0">
                <a:solidFill>
                  <a:srgbClr val="FDB81A"/>
                </a:solidFill>
                <a:latin typeface="Arial" panose="020B0604020202020204" pitchFamily="34" charset="0"/>
                <a:ea typeface="Arial 1"/>
                <a:cs typeface="Arial" panose="020B0604020202020204" pitchFamily="34" charset="0"/>
                <a:sym typeface="Arial 1"/>
              </a:rPr>
              <a:t>Human wellbeing</a:t>
            </a:r>
          </a:p>
        </p:txBody>
      </p:sp>
      <p:sp>
        <p:nvSpPr>
          <p:cNvPr id="51" name="TextBox 51"/>
          <p:cNvSpPr txBox="1"/>
          <p:nvPr/>
        </p:nvSpPr>
        <p:spPr>
          <a:xfrm>
            <a:off x="4134680" y="1297615"/>
            <a:ext cx="762223" cy="256480"/>
          </a:xfrm>
          <a:prstGeom prst="rect">
            <a:avLst/>
          </a:prstGeom>
        </p:spPr>
        <p:txBody>
          <a:bodyPr lIns="0" tIns="0" rIns="0" bIns="0" rtlCol="0" anchor="t">
            <a:spAutoFit/>
          </a:bodyPr>
          <a:lstStyle/>
          <a:p>
            <a:pPr algn="ctr" defTabSz="457223">
              <a:lnSpc>
                <a:spcPts val="1020"/>
              </a:lnSpc>
            </a:pPr>
            <a:r>
              <a:rPr lang="en-US" sz="1000" b="1" dirty="0">
                <a:solidFill>
                  <a:srgbClr val="FDB81A"/>
                </a:solidFill>
                <a:latin typeface="Arial" panose="020B0604020202020204" pitchFamily="34" charset="0"/>
                <a:ea typeface="Arial 1"/>
                <a:cs typeface="Arial" panose="020B0604020202020204" pitchFamily="34" charset="0"/>
                <a:sym typeface="Arial 1"/>
              </a:rPr>
              <a:t>Internal</a:t>
            </a:r>
          </a:p>
          <a:p>
            <a:pPr algn="ctr" defTabSz="457223">
              <a:lnSpc>
                <a:spcPts val="1020"/>
              </a:lnSpc>
            </a:pPr>
            <a:r>
              <a:rPr lang="en-US" sz="1000" b="1" dirty="0">
                <a:solidFill>
                  <a:srgbClr val="FDB81A"/>
                </a:solidFill>
                <a:latin typeface="Arial" panose="020B0604020202020204" pitchFamily="34" charset="0"/>
                <a:ea typeface="Arial 1"/>
                <a:cs typeface="Arial" panose="020B0604020202020204" pitchFamily="34" charset="0"/>
                <a:sym typeface="Arial 1"/>
              </a:rPr>
              <a:t>environment</a:t>
            </a:r>
          </a:p>
        </p:txBody>
      </p:sp>
      <p:sp>
        <p:nvSpPr>
          <p:cNvPr id="54" name="TextBox 54"/>
          <p:cNvSpPr txBox="1"/>
          <p:nvPr/>
        </p:nvSpPr>
        <p:spPr>
          <a:xfrm>
            <a:off x="6626429" y="3604700"/>
            <a:ext cx="980843" cy="566052"/>
          </a:xfrm>
          <a:prstGeom prst="rect">
            <a:avLst/>
          </a:prstGeom>
        </p:spPr>
        <p:txBody>
          <a:bodyPr lIns="0" tIns="0" rIns="0" bIns="0" rtlCol="0" anchor="t">
            <a:spAutoFit/>
          </a:bodyPr>
          <a:lstStyle/>
          <a:p>
            <a:pPr defTabSz="457223">
              <a:lnSpc>
                <a:spcPts val="856"/>
              </a:lnSpc>
            </a:pPr>
            <a:r>
              <a:rPr lang="en-US" sz="611" dirty="0">
                <a:solidFill>
                  <a:srgbClr val="01448C"/>
                </a:solidFill>
                <a:latin typeface="Arial" panose="020B0604020202020204" pitchFamily="34" charset="0"/>
                <a:ea typeface="Arial 4"/>
                <a:cs typeface="Arial" panose="020B0604020202020204" pitchFamily="34" charset="0"/>
                <a:sym typeface="Arial 4"/>
              </a:rPr>
              <a:t>The work system can influence processes, that is the work as done, which in turn shapes outcomes</a:t>
            </a:r>
            <a:r>
              <a:rPr lang="en-US" sz="611" dirty="0">
                <a:solidFill>
                  <a:srgbClr val="01448C"/>
                </a:solidFill>
                <a:latin typeface="Arial 4"/>
                <a:ea typeface="Arial 4"/>
                <a:cs typeface="Arial 4"/>
                <a:sym typeface="Arial 4"/>
              </a:rPr>
              <a:t>.</a:t>
            </a:r>
          </a:p>
          <a:p>
            <a:pPr defTabSz="457223">
              <a:lnSpc>
                <a:spcPts val="856"/>
              </a:lnSpc>
            </a:pPr>
            <a:endParaRPr lang="en-US" sz="611" dirty="0">
              <a:solidFill>
                <a:srgbClr val="01448C"/>
              </a:solidFill>
              <a:latin typeface="Arial 4"/>
              <a:ea typeface="Arial 4"/>
              <a:cs typeface="Arial 4"/>
              <a:sym typeface="Arial 4"/>
            </a:endParaRPr>
          </a:p>
        </p:txBody>
      </p:sp>
      <p:sp>
        <p:nvSpPr>
          <p:cNvPr id="61" name="TextBox 46">
            <a:extLst>
              <a:ext uri="{FF2B5EF4-FFF2-40B4-BE49-F238E27FC236}">
                <a16:creationId xmlns:a16="http://schemas.microsoft.com/office/drawing/2014/main" id="{BFC6AABC-6473-B26B-3CDA-EAA041D9A4FF}"/>
              </a:ext>
            </a:extLst>
          </p:cNvPr>
          <p:cNvSpPr txBox="1"/>
          <p:nvPr/>
        </p:nvSpPr>
        <p:spPr>
          <a:xfrm>
            <a:off x="8053535" y="1812444"/>
            <a:ext cx="762223" cy="128240"/>
          </a:xfrm>
          <a:prstGeom prst="rect">
            <a:avLst/>
          </a:prstGeom>
        </p:spPr>
        <p:txBody>
          <a:bodyPr lIns="0" tIns="0" rIns="0" bIns="0" rtlCol="0" anchor="t">
            <a:spAutoFit/>
          </a:bodyPr>
          <a:lstStyle/>
          <a:p>
            <a:pPr algn="ctr" defTabSz="457223">
              <a:lnSpc>
                <a:spcPts val="1020"/>
              </a:lnSpc>
            </a:pPr>
            <a:r>
              <a:rPr lang="en-US" sz="1000" b="1" dirty="0">
                <a:solidFill>
                  <a:srgbClr val="1F497D"/>
                </a:solidFill>
                <a:latin typeface="Arial" panose="020B0604020202020204" pitchFamily="34" charset="0"/>
                <a:ea typeface="Arial 1"/>
                <a:cs typeface="Arial" panose="020B0604020202020204" pitchFamily="34" charset="0"/>
                <a:sym typeface="Arial 1"/>
              </a:rPr>
              <a:t>Outcomes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7FD30-6CEA-A25D-3E6D-8FC261B6D2EB}"/>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900034CC-ED49-665A-D5C0-5966D15543F0}"/>
              </a:ext>
            </a:extLst>
          </p:cNvPr>
          <p:cNvSpPr txBox="1"/>
          <p:nvPr/>
        </p:nvSpPr>
        <p:spPr>
          <a:xfrm>
            <a:off x="6444208" y="4136344"/>
            <a:ext cx="2069976" cy="338554"/>
          </a:xfrm>
          <a:prstGeom prst="rect">
            <a:avLst/>
          </a:prstGeom>
          <a:noFill/>
        </p:spPr>
        <p:txBody>
          <a:bodyPr wrap="square">
            <a:spAutoFit/>
          </a:bodyPr>
          <a:lstStyle/>
          <a:p>
            <a:pPr algn="r" defTabSz="914378">
              <a:defRPr/>
            </a:pPr>
            <a:r>
              <a:rPr lang="en-GB" sz="800" dirty="0">
                <a:solidFill>
                  <a:srgbClr val="FFFFFF"/>
                </a:solidFill>
                <a:latin typeface="Arial" panose="020B0604020202020204" pitchFamily="34" charset="0"/>
                <a:cs typeface="Arial" panose="020B0604020202020204" pitchFamily="34" charset="0"/>
              </a:rPr>
              <a:t>https://resolution.nhs.uk/learning-resources/neonatal-jaundice-case-story/</a:t>
            </a:r>
          </a:p>
        </p:txBody>
      </p:sp>
      <p:sp>
        <p:nvSpPr>
          <p:cNvPr id="11" name="Content Placeholder 10">
            <a:extLst>
              <a:ext uri="{FF2B5EF4-FFF2-40B4-BE49-F238E27FC236}">
                <a16:creationId xmlns:a16="http://schemas.microsoft.com/office/drawing/2014/main" id="{710455CA-F527-528C-67E7-33D8868AE9CA}"/>
              </a:ext>
            </a:extLst>
          </p:cNvPr>
          <p:cNvSpPr>
            <a:spLocks noGrp="1"/>
          </p:cNvSpPr>
          <p:nvPr>
            <p:ph idx="1"/>
          </p:nvPr>
        </p:nvSpPr>
        <p:spPr>
          <a:xfrm>
            <a:off x="467545" y="1200151"/>
            <a:ext cx="8355043" cy="3394472"/>
          </a:xfrm>
        </p:spPr>
        <p:txBody>
          <a:bodyPr>
            <a:normAutofit/>
          </a:bodyPr>
          <a:lstStyle/>
          <a:p>
            <a:pPr>
              <a:spcAft>
                <a:spcPts val="600"/>
              </a:spcAft>
              <a:buAutoNum type="arabicPeriod"/>
            </a:pPr>
            <a:endParaRPr lang="en-GB" sz="1600" dirty="0">
              <a:solidFill>
                <a:srgbClr val="003087"/>
              </a:solidFill>
            </a:endParaRPr>
          </a:p>
          <a:p>
            <a:endParaRPr lang="en-GB" dirty="0"/>
          </a:p>
        </p:txBody>
      </p:sp>
      <p:sp>
        <p:nvSpPr>
          <p:cNvPr id="3" name="Title 2">
            <a:extLst>
              <a:ext uri="{FF2B5EF4-FFF2-40B4-BE49-F238E27FC236}">
                <a16:creationId xmlns:a16="http://schemas.microsoft.com/office/drawing/2014/main" id="{21F1465B-E516-1E0C-713E-A41FC1CC248C}"/>
              </a:ext>
            </a:extLst>
          </p:cNvPr>
          <p:cNvSpPr>
            <a:spLocks noGrp="1"/>
          </p:cNvSpPr>
          <p:nvPr>
            <p:ph type="title"/>
          </p:nvPr>
        </p:nvSpPr>
        <p:spPr/>
        <p:txBody>
          <a:bodyPr/>
          <a:lstStyle/>
          <a:p>
            <a:r>
              <a:rPr lang="en-GB" sz="2700" dirty="0"/>
              <a:t>Using SEIPS to support learning from patient safety events </a:t>
            </a:r>
          </a:p>
        </p:txBody>
      </p:sp>
      <p:graphicFrame>
        <p:nvGraphicFramePr>
          <p:cNvPr id="2" name="Content Placeholder 2">
            <a:extLst>
              <a:ext uri="{FF2B5EF4-FFF2-40B4-BE49-F238E27FC236}">
                <a16:creationId xmlns:a16="http://schemas.microsoft.com/office/drawing/2014/main" id="{36CE2512-B984-2774-7FAF-6563EE9EF775}"/>
              </a:ext>
            </a:extLst>
          </p:cNvPr>
          <p:cNvGraphicFramePr>
            <a:graphicFrameLocks/>
          </p:cNvGraphicFramePr>
          <p:nvPr/>
        </p:nvGraphicFramePr>
        <p:xfrm>
          <a:off x="306344" y="1200151"/>
          <a:ext cx="8516245" cy="3394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77049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0" y="-169090"/>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FEC75C"/>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Freeform 5"/>
          <p:cNvSpPr/>
          <p:nvPr/>
        </p:nvSpPr>
        <p:spPr>
          <a:xfrm>
            <a:off x="7797793" y="187803"/>
            <a:ext cx="1145833" cy="633989"/>
          </a:xfrm>
          <a:custGeom>
            <a:avLst/>
            <a:gdLst/>
            <a:ahLst/>
            <a:cxnLst/>
            <a:rect l="l" t="t" r="r" b="b"/>
            <a:pathLst>
              <a:path w="2291666" h="1267978">
                <a:moveTo>
                  <a:pt x="0" y="0"/>
                </a:moveTo>
                <a:lnTo>
                  <a:pt x="2291666" y="0"/>
                </a:lnTo>
                <a:lnTo>
                  <a:pt x="2291666" y="1267977"/>
                </a:lnTo>
                <a:lnTo>
                  <a:pt x="0" y="1267977"/>
                </a:lnTo>
                <a:lnTo>
                  <a:pt x="0" y="0"/>
                </a:lnTo>
                <a:close/>
              </a:path>
            </a:pathLst>
          </a:custGeom>
          <a:blipFill>
            <a:blip r:embed="rId3"/>
            <a:stretch>
              <a:fillRect/>
            </a:stretch>
          </a:blipFill>
        </p:spPr>
        <p:txBody>
          <a:bodyPr/>
          <a:lstStyle/>
          <a:p>
            <a:pPr defTabSz="457189"/>
            <a:endParaRPr lang="en-GB" sz="900">
              <a:solidFill>
                <a:prstClr val="black"/>
              </a:solidFill>
              <a:latin typeface="Calibri"/>
            </a:endParaRPr>
          </a:p>
        </p:txBody>
      </p:sp>
      <p:sp>
        <p:nvSpPr>
          <p:cNvPr id="6" name="TextBox 6"/>
          <p:cNvSpPr txBox="1"/>
          <p:nvPr/>
        </p:nvSpPr>
        <p:spPr>
          <a:xfrm>
            <a:off x="505034" y="1513315"/>
            <a:ext cx="3842070" cy="3072251"/>
          </a:xfrm>
          <a:prstGeom prst="rect">
            <a:avLst/>
          </a:prstGeom>
        </p:spPr>
        <p:txBody>
          <a:bodyPr lIns="0" tIns="0" rIns="0" bIns="0" rtlCol="0" anchor="t">
            <a:spAutoFit/>
          </a:bodyPr>
          <a:lstStyle/>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Tell me about the patient mix.</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Described the team who deliver patient care</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Who else is part of the team?</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How familiar are the team members with care processes/pathways?</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Are roles/responsibilities clearly defined?</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Describe how training is organised to support safe care.</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Describe the team dynamics</a:t>
            </a:r>
          </a:p>
          <a:p>
            <a:pPr marL="291455" lvl="1" indent="-145727" defTabSz="457189">
              <a:lnSpc>
                <a:spcPts val="2011"/>
              </a:lnSpc>
              <a:buFont typeface="Arial"/>
              <a:buChar char="•"/>
            </a:pPr>
            <a:r>
              <a:rPr lang="en-US" sz="1350" spc="22" dirty="0">
                <a:solidFill>
                  <a:srgbClr val="191919"/>
                </a:solidFill>
                <a:latin typeface="Arial "/>
                <a:ea typeface="Arial 3"/>
                <a:cs typeface="Arial 3"/>
                <a:sym typeface="Arial 3"/>
              </a:rPr>
              <a:t>Describe the impact of personal factors, e.g. stress, tiredness</a:t>
            </a:r>
          </a:p>
          <a:p>
            <a:pPr defTabSz="457189">
              <a:lnSpc>
                <a:spcPts val="2160"/>
              </a:lnSpc>
            </a:pPr>
            <a:endParaRPr lang="en-US" sz="1350" spc="22" dirty="0">
              <a:solidFill>
                <a:srgbClr val="191919"/>
              </a:solidFill>
              <a:latin typeface="Arial 3"/>
              <a:ea typeface="Arial 3"/>
              <a:cs typeface="Arial 3"/>
              <a:sym typeface="Arial 3"/>
            </a:endParaRPr>
          </a:p>
        </p:txBody>
      </p:sp>
      <p:sp>
        <p:nvSpPr>
          <p:cNvPr id="7" name="TextBox 7"/>
          <p:cNvSpPr txBox="1"/>
          <p:nvPr/>
        </p:nvSpPr>
        <p:spPr>
          <a:xfrm>
            <a:off x="4625267" y="1411735"/>
            <a:ext cx="4307969" cy="3509935"/>
          </a:xfrm>
          <a:prstGeom prst="rect">
            <a:avLst/>
          </a:prstGeom>
        </p:spPr>
        <p:txBody>
          <a:bodyPr wrap="square" lIns="0" tIns="0" rIns="0" bIns="0" rtlCol="0" anchor="t">
            <a:spAutoFit/>
          </a:bodyPr>
          <a:lstStyle/>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Patient with blood borne virus </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Theatre team </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Understaffing; </a:t>
            </a:r>
            <a:r>
              <a:rPr lang="en-US" sz="1500" b="1" i="1" spc="24" dirty="0">
                <a:solidFill>
                  <a:srgbClr val="01448C"/>
                </a:solidFill>
                <a:latin typeface="Arial "/>
                <a:ea typeface="Arial 3"/>
                <a:cs typeface="Arial 3"/>
                <a:sym typeface="Arial 3"/>
              </a:rPr>
              <a:t>increased workload with potential decreased focus on preventative safety measure.</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Clinical competence.</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Hierarchy and power dynamics; </a:t>
            </a:r>
            <a:r>
              <a:rPr lang="en-US" sz="1500" b="1" i="1" spc="24" dirty="0">
                <a:solidFill>
                  <a:srgbClr val="01448C"/>
                </a:solidFill>
                <a:latin typeface="Arial "/>
                <a:ea typeface="Arial 3"/>
                <a:cs typeface="Arial 3"/>
                <a:sym typeface="Arial 3"/>
              </a:rPr>
              <a:t>its influence on whether concerns of PPE were raised. </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Burn out &amp; stress.</a:t>
            </a:r>
          </a:p>
          <a:p>
            <a:pPr marL="327080" lvl="1" indent="-163540" defTabSz="457189">
              <a:lnSpc>
                <a:spcPts val="2257"/>
              </a:lnSpc>
              <a:buFont typeface="Arial"/>
              <a:buChar char="•"/>
            </a:pPr>
            <a:r>
              <a:rPr lang="en-US" sz="1500" spc="24" dirty="0">
                <a:solidFill>
                  <a:srgbClr val="01448C"/>
                </a:solidFill>
                <a:latin typeface="Arial "/>
                <a:ea typeface="Arial 3"/>
                <a:cs typeface="Arial 3"/>
                <a:sym typeface="Arial 3"/>
              </a:rPr>
              <a:t>Proactive risk management </a:t>
            </a:r>
          </a:p>
          <a:p>
            <a:pPr marL="163540" lvl="1" defTabSz="457189">
              <a:lnSpc>
                <a:spcPts val="2257"/>
              </a:lnSpc>
            </a:pPr>
            <a:endParaRPr lang="en-US" sz="1515" b="1" spc="24" dirty="0">
              <a:solidFill>
                <a:srgbClr val="01448C"/>
              </a:solidFill>
              <a:latin typeface="Arial 3"/>
              <a:ea typeface="Arial 3"/>
              <a:cs typeface="Arial 3"/>
              <a:sym typeface="Arial 3"/>
            </a:endParaRPr>
          </a:p>
          <a:p>
            <a:pPr defTabSz="457189">
              <a:lnSpc>
                <a:spcPts val="2257"/>
              </a:lnSpc>
            </a:pPr>
            <a:endParaRPr lang="en-US" sz="1515" spc="24" dirty="0">
              <a:solidFill>
                <a:srgbClr val="01448C"/>
              </a:solidFill>
              <a:latin typeface="Arial 3"/>
              <a:ea typeface="Arial 3"/>
              <a:cs typeface="Arial 3"/>
              <a:sym typeface="Arial 3"/>
            </a:endParaRPr>
          </a:p>
        </p:txBody>
      </p:sp>
      <p:sp>
        <p:nvSpPr>
          <p:cNvPr id="8" name="TextBox 8"/>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9" name="TextBox 9"/>
          <p:cNvSpPr txBox="1"/>
          <p:nvPr/>
        </p:nvSpPr>
        <p:spPr>
          <a:xfrm>
            <a:off x="505034" y="509167"/>
            <a:ext cx="1964154" cy="351122"/>
          </a:xfrm>
          <a:prstGeom prst="rect">
            <a:avLst/>
          </a:prstGeom>
        </p:spPr>
        <p:txBody>
          <a:bodyPr lIns="0" tIns="0" rIns="0" bIns="0" rtlCol="0" anchor="t">
            <a:spAutoFit/>
          </a:bodyPr>
          <a:lstStyle/>
          <a:p>
            <a:pPr defTabSz="457189">
              <a:lnSpc>
                <a:spcPts val="3003"/>
              </a:lnSpc>
              <a:spcBef>
                <a:spcPct val="0"/>
              </a:spcBef>
            </a:pPr>
            <a:r>
              <a:rPr lang="en-US" sz="2145" u="sng" spc="-43" dirty="0">
                <a:solidFill>
                  <a:srgbClr val="01448C"/>
                </a:solidFill>
                <a:latin typeface="Arial "/>
                <a:ea typeface="Arial 1"/>
                <a:cs typeface="Arial 1"/>
                <a:sym typeface="Arial 1"/>
              </a:rPr>
              <a:t>SEIPS - Person</a:t>
            </a:r>
          </a:p>
        </p:txBody>
      </p:sp>
      <p:sp>
        <p:nvSpPr>
          <p:cNvPr id="10" name="TextBox 10"/>
          <p:cNvSpPr txBox="1"/>
          <p:nvPr/>
        </p:nvSpPr>
        <p:spPr>
          <a:xfrm>
            <a:off x="505035" y="1056750"/>
            <a:ext cx="4307969" cy="522900"/>
          </a:xfrm>
          <a:prstGeom prst="rect">
            <a:avLst/>
          </a:prstGeom>
        </p:spPr>
        <p:txBody>
          <a:bodyPr lIns="0" tIns="0" rIns="0" bIns="0" rtlCol="0" anchor="t">
            <a:spAutoFit/>
          </a:bodyPr>
          <a:lstStyle/>
          <a:p>
            <a:pPr defTabSz="457189">
              <a:lnSpc>
                <a:spcPts val="2135"/>
              </a:lnSpc>
            </a:pPr>
            <a:r>
              <a:rPr lang="en-US" dirty="0">
                <a:solidFill>
                  <a:srgbClr val="04877F"/>
                </a:solidFill>
                <a:latin typeface="Arial "/>
                <a:ea typeface="Frutiger"/>
                <a:cs typeface="Frutiger"/>
                <a:sym typeface="Frutiger"/>
              </a:rPr>
              <a:t>NHS England Explorer Questions (1) </a:t>
            </a:r>
          </a:p>
          <a:p>
            <a:pPr defTabSz="457189">
              <a:lnSpc>
                <a:spcPts val="2135"/>
              </a:lnSpc>
            </a:pPr>
            <a:endParaRPr lang="en-US" sz="1525" dirty="0">
              <a:solidFill>
                <a:srgbClr val="04877F"/>
              </a:solidFill>
              <a:latin typeface="Frutiger"/>
              <a:ea typeface="Frutiger"/>
              <a:cs typeface="Frutiger"/>
              <a:sym typeface="Frutiger"/>
            </a:endParaRPr>
          </a:p>
        </p:txBody>
      </p:sp>
      <p:sp>
        <p:nvSpPr>
          <p:cNvPr id="11" name="TextBox 11"/>
          <p:cNvSpPr txBox="1"/>
          <p:nvPr/>
        </p:nvSpPr>
        <p:spPr>
          <a:xfrm>
            <a:off x="4664557" y="1062985"/>
            <a:ext cx="4307969" cy="522900"/>
          </a:xfrm>
          <a:prstGeom prst="rect">
            <a:avLst/>
          </a:prstGeom>
        </p:spPr>
        <p:txBody>
          <a:bodyPr lIns="0" tIns="0" rIns="0" bIns="0" rtlCol="0" anchor="t">
            <a:spAutoFit/>
          </a:bodyPr>
          <a:lstStyle/>
          <a:p>
            <a:pPr defTabSz="457189">
              <a:lnSpc>
                <a:spcPts val="2135"/>
              </a:lnSpc>
            </a:pPr>
            <a:r>
              <a:rPr lang="en-US" dirty="0">
                <a:solidFill>
                  <a:srgbClr val="01448C"/>
                </a:solidFill>
                <a:latin typeface="Arial "/>
                <a:ea typeface="Frutiger"/>
                <a:cs typeface="Frutiger"/>
                <a:sym typeface="Frutiger"/>
              </a:rPr>
              <a:t>Illustrative case story</a:t>
            </a:r>
          </a:p>
          <a:p>
            <a:pPr defTabSz="457189">
              <a:lnSpc>
                <a:spcPts val="2135"/>
              </a:lnSpc>
            </a:pPr>
            <a:endParaRPr lang="en-US" sz="1525" dirty="0">
              <a:solidFill>
                <a:srgbClr val="01448C"/>
              </a:solidFill>
              <a:latin typeface="Frutiger"/>
              <a:ea typeface="Frutiger"/>
              <a:cs typeface="Frutiger"/>
              <a:sym typeface="Frutiger"/>
            </a:endParaRPr>
          </a:p>
        </p:txBody>
      </p:sp>
      <p:sp>
        <p:nvSpPr>
          <p:cNvPr id="12" name="TextBox 12"/>
          <p:cNvSpPr txBox="1"/>
          <p:nvPr/>
        </p:nvSpPr>
        <p:spPr>
          <a:xfrm>
            <a:off x="439820" y="4465394"/>
            <a:ext cx="3907284" cy="205184"/>
          </a:xfrm>
          <a:prstGeom prst="rect">
            <a:avLst/>
          </a:prstGeom>
        </p:spPr>
        <p:txBody>
          <a:bodyPr lIns="0" tIns="0" rIns="0" bIns="0" rtlCol="0" anchor="t">
            <a:spAutoFit/>
          </a:bodyPr>
          <a:lstStyle/>
          <a:p>
            <a:pPr defTabSz="457189">
              <a:lnSpc>
                <a:spcPts val="754"/>
              </a:lnSpc>
            </a:pPr>
            <a:r>
              <a:rPr lang="en-US" sz="811" u="sng" spc="-16">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54"/>
              </a:lnSpc>
            </a:pPr>
            <a:endParaRPr lang="en-US" sz="811" u="sng" spc="-16">
              <a:solidFill>
                <a:srgbClr val="2B2B2B"/>
              </a:solidFill>
              <a:latin typeface="Arial 2"/>
              <a:ea typeface="Arial 2"/>
              <a:cs typeface="Arial 2"/>
              <a:sym typeface="Arial 2"/>
              <a:hlinkClick r:id="" action="ppaction://noactio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9207" y="-127525"/>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00A699"/>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514351" y="1498429"/>
            <a:ext cx="3699195" cy="2815771"/>
          </a:xfrm>
          <a:prstGeom prst="rect">
            <a:avLst/>
          </a:prstGeom>
        </p:spPr>
        <p:txBody>
          <a:bodyPr lIns="0" tIns="0" rIns="0" bIns="0" rtlCol="0" anchor="t">
            <a:spAutoFit/>
          </a:bodyPr>
          <a:lstStyle/>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Tell me about the task demands you face?</a:t>
            </a:r>
          </a:p>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Describe the tasks which are complex or challenging to carry out?</a:t>
            </a:r>
          </a:p>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Talk me through your experience of the workload?</a:t>
            </a:r>
          </a:p>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Are there time pressures? If yes, please tell more.</a:t>
            </a:r>
          </a:p>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Does task repetition/monotony occur in this system?</a:t>
            </a:r>
          </a:p>
          <a:p>
            <a:pPr marL="291455" lvl="1" indent="-145727" defTabSz="457189">
              <a:lnSpc>
                <a:spcPts val="2011"/>
              </a:lnSpc>
              <a:buFont typeface="Arial"/>
              <a:buChar char="•"/>
            </a:pPr>
            <a:r>
              <a:rPr lang="en-US" sz="1350" spc="22" dirty="0">
                <a:solidFill>
                  <a:srgbClr val="191919"/>
                </a:solidFill>
                <a:latin typeface="Arial 3"/>
                <a:ea typeface="Arial 3"/>
                <a:cs typeface="Arial 3"/>
                <a:sym typeface="Arial 3"/>
              </a:rPr>
              <a:t>Do you have to </a:t>
            </a:r>
            <a:r>
              <a:rPr lang="en-US" sz="1350" spc="22" dirty="0" err="1">
                <a:solidFill>
                  <a:srgbClr val="191919"/>
                </a:solidFill>
                <a:latin typeface="Arial 3"/>
                <a:ea typeface="Arial 3"/>
                <a:cs typeface="Arial 3"/>
                <a:sym typeface="Arial 3"/>
              </a:rPr>
              <a:t>reprioritise</a:t>
            </a:r>
            <a:r>
              <a:rPr lang="en-US" sz="1350" spc="22" dirty="0">
                <a:solidFill>
                  <a:srgbClr val="191919"/>
                </a:solidFill>
                <a:latin typeface="Arial 3"/>
                <a:ea typeface="Arial 3"/>
                <a:cs typeface="Arial 3"/>
                <a:sym typeface="Arial 3"/>
              </a:rPr>
              <a:t>/ </a:t>
            </a:r>
            <a:r>
              <a:rPr lang="en-US" sz="1350" spc="22" dirty="0" err="1">
                <a:solidFill>
                  <a:srgbClr val="191919"/>
                </a:solidFill>
                <a:latin typeface="Arial 3"/>
                <a:ea typeface="Arial 3"/>
                <a:cs typeface="Arial 3"/>
                <a:sym typeface="Arial 3"/>
              </a:rPr>
              <a:t>reorganise</a:t>
            </a:r>
            <a:r>
              <a:rPr lang="en-US" sz="1350" spc="22" dirty="0">
                <a:solidFill>
                  <a:srgbClr val="191919"/>
                </a:solidFill>
                <a:latin typeface="Arial 3"/>
                <a:ea typeface="Arial 3"/>
                <a:cs typeface="Arial 3"/>
                <a:sym typeface="Arial 3"/>
              </a:rPr>
              <a:t>?</a:t>
            </a:r>
          </a:p>
          <a:p>
            <a:pPr defTabSz="457189">
              <a:lnSpc>
                <a:spcPts val="2160"/>
              </a:lnSpc>
            </a:pPr>
            <a:endParaRPr lang="en-US" sz="1350" spc="22" dirty="0">
              <a:solidFill>
                <a:srgbClr val="191919"/>
              </a:solidFill>
              <a:latin typeface="Arial 3"/>
              <a:ea typeface="Arial 3"/>
              <a:cs typeface="Arial 3"/>
              <a:sym typeface="Arial 3"/>
            </a:endParaRPr>
          </a:p>
        </p:txBody>
      </p:sp>
      <p:sp>
        <p:nvSpPr>
          <p:cNvPr id="6" name="TextBox 6"/>
          <p:cNvSpPr txBox="1"/>
          <p:nvPr/>
        </p:nvSpPr>
        <p:spPr>
          <a:xfrm>
            <a:off x="4572001" y="1385675"/>
            <a:ext cx="4132403" cy="2330125"/>
          </a:xfrm>
          <a:prstGeom prst="rect">
            <a:avLst/>
          </a:prstGeom>
        </p:spPr>
        <p:txBody>
          <a:bodyPr lIns="0" tIns="0" rIns="0" bIns="0" rtlCol="0" anchor="t">
            <a:spAutoFit/>
          </a:bodyPr>
          <a:lstStyle/>
          <a:p>
            <a:pPr marL="420715" lvl="1" indent="-257175" defTabSz="457189">
              <a:lnSpc>
                <a:spcPts val="2257"/>
              </a:lnSpc>
              <a:buFont typeface="Arial" panose="020B0604020202020204" pitchFamily="34" charset="0"/>
              <a:buChar char="•"/>
            </a:pPr>
            <a:r>
              <a:rPr lang="en-US" sz="1515" spc="24" dirty="0">
                <a:solidFill>
                  <a:srgbClr val="FFFFFF"/>
                </a:solidFill>
                <a:latin typeface="Arial 3"/>
                <a:ea typeface="Arial 3"/>
                <a:cs typeface="Arial 3"/>
                <a:sym typeface="Arial 3"/>
              </a:rPr>
              <a:t>Handover lacked key infection risk information; </a:t>
            </a:r>
            <a:r>
              <a:rPr lang="en-US" sz="1515" b="1" spc="24" dirty="0">
                <a:solidFill>
                  <a:srgbClr val="FFFFFF"/>
                </a:solidFill>
                <a:latin typeface="Arial 3"/>
                <a:ea typeface="Arial 3"/>
                <a:cs typeface="Arial 3"/>
                <a:sym typeface="Arial 3"/>
              </a:rPr>
              <a:t>staff entering theatre </a:t>
            </a:r>
            <a:r>
              <a:rPr lang="en-US" sz="1515" b="1" spc="24" dirty="0">
                <a:solidFill>
                  <a:srgbClr val="FFFFFF"/>
                </a:solidFill>
                <a:latin typeface="Arial "/>
                <a:ea typeface="Arial 3"/>
                <a:cs typeface="Arial 3"/>
                <a:sym typeface="Arial 3"/>
              </a:rPr>
              <a:t>without</a:t>
            </a:r>
            <a:r>
              <a:rPr lang="en-US" sz="1515" b="1" spc="24" dirty="0">
                <a:solidFill>
                  <a:srgbClr val="FFFFFF"/>
                </a:solidFill>
                <a:latin typeface="Arial 3"/>
                <a:ea typeface="Arial 3"/>
                <a:cs typeface="Arial 3"/>
                <a:sym typeface="Arial 3"/>
              </a:rPr>
              <a:t> full awareness</a:t>
            </a:r>
          </a:p>
          <a:p>
            <a:pPr marL="420715" lvl="1" indent="-257175" defTabSz="457189">
              <a:lnSpc>
                <a:spcPts val="2257"/>
              </a:lnSpc>
              <a:buFont typeface="Arial" panose="020B0604020202020204" pitchFamily="34" charset="0"/>
              <a:buChar char="•"/>
            </a:pPr>
            <a:r>
              <a:rPr lang="en-US" sz="1515" spc="24" dirty="0">
                <a:solidFill>
                  <a:srgbClr val="FFFFFF"/>
                </a:solidFill>
                <a:latin typeface="Arial 3"/>
                <a:ea typeface="Arial 3"/>
                <a:cs typeface="Arial 3"/>
                <a:sym typeface="Arial 3"/>
              </a:rPr>
              <a:t>PPE not standardised as a safety requirement </a:t>
            </a:r>
          </a:p>
          <a:p>
            <a:pPr marL="420715" lvl="1" indent="-257175" defTabSz="457189">
              <a:lnSpc>
                <a:spcPts val="2257"/>
              </a:lnSpc>
              <a:buFont typeface="Arial" panose="020B0604020202020204" pitchFamily="34" charset="0"/>
              <a:buChar char="•"/>
            </a:pPr>
            <a:r>
              <a:rPr lang="en-US" sz="1515" spc="24" dirty="0">
                <a:solidFill>
                  <a:srgbClr val="FFFFFF"/>
                </a:solidFill>
                <a:latin typeface="Arial 3"/>
                <a:ea typeface="Arial 3"/>
                <a:cs typeface="Arial 3"/>
                <a:sym typeface="Arial 3"/>
              </a:rPr>
              <a:t>Time pressure due to understaffing</a:t>
            </a:r>
          </a:p>
          <a:p>
            <a:pPr marL="420715" lvl="1" indent="-257175" defTabSz="457189">
              <a:lnSpc>
                <a:spcPts val="2257"/>
              </a:lnSpc>
              <a:buFont typeface="Arial" panose="020B0604020202020204" pitchFamily="34" charset="0"/>
              <a:buChar char="•"/>
            </a:pPr>
            <a:endParaRPr lang="en-US" sz="1515" spc="24" dirty="0">
              <a:solidFill>
                <a:srgbClr val="FFFFFF"/>
              </a:solidFill>
              <a:latin typeface="Arial 3"/>
              <a:ea typeface="Arial 3"/>
              <a:cs typeface="Arial 3"/>
              <a:sym typeface="Arial 3"/>
            </a:endParaRPr>
          </a:p>
          <a:p>
            <a:pPr defTabSz="457189">
              <a:lnSpc>
                <a:spcPts val="2257"/>
              </a:lnSpc>
            </a:pPr>
            <a:endParaRPr lang="en-US" sz="1515" spc="24" dirty="0">
              <a:solidFill>
                <a:srgbClr val="FFFFFF"/>
              </a:solidFill>
              <a:latin typeface="Arial 3"/>
              <a:ea typeface="Arial 3"/>
              <a:cs typeface="Arial 3"/>
              <a:sym typeface="Arial 3"/>
            </a:endParaRPr>
          </a:p>
        </p:txBody>
      </p:sp>
      <p:sp>
        <p:nvSpPr>
          <p:cNvPr id="7" name="TextBox 7"/>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8" name="TextBox 8"/>
          <p:cNvSpPr txBox="1"/>
          <p:nvPr/>
        </p:nvSpPr>
        <p:spPr>
          <a:xfrm>
            <a:off x="514350" y="385308"/>
            <a:ext cx="2014500" cy="405817"/>
          </a:xfrm>
          <a:prstGeom prst="rect">
            <a:avLst/>
          </a:prstGeom>
        </p:spPr>
        <p:txBody>
          <a:bodyPr lIns="0" tIns="0" rIns="0" bIns="0" rtlCol="0" anchor="t">
            <a:spAutoFit/>
          </a:bodyPr>
          <a:lstStyle/>
          <a:p>
            <a:pPr defTabSz="457189">
              <a:lnSpc>
                <a:spcPts val="3382"/>
              </a:lnSpc>
              <a:spcBef>
                <a:spcPct val="0"/>
              </a:spcBef>
            </a:pPr>
            <a:r>
              <a:rPr lang="en-US" sz="2415" u="sng" spc="-48" dirty="0">
                <a:solidFill>
                  <a:srgbClr val="01448C"/>
                </a:solidFill>
                <a:latin typeface="Arial 1"/>
                <a:ea typeface="Arial 1"/>
                <a:cs typeface="Arial 1"/>
                <a:sym typeface="Arial 1"/>
              </a:rPr>
              <a:t>SEIPS - </a:t>
            </a:r>
            <a:r>
              <a:rPr lang="en-US" sz="2700" u="sng" spc="-48" dirty="0">
                <a:solidFill>
                  <a:srgbClr val="01448C"/>
                </a:solidFill>
                <a:latin typeface="Arial "/>
                <a:ea typeface="Arial 1"/>
                <a:cs typeface="Arial 1"/>
                <a:sym typeface="Arial 1"/>
              </a:rPr>
              <a:t>Tasks</a:t>
            </a:r>
          </a:p>
        </p:txBody>
      </p:sp>
      <p:sp>
        <p:nvSpPr>
          <p:cNvPr id="9" name="TextBox 9"/>
          <p:cNvSpPr txBox="1"/>
          <p:nvPr/>
        </p:nvSpPr>
        <p:spPr>
          <a:xfrm>
            <a:off x="514351" y="1041863"/>
            <a:ext cx="4307969" cy="522900"/>
          </a:xfrm>
          <a:prstGeom prst="rect">
            <a:avLst/>
          </a:prstGeom>
        </p:spPr>
        <p:txBody>
          <a:bodyPr lIns="0" tIns="0" rIns="0" bIns="0" rtlCol="0" anchor="t">
            <a:spAutoFit/>
          </a:bodyPr>
          <a:lstStyle/>
          <a:p>
            <a:pPr defTabSz="457189">
              <a:lnSpc>
                <a:spcPts val="2135"/>
              </a:lnSpc>
            </a:pPr>
            <a:r>
              <a:rPr lang="en-US" dirty="0">
                <a:solidFill>
                  <a:srgbClr val="04877F"/>
                </a:solidFill>
                <a:latin typeface="Arial "/>
                <a:ea typeface="Frutiger"/>
                <a:cs typeface="Frutiger"/>
                <a:sym typeface="Frutiger"/>
              </a:rPr>
              <a:t>NHS England Explorer Questions (1) </a:t>
            </a:r>
          </a:p>
          <a:p>
            <a:pPr defTabSz="457189">
              <a:lnSpc>
                <a:spcPts val="2135"/>
              </a:lnSpc>
            </a:pPr>
            <a:endParaRPr lang="en-US" sz="1525" dirty="0">
              <a:solidFill>
                <a:srgbClr val="04877F"/>
              </a:solidFill>
              <a:latin typeface="Frutiger"/>
              <a:ea typeface="Frutiger"/>
              <a:cs typeface="Frutiger"/>
              <a:sym typeface="Frutiger"/>
            </a:endParaRPr>
          </a:p>
        </p:txBody>
      </p:sp>
      <p:sp>
        <p:nvSpPr>
          <p:cNvPr id="10" name="TextBox 10"/>
          <p:cNvSpPr txBox="1"/>
          <p:nvPr/>
        </p:nvSpPr>
        <p:spPr>
          <a:xfrm>
            <a:off x="514351" y="4323418"/>
            <a:ext cx="3780893" cy="179986"/>
          </a:xfrm>
          <a:prstGeom prst="rect">
            <a:avLst/>
          </a:prstGeom>
        </p:spPr>
        <p:txBody>
          <a:bodyPr lIns="0" tIns="0" rIns="0" bIns="0" rtlCol="0" anchor="t">
            <a:spAutoFit/>
          </a:bodyPr>
          <a:lstStyle/>
          <a:p>
            <a:pPr defTabSz="457189">
              <a:lnSpc>
                <a:spcPts val="729"/>
              </a:lnSpc>
            </a:pPr>
            <a:r>
              <a:rPr lang="en-US" sz="784" u="sng" spc="-16">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29"/>
              </a:lnSpc>
            </a:pPr>
            <a:endParaRPr lang="en-US" sz="784" u="sng" spc="-16">
              <a:solidFill>
                <a:srgbClr val="2B2B2B"/>
              </a:solidFill>
              <a:latin typeface="Arial 2"/>
              <a:ea typeface="Arial 2"/>
              <a:cs typeface="Arial 2"/>
              <a:sym typeface="Arial 2"/>
              <a:hlinkClick r:id="" action="ppaction://noaction"/>
            </a:endParaRPr>
          </a:p>
        </p:txBody>
      </p:sp>
      <p:sp>
        <p:nvSpPr>
          <p:cNvPr id="11" name="TextBox 11"/>
          <p:cNvSpPr txBox="1"/>
          <p:nvPr/>
        </p:nvSpPr>
        <p:spPr>
          <a:xfrm>
            <a:off x="4733933" y="1041863"/>
            <a:ext cx="4307969" cy="515782"/>
          </a:xfrm>
          <a:prstGeom prst="rect">
            <a:avLst/>
          </a:prstGeom>
        </p:spPr>
        <p:txBody>
          <a:bodyPr lIns="0" tIns="0" rIns="0" bIns="0" rtlCol="0" anchor="t">
            <a:spAutoFit/>
          </a:bodyPr>
          <a:lstStyle/>
          <a:p>
            <a:pPr defTabSz="457189">
              <a:lnSpc>
                <a:spcPts val="2135"/>
              </a:lnSpc>
            </a:pPr>
            <a:r>
              <a:rPr lang="en-US" dirty="0">
                <a:solidFill>
                  <a:srgbClr val="FFFFFF"/>
                </a:solidFill>
                <a:latin typeface="Arial "/>
                <a:ea typeface="Frutiger"/>
                <a:cs typeface="Frutiger"/>
                <a:sym typeface="Frutiger"/>
              </a:rPr>
              <a:t>Illustrative case story</a:t>
            </a:r>
          </a:p>
          <a:p>
            <a:pPr defTabSz="457189">
              <a:lnSpc>
                <a:spcPts val="2135"/>
              </a:lnSpc>
            </a:pPr>
            <a:endParaRPr lang="en-US" sz="1525" dirty="0">
              <a:solidFill>
                <a:srgbClr val="FFFFFF"/>
              </a:solidFill>
              <a:latin typeface="Arial "/>
              <a:ea typeface="Frutiger"/>
              <a:cs typeface="Frutiger"/>
              <a:sym typeface="Frutiger"/>
            </a:endParaRPr>
          </a:p>
        </p:txBody>
      </p:sp>
      <p:sp>
        <p:nvSpPr>
          <p:cNvPr id="12" name="Freeform 12"/>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2"/>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342" y="303501"/>
            <a:ext cx="3761603" cy="506897"/>
          </a:xfrm>
        </p:spPr>
        <p:txBody>
          <a:bodyPr anchor="ctr">
            <a:noAutofit/>
          </a:bodyPr>
          <a:lstStyle/>
          <a:p>
            <a:pPr>
              <a:lnSpc>
                <a:spcPct val="90000"/>
              </a:lnSpc>
            </a:pPr>
            <a:r>
              <a:rPr lang="en-GB" sz="2800" dirty="0"/>
              <a:t>Housekeeping</a:t>
            </a:r>
          </a:p>
        </p:txBody>
      </p:sp>
      <p:pic>
        <p:nvPicPr>
          <p:cNvPr id="8" name="Content Placeholder 7" descr="Clipboard Checked outline">
            <a:extLst>
              <a:ext uri="{FF2B5EF4-FFF2-40B4-BE49-F238E27FC236}">
                <a16:creationId xmlns:a16="http://schemas.microsoft.com/office/drawing/2014/main" id="{916F22FA-DE26-3B76-31B3-1EBC84281138}"/>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2487" y="1055773"/>
            <a:ext cx="3394472" cy="3394472"/>
          </a:xfrm>
        </p:spPr>
      </p:pic>
      <p:sp>
        <p:nvSpPr>
          <p:cNvPr id="6" name="TextBox 5">
            <a:extLst>
              <a:ext uri="{FF2B5EF4-FFF2-40B4-BE49-F238E27FC236}">
                <a16:creationId xmlns:a16="http://schemas.microsoft.com/office/drawing/2014/main" id="{D17A5901-2ECC-925C-A848-7A39A40C5C54}"/>
              </a:ext>
            </a:extLst>
          </p:cNvPr>
          <p:cNvSpPr txBox="1"/>
          <p:nvPr/>
        </p:nvSpPr>
        <p:spPr>
          <a:xfrm>
            <a:off x="306342" y="860183"/>
            <a:ext cx="5489795" cy="3785652"/>
          </a:xfrm>
          <a:prstGeom prst="rect">
            <a:avLst/>
          </a:prstGeom>
          <a:noFill/>
        </p:spPr>
        <p:txBody>
          <a:bodyPr wrap="square" rtlCol="0">
            <a:spAutoFit/>
          </a:bodyPr>
          <a:lstStyle/>
          <a:p>
            <a:pPr marL="285743" indent="-285743" defTabSz="914378">
              <a:buFont typeface="Arial" panose="020B0604020202020204" pitchFamily="34" charset="0"/>
              <a:buChar char="•"/>
            </a:pPr>
            <a:r>
              <a:rPr lang="en-GB" sz="2400" dirty="0">
                <a:solidFill>
                  <a:srgbClr val="003087"/>
                </a:solidFill>
                <a:latin typeface="Arial" panose="020B0604020202020204" pitchFamily="34" charset="0"/>
                <a:cs typeface="Arial" panose="020B0604020202020204" pitchFamily="34" charset="0"/>
              </a:rPr>
              <a:t>This is event is being recorded.</a:t>
            </a:r>
          </a:p>
          <a:p>
            <a:pPr defTabSz="914378"/>
            <a:r>
              <a:rPr lang="en-GB" sz="800" dirty="0">
                <a:solidFill>
                  <a:srgbClr val="003087"/>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003087"/>
                </a:solidFill>
                <a:latin typeface="Arial" panose="020B0604020202020204" pitchFamily="34" charset="0"/>
                <a:cs typeface="Arial" panose="020B0604020202020204" pitchFamily="34" charset="0"/>
              </a:rPr>
              <a:t>Please use the chat box to submit any questions.</a:t>
            </a:r>
          </a:p>
          <a:p>
            <a:pPr defTabSz="914378"/>
            <a:r>
              <a:rPr lang="en-GB" sz="800" dirty="0">
                <a:solidFill>
                  <a:srgbClr val="003087"/>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003087"/>
                </a:solidFill>
                <a:latin typeface="Arial" panose="020B0604020202020204" pitchFamily="34" charset="0"/>
                <a:cs typeface="Arial" panose="020B0604020202020204" pitchFamily="34" charset="0"/>
              </a:rPr>
              <a:t>Feel free to share your innovations in the chat.</a:t>
            </a:r>
          </a:p>
          <a:p>
            <a:pPr defTabSz="914378"/>
            <a:r>
              <a:rPr lang="en-GB" sz="800" dirty="0">
                <a:solidFill>
                  <a:srgbClr val="003087"/>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003087"/>
                </a:solidFill>
                <a:latin typeface="Arial" panose="020B0604020202020204" pitchFamily="34" charset="0"/>
                <a:cs typeface="Arial" panose="020B0604020202020204" pitchFamily="34" charset="0"/>
              </a:rPr>
              <a:t>An online feedback link will be shared towards the end of the meeting and emailed after the webinar.</a:t>
            </a:r>
          </a:p>
        </p:txBody>
      </p:sp>
    </p:spTree>
    <p:extLst>
      <p:ext uri="{BB962C8B-B14F-4D97-AF65-F5344CB8AC3E}">
        <p14:creationId xmlns:p14="http://schemas.microsoft.com/office/powerpoint/2010/main" val="2071823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9207" y="-127525"/>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AD2773"/>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446206" y="1399446"/>
            <a:ext cx="3831865" cy="2900922"/>
          </a:xfrm>
          <a:prstGeom prst="rect">
            <a:avLst/>
          </a:prstGeom>
        </p:spPr>
        <p:txBody>
          <a:bodyPr lIns="0" tIns="0" rIns="0" bIns="0" rtlCol="0" anchor="t">
            <a:spAutoFit/>
          </a:bodyPr>
          <a:lstStyle/>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Describe the equipment/tools you use</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Describe the equipment design</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Share your insights into equipment reliability</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Describe how information is presented(</a:t>
            </a:r>
            <a:r>
              <a:rPr lang="en-US" sz="1300" spc="21" dirty="0" err="1">
                <a:solidFill>
                  <a:srgbClr val="191919"/>
                </a:solidFill>
                <a:latin typeface="Arial 3"/>
                <a:ea typeface="Arial 3"/>
                <a:cs typeface="Arial 3"/>
                <a:sym typeface="Arial 3"/>
              </a:rPr>
              <a:t>eg</a:t>
            </a:r>
            <a:r>
              <a:rPr lang="en-US" sz="1300" spc="21" dirty="0">
                <a:solidFill>
                  <a:srgbClr val="191919"/>
                </a:solidFill>
                <a:latin typeface="Arial 3"/>
                <a:ea typeface="Arial 3"/>
                <a:cs typeface="Arial 3"/>
                <a:sym typeface="Arial 3"/>
              </a:rPr>
              <a:t> records IT systems)</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Describe alarms and alerts</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Are any tasks automated?</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Describe where equipment is positioned. Is this optimal</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Are tools/technology maintained and updated?</a:t>
            </a:r>
          </a:p>
          <a:p>
            <a:pPr marL="280660" lvl="1" indent="-140330" defTabSz="457189">
              <a:lnSpc>
                <a:spcPts val="1936"/>
              </a:lnSpc>
              <a:buFont typeface="Arial"/>
              <a:buChar char="•"/>
            </a:pPr>
            <a:r>
              <a:rPr lang="en-US" sz="1300" spc="21" dirty="0">
                <a:solidFill>
                  <a:srgbClr val="191919"/>
                </a:solidFill>
                <a:latin typeface="Arial 3"/>
                <a:ea typeface="Arial 3"/>
                <a:cs typeface="Arial 3"/>
                <a:sym typeface="Arial 3"/>
              </a:rPr>
              <a:t>Are manuals, procedures and supports accessible? </a:t>
            </a:r>
          </a:p>
        </p:txBody>
      </p:sp>
      <p:sp>
        <p:nvSpPr>
          <p:cNvPr id="6" name="TextBox 6"/>
          <p:cNvSpPr txBox="1"/>
          <p:nvPr/>
        </p:nvSpPr>
        <p:spPr>
          <a:xfrm>
            <a:off x="4572001" y="1566457"/>
            <a:ext cx="4125794" cy="4691156"/>
          </a:xfrm>
          <a:prstGeom prst="rect">
            <a:avLst/>
          </a:prstGeom>
        </p:spPr>
        <p:txBody>
          <a:bodyPr wrap="square" lIns="0" tIns="0" rIns="0" bIns="0" rtlCol="0" anchor="t">
            <a:spAutoFit/>
          </a:bodyPr>
          <a:lstStyle/>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Training, availability &amp; maintenance </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Eyewear was not readily available at point of use</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Lack of structured pre-theatre checklist; PPE availability and suitability were not assessed prior to the procedure </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Accessing information; multiple screens/tabs open masking the notification of risk. </a:t>
            </a:r>
          </a:p>
          <a:p>
            <a:pPr marL="337874" lvl="1" indent="-168937" defTabSz="457189">
              <a:lnSpc>
                <a:spcPts val="2332"/>
              </a:lnSpc>
              <a:buFont typeface="Arial"/>
              <a:buChar char="•"/>
            </a:pPr>
            <a:endParaRPr lang="en-US" sz="1565" spc="25" dirty="0">
              <a:solidFill>
                <a:srgbClr val="FFFFFF"/>
              </a:solidFill>
              <a:latin typeface="Arial 3"/>
              <a:ea typeface="Arial 3"/>
              <a:cs typeface="Arial 3"/>
              <a:sym typeface="Arial 3"/>
            </a:endParaRPr>
          </a:p>
          <a:p>
            <a:pPr marL="337874" lvl="1" indent="-168937" defTabSz="457189">
              <a:lnSpc>
                <a:spcPts val="2332"/>
              </a:lnSpc>
              <a:buFont typeface="Arial"/>
              <a:buChar char="•"/>
            </a:pPr>
            <a:endParaRPr lang="en-US" sz="1565" spc="25" dirty="0">
              <a:solidFill>
                <a:srgbClr val="FFFFFF"/>
              </a:solidFill>
              <a:latin typeface="Arial 3"/>
              <a:ea typeface="Arial 3"/>
              <a:cs typeface="Arial 3"/>
              <a:sym typeface="Arial 3"/>
            </a:endParaRPr>
          </a:p>
          <a:p>
            <a:pPr marL="337874" lvl="1" indent="-168937" defTabSz="457189">
              <a:lnSpc>
                <a:spcPts val="2332"/>
              </a:lnSpc>
              <a:buFont typeface="Arial"/>
              <a:buChar char="•"/>
            </a:pPr>
            <a:endParaRPr lang="en-US" sz="1565" spc="25" dirty="0">
              <a:solidFill>
                <a:srgbClr val="FFFFFF"/>
              </a:solidFill>
              <a:latin typeface="Arial 3"/>
              <a:ea typeface="Arial 3"/>
              <a:cs typeface="Arial 3"/>
              <a:sym typeface="Arial 3"/>
            </a:endParaRPr>
          </a:p>
          <a:p>
            <a:pPr marL="337874" lvl="1" indent="-168937" defTabSz="457189">
              <a:lnSpc>
                <a:spcPts val="2332"/>
              </a:lnSpc>
              <a:buFont typeface="Arial"/>
              <a:buChar char="•"/>
            </a:pPr>
            <a:endParaRPr lang="en-US" sz="1565" spc="25" dirty="0">
              <a:solidFill>
                <a:srgbClr val="FFFFFF"/>
              </a:solidFill>
              <a:latin typeface="Arial 3"/>
              <a:ea typeface="Arial 3"/>
              <a:cs typeface="Arial 3"/>
              <a:sym typeface="Arial 3"/>
            </a:endParaRPr>
          </a:p>
          <a:p>
            <a:pPr marL="337874" lvl="1" indent="-168937" defTabSz="457189">
              <a:lnSpc>
                <a:spcPts val="2332"/>
              </a:lnSpc>
              <a:buFont typeface="Arial"/>
              <a:buChar char="•"/>
            </a:pPr>
            <a:endParaRPr lang="en-US" sz="1565" spc="25" dirty="0">
              <a:solidFill>
                <a:srgbClr val="FFFFFF"/>
              </a:solidFill>
              <a:latin typeface="Arial 3"/>
              <a:ea typeface="Arial 3"/>
              <a:cs typeface="Arial 3"/>
              <a:sym typeface="Arial 3"/>
            </a:endParaRPr>
          </a:p>
          <a:p>
            <a:pPr defTabSz="457189">
              <a:lnSpc>
                <a:spcPts val="2332"/>
              </a:lnSpc>
            </a:pPr>
            <a:endParaRPr lang="en-US" sz="1565" spc="25" dirty="0">
              <a:solidFill>
                <a:srgbClr val="FFFFFF"/>
              </a:solidFill>
              <a:latin typeface="Arial 3"/>
              <a:ea typeface="Arial 3"/>
              <a:cs typeface="Arial 3"/>
              <a:sym typeface="Arial 3"/>
            </a:endParaRPr>
          </a:p>
          <a:p>
            <a:pPr defTabSz="457189">
              <a:lnSpc>
                <a:spcPts val="2332"/>
              </a:lnSpc>
            </a:pPr>
            <a:endParaRPr lang="en-US" sz="1565" spc="25" dirty="0">
              <a:solidFill>
                <a:srgbClr val="FFFFFF"/>
              </a:solidFill>
              <a:latin typeface="Arial 3"/>
              <a:ea typeface="Arial 3"/>
              <a:cs typeface="Arial 3"/>
              <a:sym typeface="Arial 3"/>
            </a:endParaRPr>
          </a:p>
        </p:txBody>
      </p:sp>
      <p:sp>
        <p:nvSpPr>
          <p:cNvPr id="7" name="TextBox 7"/>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8" name="TextBox 8"/>
          <p:cNvSpPr txBox="1"/>
          <p:nvPr/>
        </p:nvSpPr>
        <p:spPr>
          <a:xfrm>
            <a:off x="514351" y="481315"/>
            <a:ext cx="3695573" cy="339388"/>
          </a:xfrm>
          <a:prstGeom prst="rect">
            <a:avLst/>
          </a:prstGeom>
        </p:spPr>
        <p:txBody>
          <a:bodyPr lIns="0" tIns="0" rIns="0" bIns="0" rtlCol="0" anchor="t">
            <a:spAutoFit/>
          </a:bodyPr>
          <a:lstStyle/>
          <a:p>
            <a:pPr defTabSz="457189">
              <a:lnSpc>
                <a:spcPts val="2901"/>
              </a:lnSpc>
              <a:spcBef>
                <a:spcPct val="0"/>
              </a:spcBef>
            </a:pPr>
            <a:r>
              <a:rPr lang="en-US" sz="2072" u="sng" spc="-41">
                <a:solidFill>
                  <a:srgbClr val="01448C"/>
                </a:solidFill>
                <a:latin typeface="Arial 1"/>
                <a:ea typeface="Arial 1"/>
                <a:cs typeface="Arial 1"/>
                <a:sym typeface="Arial 1"/>
              </a:rPr>
              <a:t>SEIPS - Tools and Technology</a:t>
            </a:r>
          </a:p>
        </p:txBody>
      </p:sp>
      <p:sp>
        <p:nvSpPr>
          <p:cNvPr id="9" name="TextBox 9"/>
          <p:cNvSpPr txBox="1"/>
          <p:nvPr/>
        </p:nvSpPr>
        <p:spPr>
          <a:xfrm>
            <a:off x="514351" y="1052742"/>
            <a:ext cx="4307969" cy="522900"/>
          </a:xfrm>
          <a:prstGeom prst="rect">
            <a:avLst/>
          </a:prstGeom>
        </p:spPr>
        <p:txBody>
          <a:bodyPr lIns="0" tIns="0" rIns="0" bIns="0" rtlCol="0" anchor="t">
            <a:spAutoFit/>
          </a:bodyPr>
          <a:lstStyle/>
          <a:p>
            <a:pPr defTabSz="457189">
              <a:lnSpc>
                <a:spcPts val="2135"/>
              </a:lnSpc>
            </a:pPr>
            <a:r>
              <a:rPr lang="en-US" dirty="0">
                <a:solidFill>
                  <a:srgbClr val="04877F"/>
                </a:solidFill>
                <a:latin typeface="Arial" panose="020B0604020202020204" pitchFamily="34" charset="0"/>
                <a:ea typeface="Frutiger"/>
                <a:cs typeface="Arial" panose="020B0604020202020204" pitchFamily="34" charset="0"/>
                <a:sym typeface="Frutiger"/>
              </a:rPr>
              <a:t>NHS England Explorer Questions (1) </a:t>
            </a:r>
          </a:p>
          <a:p>
            <a:pPr defTabSz="457189">
              <a:lnSpc>
                <a:spcPts val="2135"/>
              </a:lnSpc>
            </a:pPr>
            <a:endParaRPr lang="en-US" sz="1525" dirty="0">
              <a:solidFill>
                <a:srgbClr val="04877F"/>
              </a:solidFill>
              <a:latin typeface="Frutiger"/>
              <a:ea typeface="Frutiger"/>
              <a:cs typeface="Frutiger"/>
              <a:sym typeface="Frutiger"/>
            </a:endParaRPr>
          </a:p>
        </p:txBody>
      </p:sp>
      <p:sp>
        <p:nvSpPr>
          <p:cNvPr id="10" name="TextBox 10"/>
          <p:cNvSpPr txBox="1"/>
          <p:nvPr/>
        </p:nvSpPr>
        <p:spPr>
          <a:xfrm>
            <a:off x="514351" y="4518115"/>
            <a:ext cx="3695573" cy="179536"/>
          </a:xfrm>
          <a:prstGeom prst="rect">
            <a:avLst/>
          </a:prstGeom>
        </p:spPr>
        <p:txBody>
          <a:bodyPr lIns="0" tIns="0" rIns="0" bIns="0" rtlCol="0" anchor="t">
            <a:spAutoFit/>
          </a:bodyPr>
          <a:lstStyle/>
          <a:p>
            <a:pPr defTabSz="457189">
              <a:lnSpc>
                <a:spcPts val="713"/>
              </a:lnSpc>
            </a:pPr>
            <a:r>
              <a:rPr lang="en-US" sz="767" u="sng" spc="-15">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13"/>
              </a:lnSpc>
            </a:pPr>
            <a:endParaRPr lang="en-US" sz="767" u="sng" spc="-15">
              <a:solidFill>
                <a:srgbClr val="2B2B2B"/>
              </a:solidFill>
              <a:latin typeface="Arial 2"/>
              <a:ea typeface="Arial 2"/>
              <a:cs typeface="Arial 2"/>
              <a:sym typeface="Arial 2"/>
              <a:hlinkClick r:id="" action="ppaction://noaction"/>
            </a:endParaRPr>
          </a:p>
        </p:txBody>
      </p:sp>
      <p:sp>
        <p:nvSpPr>
          <p:cNvPr id="11" name="TextBox 11"/>
          <p:cNvSpPr txBox="1"/>
          <p:nvPr/>
        </p:nvSpPr>
        <p:spPr>
          <a:xfrm>
            <a:off x="4705378" y="1185450"/>
            <a:ext cx="4307969" cy="522900"/>
          </a:xfrm>
          <a:prstGeom prst="rect">
            <a:avLst/>
          </a:prstGeom>
        </p:spPr>
        <p:txBody>
          <a:bodyPr lIns="0" tIns="0" rIns="0" bIns="0" rtlCol="0" anchor="t">
            <a:spAutoFit/>
          </a:bodyPr>
          <a:lstStyle/>
          <a:p>
            <a:pPr defTabSz="457189">
              <a:lnSpc>
                <a:spcPts val="2135"/>
              </a:lnSpc>
            </a:pPr>
            <a:r>
              <a:rPr lang="en-US" dirty="0">
                <a:solidFill>
                  <a:srgbClr val="FFFFFF"/>
                </a:solidFill>
                <a:latin typeface="Arial" panose="020B0604020202020204" pitchFamily="34" charset="0"/>
                <a:ea typeface="Frutiger"/>
                <a:cs typeface="Arial" panose="020B0604020202020204" pitchFamily="34" charset="0"/>
                <a:sym typeface="Frutiger"/>
              </a:rPr>
              <a:t>Illustrative case story</a:t>
            </a:r>
          </a:p>
          <a:p>
            <a:pPr defTabSz="457189">
              <a:lnSpc>
                <a:spcPts val="2135"/>
              </a:lnSpc>
            </a:pPr>
            <a:endParaRPr lang="en-US" sz="1525" dirty="0">
              <a:solidFill>
                <a:srgbClr val="FFFFFF"/>
              </a:solidFill>
              <a:latin typeface="Frutiger"/>
              <a:ea typeface="Frutiger"/>
              <a:cs typeface="Frutiger"/>
              <a:sym typeface="Frutiger"/>
            </a:endParaRPr>
          </a:p>
        </p:txBody>
      </p:sp>
      <p:sp>
        <p:nvSpPr>
          <p:cNvPr id="12" name="Freeform 12"/>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3"/>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9207" y="-127525"/>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1687CC"/>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514351" y="1439377"/>
            <a:ext cx="3699195" cy="2899448"/>
          </a:xfrm>
          <a:prstGeom prst="rect">
            <a:avLst/>
          </a:prstGeom>
        </p:spPr>
        <p:txBody>
          <a:bodyPr lIns="0" tIns="0" rIns="0" bIns="0" rtlCol="0" anchor="t">
            <a:spAutoFit/>
          </a:bodyPr>
          <a:lstStyle/>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Does the workspace support safe patient care/task performance?</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Share your thoughts on the layout of the environment</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Is the workspace appropriate for the task?</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Where are the tasks completed?</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any distractions you experience regularly</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Do interruptions impact patient care/task performance? If yes, how?</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 Describe the impact of the ambient environment (</a:t>
            </a:r>
            <a:r>
              <a:rPr lang="en-US" sz="1250" spc="20" dirty="0" err="1">
                <a:solidFill>
                  <a:srgbClr val="191919"/>
                </a:solidFill>
                <a:latin typeface="Arial 3"/>
                <a:ea typeface="Arial 3"/>
                <a:cs typeface="Arial 3"/>
                <a:sym typeface="Arial 3"/>
              </a:rPr>
              <a:t>eg</a:t>
            </a:r>
            <a:r>
              <a:rPr lang="en-US" sz="1250" spc="20" dirty="0">
                <a:solidFill>
                  <a:srgbClr val="191919"/>
                </a:solidFill>
                <a:latin typeface="Arial 3"/>
                <a:ea typeface="Arial 3"/>
                <a:cs typeface="Arial 3"/>
                <a:sym typeface="Arial 3"/>
              </a:rPr>
              <a:t> lighting, noise, air quality) </a:t>
            </a:r>
          </a:p>
        </p:txBody>
      </p:sp>
      <p:sp>
        <p:nvSpPr>
          <p:cNvPr id="6" name="TextBox 6"/>
          <p:cNvSpPr txBox="1"/>
          <p:nvPr/>
        </p:nvSpPr>
        <p:spPr>
          <a:xfrm>
            <a:off x="4572001" y="1579567"/>
            <a:ext cx="3798709" cy="2331536"/>
          </a:xfrm>
          <a:prstGeom prst="rect">
            <a:avLst/>
          </a:prstGeom>
        </p:spPr>
        <p:txBody>
          <a:bodyPr lIns="0" tIns="0" rIns="0" bIns="0" rtlCol="0" anchor="t">
            <a:spAutoFit/>
          </a:bodyPr>
          <a:lstStyle/>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High pressure environment; </a:t>
            </a:r>
            <a:r>
              <a:rPr lang="en-US" sz="1565" b="1" spc="25" dirty="0">
                <a:solidFill>
                  <a:srgbClr val="FFFFFF"/>
                </a:solidFill>
                <a:latin typeface="Arial 3"/>
                <a:ea typeface="Arial 3"/>
                <a:cs typeface="Arial 3"/>
                <a:sym typeface="Arial 3"/>
              </a:rPr>
              <a:t>may lead to short cuts </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Physical environment; cluttered may increase accidental exposure to risk</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Accessibility; are PPE areas clearly marked and accessible </a:t>
            </a:r>
          </a:p>
          <a:p>
            <a:pPr marL="337874" lvl="1" indent="-168937" defTabSz="457189">
              <a:lnSpc>
                <a:spcPts val="2332"/>
              </a:lnSpc>
              <a:buFont typeface="Arial"/>
              <a:buChar char="•"/>
            </a:pPr>
            <a:endParaRPr lang="en-US" sz="1565" b="1" spc="25" dirty="0">
              <a:solidFill>
                <a:srgbClr val="FFFFFF"/>
              </a:solidFill>
              <a:latin typeface="Arial 3"/>
              <a:ea typeface="Arial 3"/>
              <a:cs typeface="Arial 3"/>
              <a:sym typeface="Arial 3"/>
            </a:endParaRPr>
          </a:p>
          <a:p>
            <a:pPr defTabSz="457189">
              <a:lnSpc>
                <a:spcPts val="2332"/>
              </a:lnSpc>
            </a:pPr>
            <a:endParaRPr lang="en-US" sz="1565" spc="25" dirty="0">
              <a:solidFill>
                <a:srgbClr val="FFFFFF"/>
              </a:solidFill>
              <a:latin typeface="Arial 3"/>
              <a:ea typeface="Arial 3"/>
              <a:cs typeface="Arial 3"/>
              <a:sym typeface="Arial 3"/>
            </a:endParaRPr>
          </a:p>
        </p:txBody>
      </p:sp>
      <p:sp>
        <p:nvSpPr>
          <p:cNvPr id="7" name="TextBox 7"/>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8" name="TextBox 8"/>
          <p:cNvSpPr txBox="1"/>
          <p:nvPr/>
        </p:nvSpPr>
        <p:spPr>
          <a:xfrm>
            <a:off x="523616" y="461963"/>
            <a:ext cx="3814113" cy="361766"/>
          </a:xfrm>
          <a:prstGeom prst="rect">
            <a:avLst/>
          </a:prstGeom>
        </p:spPr>
        <p:txBody>
          <a:bodyPr lIns="0" tIns="0" rIns="0" bIns="0" rtlCol="0" anchor="t">
            <a:spAutoFit/>
          </a:bodyPr>
          <a:lstStyle/>
          <a:p>
            <a:pPr defTabSz="457189">
              <a:lnSpc>
                <a:spcPts val="3052"/>
              </a:lnSpc>
              <a:spcBef>
                <a:spcPct val="0"/>
              </a:spcBef>
            </a:pPr>
            <a:r>
              <a:rPr lang="en-US" sz="2180" u="sng" spc="-44">
                <a:solidFill>
                  <a:srgbClr val="01448C"/>
                </a:solidFill>
                <a:latin typeface="Arial 1"/>
                <a:ea typeface="Arial 1"/>
                <a:cs typeface="Arial 1"/>
                <a:sym typeface="Arial 1"/>
              </a:rPr>
              <a:t>SEIPS - Internal environment</a:t>
            </a:r>
          </a:p>
        </p:txBody>
      </p:sp>
      <p:sp>
        <p:nvSpPr>
          <p:cNvPr id="9" name="TextBox 9"/>
          <p:cNvSpPr txBox="1"/>
          <p:nvPr/>
        </p:nvSpPr>
        <p:spPr>
          <a:xfrm>
            <a:off x="514351" y="1119417"/>
            <a:ext cx="4307969" cy="522900"/>
          </a:xfrm>
          <a:prstGeom prst="rect">
            <a:avLst/>
          </a:prstGeom>
        </p:spPr>
        <p:txBody>
          <a:bodyPr lIns="0" tIns="0" rIns="0" bIns="0" rtlCol="0" anchor="t">
            <a:spAutoFit/>
          </a:bodyPr>
          <a:lstStyle/>
          <a:p>
            <a:pPr defTabSz="457189">
              <a:lnSpc>
                <a:spcPts val="2135"/>
              </a:lnSpc>
            </a:pPr>
            <a:r>
              <a:rPr lang="en-US" dirty="0">
                <a:solidFill>
                  <a:srgbClr val="04877F"/>
                </a:solidFill>
                <a:latin typeface="Arial "/>
                <a:ea typeface="Frutiger"/>
                <a:cs typeface="Frutiger"/>
                <a:sym typeface="Frutiger"/>
              </a:rPr>
              <a:t>NHS England Explorer Questions (1) </a:t>
            </a:r>
          </a:p>
          <a:p>
            <a:pPr defTabSz="457189">
              <a:lnSpc>
                <a:spcPts val="2135"/>
              </a:lnSpc>
            </a:pPr>
            <a:endParaRPr lang="en-US" sz="1525" dirty="0">
              <a:solidFill>
                <a:srgbClr val="04877F"/>
              </a:solidFill>
              <a:latin typeface="Frutiger"/>
              <a:ea typeface="Frutiger"/>
              <a:cs typeface="Frutiger"/>
              <a:sym typeface="Frutiger"/>
            </a:endParaRPr>
          </a:p>
        </p:txBody>
      </p:sp>
      <p:sp>
        <p:nvSpPr>
          <p:cNvPr id="10" name="TextBox 10"/>
          <p:cNvSpPr txBox="1"/>
          <p:nvPr/>
        </p:nvSpPr>
        <p:spPr>
          <a:xfrm>
            <a:off x="514350" y="4441702"/>
            <a:ext cx="3832644" cy="180306"/>
          </a:xfrm>
          <a:prstGeom prst="rect">
            <a:avLst/>
          </a:prstGeom>
        </p:spPr>
        <p:txBody>
          <a:bodyPr lIns="0" tIns="0" rIns="0" bIns="0" rtlCol="0" anchor="t">
            <a:spAutoFit/>
          </a:bodyPr>
          <a:lstStyle/>
          <a:p>
            <a:pPr defTabSz="457189">
              <a:lnSpc>
                <a:spcPts val="739"/>
              </a:lnSpc>
            </a:pPr>
            <a:r>
              <a:rPr lang="en-US" sz="795" u="sng" spc="-16">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39"/>
              </a:lnSpc>
            </a:pPr>
            <a:endParaRPr lang="en-US" sz="795" u="sng" spc="-16">
              <a:solidFill>
                <a:srgbClr val="2B2B2B"/>
              </a:solidFill>
              <a:latin typeface="Arial 2"/>
              <a:ea typeface="Arial 2"/>
              <a:cs typeface="Arial 2"/>
              <a:sym typeface="Arial 2"/>
              <a:hlinkClick r:id="" action="ppaction://noaction"/>
            </a:endParaRPr>
          </a:p>
        </p:txBody>
      </p:sp>
      <p:sp>
        <p:nvSpPr>
          <p:cNvPr id="11" name="TextBox 11"/>
          <p:cNvSpPr txBox="1"/>
          <p:nvPr/>
        </p:nvSpPr>
        <p:spPr>
          <a:xfrm>
            <a:off x="4705034" y="1132526"/>
            <a:ext cx="4307969" cy="522900"/>
          </a:xfrm>
          <a:prstGeom prst="rect">
            <a:avLst/>
          </a:prstGeom>
        </p:spPr>
        <p:txBody>
          <a:bodyPr lIns="0" tIns="0" rIns="0" bIns="0" rtlCol="0" anchor="t">
            <a:spAutoFit/>
          </a:bodyPr>
          <a:lstStyle/>
          <a:p>
            <a:pPr defTabSz="457189">
              <a:lnSpc>
                <a:spcPts val="2135"/>
              </a:lnSpc>
            </a:pPr>
            <a:r>
              <a:rPr lang="en-US" dirty="0">
                <a:solidFill>
                  <a:srgbClr val="FFFFFF"/>
                </a:solidFill>
                <a:latin typeface="Arial "/>
                <a:ea typeface="Frutiger"/>
                <a:cs typeface="Frutiger"/>
                <a:sym typeface="Frutiger"/>
              </a:rPr>
              <a:t>Illustrative case story</a:t>
            </a:r>
          </a:p>
          <a:p>
            <a:pPr defTabSz="457189">
              <a:lnSpc>
                <a:spcPts val="2135"/>
              </a:lnSpc>
            </a:pPr>
            <a:endParaRPr lang="en-US" sz="1525" dirty="0">
              <a:solidFill>
                <a:srgbClr val="FFFFFF"/>
              </a:solidFill>
              <a:latin typeface="Frutiger"/>
              <a:ea typeface="Frutiger"/>
              <a:cs typeface="Frutiger"/>
              <a:sym typeface="Frutiger"/>
            </a:endParaRPr>
          </a:p>
        </p:txBody>
      </p:sp>
      <p:sp>
        <p:nvSpPr>
          <p:cNvPr id="12" name="Freeform 12"/>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2"/>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9207" y="-127525"/>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009538"/>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383924" y="1503506"/>
            <a:ext cx="3699195" cy="2899448"/>
          </a:xfrm>
          <a:prstGeom prst="rect">
            <a:avLst/>
          </a:prstGeom>
        </p:spPr>
        <p:txBody>
          <a:bodyPr lIns="0" tIns="0" rIns="0" bIns="0" rtlCol="0" anchor="t">
            <a:spAutoFit/>
          </a:bodyPr>
          <a:lstStyle/>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Tell me about how the patient pathways work</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the information flow (how information is communicated)</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What is the communications workload like?</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Tell me how new information is flagged?</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Where is new information held?</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the leadership and supervision arrangements</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how work is scheduled/allocated</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staffing levels and resourcing</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the safety/</a:t>
            </a:r>
            <a:r>
              <a:rPr lang="en-US" sz="1250" spc="20" dirty="0" err="1">
                <a:solidFill>
                  <a:srgbClr val="191919"/>
                </a:solidFill>
                <a:latin typeface="Arial 3"/>
                <a:ea typeface="Arial 3"/>
                <a:cs typeface="Arial 3"/>
                <a:sym typeface="Arial 3"/>
              </a:rPr>
              <a:t>organisational</a:t>
            </a:r>
            <a:r>
              <a:rPr lang="en-US" sz="1250" spc="20" dirty="0">
                <a:solidFill>
                  <a:srgbClr val="191919"/>
                </a:solidFill>
                <a:latin typeface="Arial 3"/>
                <a:ea typeface="Arial 3"/>
                <a:cs typeface="Arial 3"/>
                <a:sym typeface="Arial 3"/>
              </a:rPr>
              <a:t> culture</a:t>
            </a:r>
          </a:p>
          <a:p>
            <a:pPr marL="269867" lvl="1" indent="-134933" defTabSz="457189">
              <a:lnSpc>
                <a:spcPts val="1862"/>
              </a:lnSpc>
              <a:buFont typeface="Arial"/>
              <a:buChar char="•"/>
            </a:pPr>
            <a:r>
              <a:rPr lang="en-US" sz="1250" spc="20" dirty="0">
                <a:solidFill>
                  <a:srgbClr val="191919"/>
                </a:solidFill>
                <a:latin typeface="Arial 3"/>
                <a:ea typeface="Arial 3"/>
                <a:cs typeface="Arial 3"/>
                <a:sym typeface="Arial 3"/>
              </a:rPr>
              <a:t>Describe how change management works</a:t>
            </a:r>
          </a:p>
        </p:txBody>
      </p:sp>
      <p:sp>
        <p:nvSpPr>
          <p:cNvPr id="6" name="TextBox 6"/>
          <p:cNvSpPr txBox="1"/>
          <p:nvPr/>
        </p:nvSpPr>
        <p:spPr>
          <a:xfrm>
            <a:off x="4572001" y="1493982"/>
            <a:ext cx="4371625" cy="1868717"/>
          </a:xfrm>
          <a:prstGeom prst="rect">
            <a:avLst/>
          </a:prstGeom>
        </p:spPr>
        <p:txBody>
          <a:bodyPr lIns="0" tIns="0" rIns="0" bIns="0" rtlCol="0" anchor="t">
            <a:spAutoFit/>
          </a:bodyPr>
          <a:lstStyle/>
          <a:p>
            <a:pPr marL="305490" lvl="1" indent="-152745" defTabSz="457189">
              <a:lnSpc>
                <a:spcPts val="2108"/>
              </a:lnSpc>
              <a:buFont typeface="Arial"/>
              <a:buChar char="•"/>
            </a:pPr>
            <a:r>
              <a:rPr lang="en-US" sz="1415" spc="23" dirty="0">
                <a:solidFill>
                  <a:srgbClr val="FFFFFF"/>
                </a:solidFill>
                <a:latin typeface="Arial 3"/>
                <a:ea typeface="Arial 3"/>
                <a:cs typeface="Arial 3"/>
                <a:sym typeface="Arial 3"/>
              </a:rPr>
              <a:t>Reactive rather than proactive safety culture </a:t>
            </a:r>
          </a:p>
          <a:p>
            <a:pPr marL="305490" lvl="1" indent="-152745" defTabSz="457189">
              <a:lnSpc>
                <a:spcPts val="2108"/>
              </a:lnSpc>
              <a:buFont typeface="Arial"/>
              <a:buChar char="•"/>
            </a:pPr>
            <a:r>
              <a:rPr lang="en-US" sz="1415" spc="23" dirty="0">
                <a:solidFill>
                  <a:srgbClr val="FFFFFF"/>
                </a:solidFill>
                <a:latin typeface="Arial 3"/>
                <a:ea typeface="Arial 3"/>
                <a:cs typeface="Arial 3"/>
                <a:sym typeface="Arial 3"/>
              </a:rPr>
              <a:t>Psychological support within organisations</a:t>
            </a:r>
          </a:p>
          <a:p>
            <a:pPr marL="305490" lvl="1" indent="-152745" defTabSz="457189">
              <a:lnSpc>
                <a:spcPts val="2108"/>
              </a:lnSpc>
              <a:buFont typeface="Arial"/>
              <a:buChar char="•"/>
            </a:pPr>
            <a:r>
              <a:rPr lang="en-US" sz="1415" spc="23" dirty="0">
                <a:solidFill>
                  <a:srgbClr val="FFFFFF"/>
                </a:solidFill>
                <a:latin typeface="Arial 3"/>
                <a:ea typeface="Arial 3"/>
                <a:cs typeface="Arial 3"/>
                <a:sym typeface="Arial 3"/>
              </a:rPr>
              <a:t>High operational demand </a:t>
            </a:r>
          </a:p>
          <a:p>
            <a:pPr marL="305490" lvl="1" indent="-152745" defTabSz="457189">
              <a:lnSpc>
                <a:spcPts val="2108"/>
              </a:lnSpc>
              <a:buFont typeface="Arial"/>
              <a:buChar char="•"/>
            </a:pPr>
            <a:r>
              <a:rPr lang="en-US" sz="1415" spc="23" dirty="0">
                <a:solidFill>
                  <a:srgbClr val="FFFFFF"/>
                </a:solidFill>
                <a:latin typeface="Arial 3"/>
                <a:ea typeface="Arial 3"/>
                <a:cs typeface="Arial 3"/>
                <a:sym typeface="Arial 3"/>
              </a:rPr>
              <a:t>Lack of visible leadership presence in the theatre; may have contributed to gaps in care. </a:t>
            </a:r>
          </a:p>
          <a:p>
            <a:pPr marL="305490" lvl="1" indent="-152745" defTabSz="457189">
              <a:lnSpc>
                <a:spcPts val="2108"/>
              </a:lnSpc>
              <a:buFont typeface="Arial"/>
              <a:buChar char="•"/>
            </a:pPr>
            <a:endParaRPr lang="en-US" sz="1415" spc="23" dirty="0">
              <a:solidFill>
                <a:srgbClr val="FFFFFF"/>
              </a:solidFill>
              <a:latin typeface="Arial 3"/>
              <a:ea typeface="Arial 3"/>
              <a:cs typeface="Arial 3"/>
              <a:sym typeface="Arial 3"/>
            </a:endParaRPr>
          </a:p>
          <a:p>
            <a:pPr defTabSz="457189">
              <a:lnSpc>
                <a:spcPts val="2183"/>
              </a:lnSpc>
            </a:pPr>
            <a:endParaRPr lang="en-US" sz="1415" spc="23" dirty="0">
              <a:solidFill>
                <a:srgbClr val="FFFFFF"/>
              </a:solidFill>
              <a:latin typeface="Arial 3"/>
              <a:ea typeface="Arial 3"/>
              <a:cs typeface="Arial 3"/>
              <a:sym typeface="Arial 3"/>
            </a:endParaRPr>
          </a:p>
        </p:txBody>
      </p:sp>
      <p:sp>
        <p:nvSpPr>
          <p:cNvPr id="7" name="TextBox 7"/>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8" name="TextBox 8"/>
          <p:cNvSpPr txBox="1"/>
          <p:nvPr/>
        </p:nvSpPr>
        <p:spPr>
          <a:xfrm>
            <a:off x="514351" y="457201"/>
            <a:ext cx="2968940" cy="385555"/>
          </a:xfrm>
          <a:prstGeom prst="rect">
            <a:avLst/>
          </a:prstGeom>
        </p:spPr>
        <p:txBody>
          <a:bodyPr lIns="0" tIns="0" rIns="0" bIns="0" rtlCol="0" anchor="t">
            <a:spAutoFit/>
          </a:bodyPr>
          <a:lstStyle/>
          <a:p>
            <a:pPr defTabSz="457189">
              <a:lnSpc>
                <a:spcPts val="3269"/>
              </a:lnSpc>
              <a:spcBef>
                <a:spcPct val="0"/>
              </a:spcBef>
            </a:pPr>
            <a:r>
              <a:rPr lang="en-US" sz="2335" u="sng" spc="-47" dirty="0">
                <a:solidFill>
                  <a:srgbClr val="01448C"/>
                </a:solidFill>
                <a:latin typeface="Arial 1"/>
                <a:ea typeface="Arial 1"/>
                <a:cs typeface="Arial 1"/>
                <a:sym typeface="Arial 1"/>
              </a:rPr>
              <a:t>SEIPS - Organisation</a:t>
            </a:r>
          </a:p>
        </p:txBody>
      </p:sp>
      <p:sp>
        <p:nvSpPr>
          <p:cNvPr id="9" name="TextBox 9"/>
          <p:cNvSpPr txBox="1"/>
          <p:nvPr/>
        </p:nvSpPr>
        <p:spPr>
          <a:xfrm>
            <a:off x="383924" y="1119417"/>
            <a:ext cx="4307969" cy="522900"/>
          </a:xfrm>
          <a:prstGeom prst="rect">
            <a:avLst/>
          </a:prstGeom>
        </p:spPr>
        <p:txBody>
          <a:bodyPr lIns="0" tIns="0" rIns="0" bIns="0" rtlCol="0" anchor="t">
            <a:spAutoFit/>
          </a:bodyPr>
          <a:lstStyle/>
          <a:p>
            <a:pPr defTabSz="457189">
              <a:lnSpc>
                <a:spcPts val="2135"/>
              </a:lnSpc>
            </a:pPr>
            <a:r>
              <a:rPr lang="en-US" dirty="0">
                <a:solidFill>
                  <a:srgbClr val="04877F"/>
                </a:solidFill>
                <a:latin typeface="Arial "/>
                <a:ea typeface="Frutiger"/>
                <a:cs typeface="Frutiger"/>
                <a:sym typeface="Frutiger"/>
              </a:rPr>
              <a:t>NHS England Explorer Questions (1) </a:t>
            </a:r>
          </a:p>
          <a:p>
            <a:pPr defTabSz="457189">
              <a:lnSpc>
                <a:spcPts val="2135"/>
              </a:lnSpc>
            </a:pPr>
            <a:endParaRPr lang="en-US" sz="1525" dirty="0">
              <a:solidFill>
                <a:srgbClr val="04877F"/>
              </a:solidFill>
              <a:latin typeface="Frutiger"/>
              <a:ea typeface="Frutiger"/>
              <a:cs typeface="Frutiger"/>
              <a:sym typeface="Frutiger"/>
            </a:endParaRPr>
          </a:p>
        </p:txBody>
      </p:sp>
      <p:sp>
        <p:nvSpPr>
          <p:cNvPr id="10" name="TextBox 10"/>
          <p:cNvSpPr txBox="1"/>
          <p:nvPr/>
        </p:nvSpPr>
        <p:spPr>
          <a:xfrm>
            <a:off x="383923" y="4495476"/>
            <a:ext cx="3829622" cy="180306"/>
          </a:xfrm>
          <a:prstGeom prst="rect">
            <a:avLst/>
          </a:prstGeom>
        </p:spPr>
        <p:txBody>
          <a:bodyPr lIns="0" tIns="0" rIns="0" bIns="0" rtlCol="0" anchor="t">
            <a:spAutoFit/>
          </a:bodyPr>
          <a:lstStyle/>
          <a:p>
            <a:pPr defTabSz="457189">
              <a:lnSpc>
                <a:spcPts val="739"/>
              </a:lnSpc>
            </a:pPr>
            <a:r>
              <a:rPr lang="en-US" sz="794" u="sng" spc="-16">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39"/>
              </a:lnSpc>
            </a:pPr>
            <a:endParaRPr lang="en-US" sz="794" u="sng" spc="-16">
              <a:solidFill>
                <a:srgbClr val="2B2B2B"/>
              </a:solidFill>
              <a:latin typeface="Arial 2"/>
              <a:ea typeface="Arial 2"/>
              <a:cs typeface="Arial 2"/>
              <a:sym typeface="Arial 2"/>
              <a:hlinkClick r:id="" action="ppaction://noaction"/>
            </a:endParaRPr>
          </a:p>
        </p:txBody>
      </p:sp>
      <p:sp>
        <p:nvSpPr>
          <p:cNvPr id="11" name="TextBox 11"/>
          <p:cNvSpPr txBox="1"/>
          <p:nvPr/>
        </p:nvSpPr>
        <p:spPr>
          <a:xfrm>
            <a:off x="4635658" y="1119417"/>
            <a:ext cx="4307969" cy="522900"/>
          </a:xfrm>
          <a:prstGeom prst="rect">
            <a:avLst/>
          </a:prstGeom>
        </p:spPr>
        <p:txBody>
          <a:bodyPr lIns="0" tIns="0" rIns="0" bIns="0" rtlCol="0" anchor="t">
            <a:spAutoFit/>
          </a:bodyPr>
          <a:lstStyle/>
          <a:p>
            <a:pPr defTabSz="457189">
              <a:lnSpc>
                <a:spcPts val="2135"/>
              </a:lnSpc>
            </a:pPr>
            <a:r>
              <a:rPr lang="en-US" dirty="0">
                <a:solidFill>
                  <a:srgbClr val="FFFFFF"/>
                </a:solidFill>
                <a:latin typeface="Arial "/>
                <a:ea typeface="Frutiger"/>
                <a:cs typeface="Frutiger"/>
                <a:sym typeface="Frutiger"/>
              </a:rPr>
              <a:t>Illustrative case story</a:t>
            </a:r>
          </a:p>
          <a:p>
            <a:pPr defTabSz="457189">
              <a:lnSpc>
                <a:spcPts val="2135"/>
              </a:lnSpc>
            </a:pPr>
            <a:endParaRPr lang="en-US" sz="1525" dirty="0">
              <a:solidFill>
                <a:srgbClr val="FFFFFF"/>
              </a:solidFill>
              <a:latin typeface="Frutiger"/>
              <a:ea typeface="Frutiger"/>
              <a:cs typeface="Frutiger"/>
              <a:sym typeface="Frutiger"/>
            </a:endParaRPr>
          </a:p>
        </p:txBody>
      </p:sp>
      <p:sp>
        <p:nvSpPr>
          <p:cNvPr id="12" name="Freeform 12"/>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2"/>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99207" y="-127525"/>
            <a:ext cx="5064660" cy="5586379"/>
            <a:chOff x="0" y="0"/>
            <a:chExt cx="2667804" cy="2942619"/>
          </a:xfrm>
        </p:grpSpPr>
        <p:sp>
          <p:nvSpPr>
            <p:cNvPr id="3" name="Freeform 3"/>
            <p:cNvSpPr/>
            <p:nvPr/>
          </p:nvSpPr>
          <p:spPr>
            <a:xfrm>
              <a:off x="0" y="0"/>
              <a:ext cx="2667804" cy="2942619"/>
            </a:xfrm>
            <a:custGeom>
              <a:avLst/>
              <a:gdLst/>
              <a:ahLst/>
              <a:cxnLst/>
              <a:rect l="l" t="t" r="r" b="b"/>
              <a:pathLst>
                <a:path w="2667804" h="2942619">
                  <a:moveTo>
                    <a:pt x="0" y="0"/>
                  </a:moveTo>
                  <a:lnTo>
                    <a:pt x="2667804" y="0"/>
                  </a:lnTo>
                  <a:lnTo>
                    <a:pt x="2667804" y="2942619"/>
                  </a:lnTo>
                  <a:lnTo>
                    <a:pt x="0" y="2942619"/>
                  </a:lnTo>
                  <a:close/>
                </a:path>
              </a:pathLst>
            </a:custGeom>
            <a:solidFill>
              <a:srgbClr val="006647"/>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67804"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292022" y="1503506"/>
            <a:ext cx="3905587" cy="487378"/>
          </a:xfrm>
          <a:prstGeom prst="rect">
            <a:avLst/>
          </a:prstGeom>
        </p:spPr>
        <p:txBody>
          <a:bodyPr lIns="0" tIns="0" rIns="0" bIns="0" rtlCol="0" anchor="t">
            <a:spAutoFit/>
          </a:bodyPr>
          <a:lstStyle/>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Describe any relevant national targets</a:t>
            </a:r>
          </a:p>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Tell me how the following impacts (if at all):</a:t>
            </a:r>
          </a:p>
        </p:txBody>
      </p:sp>
      <p:sp>
        <p:nvSpPr>
          <p:cNvPr id="6" name="TextBox 6"/>
          <p:cNvSpPr txBox="1"/>
          <p:nvPr/>
        </p:nvSpPr>
        <p:spPr>
          <a:xfrm>
            <a:off x="593622" y="2021290"/>
            <a:ext cx="3905587" cy="1256819"/>
          </a:xfrm>
          <a:prstGeom prst="rect">
            <a:avLst/>
          </a:prstGeom>
        </p:spPr>
        <p:txBody>
          <a:bodyPr lIns="0" tIns="0" rIns="0" bIns="0" rtlCol="0" anchor="t">
            <a:spAutoFit/>
          </a:bodyPr>
          <a:lstStyle/>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Policy and regulatory demands</a:t>
            </a:r>
          </a:p>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Accreditation standards</a:t>
            </a:r>
          </a:p>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Political decision making</a:t>
            </a:r>
          </a:p>
          <a:p>
            <a:pPr marL="284923" lvl="1" indent="-142462" defTabSz="457189">
              <a:lnSpc>
                <a:spcPts val="1966"/>
              </a:lnSpc>
              <a:buFont typeface="Arial"/>
              <a:buChar char="•"/>
            </a:pPr>
            <a:r>
              <a:rPr lang="en-US" sz="1320" spc="21">
                <a:solidFill>
                  <a:srgbClr val="191919"/>
                </a:solidFill>
                <a:latin typeface="Arial 3"/>
                <a:ea typeface="Arial 3"/>
                <a:cs typeface="Arial 3"/>
                <a:sym typeface="Arial 3"/>
              </a:rPr>
              <a:t>Global events</a:t>
            </a:r>
          </a:p>
          <a:p>
            <a:pPr defTabSz="457189">
              <a:lnSpc>
                <a:spcPts val="1966"/>
              </a:lnSpc>
            </a:pPr>
            <a:endParaRPr lang="en-US" sz="1320" spc="21">
              <a:solidFill>
                <a:srgbClr val="191919"/>
              </a:solidFill>
              <a:latin typeface="Arial 3"/>
              <a:ea typeface="Arial 3"/>
              <a:cs typeface="Arial 3"/>
              <a:sym typeface="Arial 3"/>
            </a:endParaRPr>
          </a:p>
        </p:txBody>
      </p:sp>
      <p:sp>
        <p:nvSpPr>
          <p:cNvPr id="7" name="TextBox 7"/>
          <p:cNvSpPr txBox="1"/>
          <p:nvPr/>
        </p:nvSpPr>
        <p:spPr>
          <a:xfrm>
            <a:off x="4572000" y="1489220"/>
            <a:ext cx="3943000" cy="2026965"/>
          </a:xfrm>
          <a:prstGeom prst="rect">
            <a:avLst/>
          </a:prstGeom>
        </p:spPr>
        <p:txBody>
          <a:bodyPr lIns="0" tIns="0" rIns="0" bIns="0" rtlCol="0" anchor="t">
            <a:spAutoFit/>
          </a:bodyPr>
          <a:lstStyle/>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National Infection Prevention and Control Guidance </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COSSH Risk assessment</a:t>
            </a:r>
          </a:p>
          <a:p>
            <a:pPr marL="337874" lvl="1" indent="-168937" defTabSz="457189">
              <a:lnSpc>
                <a:spcPts val="2332"/>
              </a:lnSpc>
              <a:buFont typeface="Arial"/>
              <a:buChar char="•"/>
            </a:pPr>
            <a:r>
              <a:rPr lang="en-US" sz="1565" spc="25" dirty="0">
                <a:solidFill>
                  <a:srgbClr val="FFFFFF"/>
                </a:solidFill>
                <a:latin typeface="Arial 3"/>
                <a:ea typeface="Arial 3"/>
                <a:cs typeface="Arial 3"/>
                <a:sym typeface="Arial 3"/>
              </a:rPr>
              <a:t>Regulatory and Professional standards: CQC &amp; NMC Code of conduct  </a:t>
            </a:r>
          </a:p>
          <a:p>
            <a:pPr defTabSz="457189">
              <a:lnSpc>
                <a:spcPts val="2183"/>
              </a:lnSpc>
            </a:pPr>
            <a:endParaRPr lang="en-US" sz="1565" spc="25" dirty="0">
              <a:solidFill>
                <a:srgbClr val="FFFFFF"/>
              </a:solidFill>
              <a:latin typeface="Arial 3"/>
              <a:ea typeface="Arial 3"/>
              <a:cs typeface="Arial 3"/>
              <a:sym typeface="Arial 3"/>
            </a:endParaRPr>
          </a:p>
        </p:txBody>
      </p:sp>
      <p:sp>
        <p:nvSpPr>
          <p:cNvPr id="8" name="TextBox 8"/>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9" name="TextBox 9"/>
          <p:cNvSpPr txBox="1"/>
          <p:nvPr/>
        </p:nvSpPr>
        <p:spPr>
          <a:xfrm>
            <a:off x="458023" y="591837"/>
            <a:ext cx="3739585" cy="339837"/>
          </a:xfrm>
          <a:prstGeom prst="rect">
            <a:avLst/>
          </a:prstGeom>
        </p:spPr>
        <p:txBody>
          <a:bodyPr lIns="0" tIns="0" rIns="0" bIns="0" rtlCol="0" anchor="t">
            <a:spAutoFit/>
          </a:bodyPr>
          <a:lstStyle/>
          <a:p>
            <a:pPr defTabSz="457189">
              <a:lnSpc>
                <a:spcPts val="2922"/>
              </a:lnSpc>
              <a:spcBef>
                <a:spcPct val="0"/>
              </a:spcBef>
            </a:pPr>
            <a:r>
              <a:rPr lang="en-US" sz="2087" u="sng" spc="-42">
                <a:solidFill>
                  <a:srgbClr val="01448C"/>
                </a:solidFill>
                <a:latin typeface="Arial 1"/>
                <a:ea typeface="Arial 1"/>
                <a:cs typeface="Arial 1"/>
                <a:sym typeface="Arial 1"/>
              </a:rPr>
              <a:t>SEIPS - External environment</a:t>
            </a:r>
          </a:p>
        </p:txBody>
      </p:sp>
      <p:sp>
        <p:nvSpPr>
          <p:cNvPr id="10" name="TextBox 10"/>
          <p:cNvSpPr txBox="1"/>
          <p:nvPr/>
        </p:nvSpPr>
        <p:spPr>
          <a:xfrm>
            <a:off x="514351" y="1119417"/>
            <a:ext cx="4307969" cy="522900"/>
          </a:xfrm>
          <a:prstGeom prst="rect">
            <a:avLst/>
          </a:prstGeom>
        </p:spPr>
        <p:txBody>
          <a:bodyPr lIns="0" tIns="0" rIns="0" bIns="0" rtlCol="0" anchor="t">
            <a:spAutoFit/>
          </a:bodyPr>
          <a:lstStyle/>
          <a:p>
            <a:pPr defTabSz="457189">
              <a:lnSpc>
                <a:spcPts val="2135"/>
              </a:lnSpc>
            </a:pPr>
            <a:r>
              <a:rPr lang="en-US" sz="1525">
                <a:solidFill>
                  <a:srgbClr val="04877F"/>
                </a:solidFill>
                <a:latin typeface="Frutiger"/>
                <a:ea typeface="Frutiger"/>
                <a:cs typeface="Frutiger"/>
                <a:sym typeface="Frutiger"/>
              </a:rPr>
              <a:t>NHS England Explorer Questions (1) </a:t>
            </a:r>
          </a:p>
          <a:p>
            <a:pPr defTabSz="457189">
              <a:lnSpc>
                <a:spcPts val="2135"/>
              </a:lnSpc>
            </a:pPr>
            <a:endParaRPr lang="en-US" sz="1525">
              <a:solidFill>
                <a:srgbClr val="04877F"/>
              </a:solidFill>
              <a:latin typeface="Frutiger"/>
              <a:ea typeface="Frutiger"/>
              <a:cs typeface="Frutiger"/>
              <a:sym typeface="Frutiger"/>
            </a:endParaRPr>
          </a:p>
        </p:txBody>
      </p:sp>
      <p:sp>
        <p:nvSpPr>
          <p:cNvPr id="11" name="TextBox 11"/>
          <p:cNvSpPr txBox="1"/>
          <p:nvPr/>
        </p:nvSpPr>
        <p:spPr>
          <a:xfrm>
            <a:off x="514351" y="3466535"/>
            <a:ext cx="3753823" cy="179857"/>
          </a:xfrm>
          <a:prstGeom prst="rect">
            <a:avLst/>
          </a:prstGeom>
        </p:spPr>
        <p:txBody>
          <a:bodyPr lIns="0" tIns="0" rIns="0" bIns="0" rtlCol="0" anchor="t">
            <a:spAutoFit/>
          </a:bodyPr>
          <a:lstStyle/>
          <a:p>
            <a:pPr defTabSz="457189">
              <a:lnSpc>
                <a:spcPts val="724"/>
              </a:lnSpc>
            </a:pPr>
            <a:r>
              <a:rPr lang="en-US" sz="779" u="sng" spc="-16">
                <a:solidFill>
                  <a:srgbClr val="2B2B2B"/>
                </a:solidFill>
                <a:latin typeface="Arial 2"/>
                <a:ea typeface="Arial 2"/>
                <a:cs typeface="Arial 2"/>
                <a:sym typeface="Arial 2"/>
                <a:hlinkClick r:id="" action="ppaction://noaction"/>
              </a:rPr>
              <a:t>B1465-SEIPS-quick-reference-and-work-system-explorer-v1-FINAL.pdf (england.nhs.uk)</a:t>
            </a:r>
          </a:p>
          <a:p>
            <a:pPr defTabSz="457189">
              <a:lnSpc>
                <a:spcPts val="724"/>
              </a:lnSpc>
            </a:pPr>
            <a:endParaRPr lang="en-US" sz="779" u="sng" spc="-16">
              <a:solidFill>
                <a:srgbClr val="2B2B2B"/>
              </a:solidFill>
              <a:latin typeface="Arial 2"/>
              <a:ea typeface="Arial 2"/>
              <a:cs typeface="Arial 2"/>
              <a:sym typeface="Arial 2"/>
              <a:hlinkClick r:id="" action="ppaction://noaction"/>
            </a:endParaRPr>
          </a:p>
        </p:txBody>
      </p:sp>
      <p:sp>
        <p:nvSpPr>
          <p:cNvPr id="12" name="TextBox 12"/>
          <p:cNvSpPr txBox="1"/>
          <p:nvPr/>
        </p:nvSpPr>
        <p:spPr>
          <a:xfrm>
            <a:off x="4739722" y="1119417"/>
            <a:ext cx="4307969" cy="522900"/>
          </a:xfrm>
          <a:prstGeom prst="rect">
            <a:avLst/>
          </a:prstGeom>
        </p:spPr>
        <p:txBody>
          <a:bodyPr lIns="0" tIns="0" rIns="0" bIns="0" rtlCol="0" anchor="t">
            <a:spAutoFit/>
          </a:bodyPr>
          <a:lstStyle/>
          <a:p>
            <a:pPr defTabSz="457189">
              <a:lnSpc>
                <a:spcPts val="2135"/>
              </a:lnSpc>
            </a:pPr>
            <a:r>
              <a:rPr lang="en-US" sz="1525" dirty="0">
                <a:solidFill>
                  <a:srgbClr val="FFFFFF"/>
                </a:solidFill>
                <a:latin typeface="Frutiger"/>
                <a:ea typeface="Frutiger"/>
                <a:cs typeface="Frutiger"/>
                <a:sym typeface="Frutiger"/>
              </a:rPr>
              <a:t>Illustrative case story</a:t>
            </a:r>
          </a:p>
          <a:p>
            <a:pPr defTabSz="457189">
              <a:lnSpc>
                <a:spcPts val="2135"/>
              </a:lnSpc>
            </a:pPr>
            <a:endParaRPr lang="en-US" sz="1525" dirty="0">
              <a:solidFill>
                <a:srgbClr val="FFFFFF"/>
              </a:solidFill>
              <a:latin typeface="Frutiger"/>
              <a:ea typeface="Frutiger"/>
              <a:cs typeface="Frutiger"/>
              <a:sym typeface="Frutiger"/>
            </a:endParaRPr>
          </a:p>
        </p:txBody>
      </p:sp>
      <p:sp>
        <p:nvSpPr>
          <p:cNvPr id="13" name="Freeform 13"/>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2"/>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572001" y="-127525"/>
            <a:ext cx="4991867" cy="5586379"/>
            <a:chOff x="0" y="0"/>
            <a:chExt cx="2629460" cy="2942619"/>
          </a:xfrm>
        </p:grpSpPr>
        <p:sp>
          <p:nvSpPr>
            <p:cNvPr id="3" name="Freeform 3"/>
            <p:cNvSpPr/>
            <p:nvPr/>
          </p:nvSpPr>
          <p:spPr>
            <a:xfrm>
              <a:off x="0" y="0"/>
              <a:ext cx="2629460" cy="2942619"/>
            </a:xfrm>
            <a:custGeom>
              <a:avLst/>
              <a:gdLst/>
              <a:ahLst/>
              <a:cxnLst/>
              <a:rect l="l" t="t" r="r" b="b"/>
              <a:pathLst>
                <a:path w="2629460" h="2942619">
                  <a:moveTo>
                    <a:pt x="0" y="0"/>
                  </a:moveTo>
                  <a:lnTo>
                    <a:pt x="2629460" y="0"/>
                  </a:lnTo>
                  <a:lnTo>
                    <a:pt x="2629460" y="2942619"/>
                  </a:lnTo>
                  <a:lnTo>
                    <a:pt x="0" y="2942619"/>
                  </a:lnTo>
                  <a:close/>
                </a:path>
              </a:pathLst>
            </a:custGeom>
            <a:solidFill>
              <a:srgbClr val="8A1437"/>
            </a:solidFill>
          </p:spPr>
          <p:txBody>
            <a:bodyPr/>
            <a:lstStyle/>
            <a:p>
              <a:pPr defTabSz="457189"/>
              <a:endParaRPr lang="en-GB" sz="900">
                <a:solidFill>
                  <a:prstClr val="black"/>
                </a:solidFill>
                <a:latin typeface="Calibri"/>
              </a:endParaRPr>
            </a:p>
          </p:txBody>
        </p:sp>
        <p:sp>
          <p:nvSpPr>
            <p:cNvPr id="4" name="TextBox 4"/>
            <p:cNvSpPr txBox="1"/>
            <p:nvPr/>
          </p:nvSpPr>
          <p:spPr>
            <a:xfrm>
              <a:off x="0" y="-19050"/>
              <a:ext cx="2629460" cy="2961669"/>
            </a:xfrm>
            <a:prstGeom prst="rect">
              <a:avLst/>
            </a:prstGeom>
          </p:spPr>
          <p:txBody>
            <a:bodyPr lIns="25400" tIns="25400" rIns="25400" bIns="25400" rtlCol="0" anchor="ctr"/>
            <a:lstStyle/>
            <a:p>
              <a:pPr algn="ctr" defTabSz="457189">
                <a:lnSpc>
                  <a:spcPts val="1430"/>
                </a:lnSpc>
              </a:pPr>
              <a:endParaRPr sz="900">
                <a:solidFill>
                  <a:prstClr val="black"/>
                </a:solidFill>
                <a:latin typeface="Calibri"/>
              </a:endParaRPr>
            </a:p>
          </p:txBody>
        </p:sp>
      </p:grpSp>
      <p:sp>
        <p:nvSpPr>
          <p:cNvPr id="5" name="TextBox 5"/>
          <p:cNvSpPr txBox="1"/>
          <p:nvPr/>
        </p:nvSpPr>
        <p:spPr>
          <a:xfrm>
            <a:off x="292022" y="1539317"/>
            <a:ext cx="3120091" cy="1741182"/>
          </a:xfrm>
          <a:prstGeom prst="rect">
            <a:avLst/>
          </a:prstGeom>
        </p:spPr>
        <p:txBody>
          <a:bodyPr lIns="0" tIns="0" rIns="0" bIns="0" rtlCol="0" anchor="t">
            <a:spAutoFit/>
          </a:bodyPr>
          <a:lstStyle/>
          <a:p>
            <a:pPr marL="334189" lvl="1" indent="-167095" defTabSz="457189">
              <a:lnSpc>
                <a:spcPts val="2306"/>
              </a:lnSpc>
              <a:buFont typeface="Arial"/>
              <a:buChar char="•"/>
            </a:pPr>
            <a:endParaRPr lang="en-US" sz="1548" spc="25" dirty="0">
              <a:solidFill>
                <a:srgbClr val="191919"/>
              </a:solidFill>
              <a:latin typeface="Arial 3"/>
              <a:ea typeface="Arial 3"/>
              <a:cs typeface="Arial 3"/>
              <a:sym typeface="Arial 3"/>
            </a:endParaRPr>
          </a:p>
          <a:p>
            <a:pPr marL="334189" lvl="1" indent="-167095" defTabSz="457189">
              <a:lnSpc>
                <a:spcPts val="2306"/>
              </a:lnSpc>
              <a:buFont typeface="Arial"/>
              <a:buChar char="•"/>
            </a:pPr>
            <a:endParaRPr lang="en-US" sz="1548" spc="25" dirty="0">
              <a:solidFill>
                <a:srgbClr val="191919"/>
              </a:solidFill>
              <a:latin typeface="Arial 3"/>
              <a:ea typeface="Arial 3"/>
              <a:cs typeface="Arial 3"/>
              <a:sym typeface="Arial 3"/>
            </a:endParaRPr>
          </a:p>
          <a:p>
            <a:pPr marL="334189" lvl="1" indent="-167095" defTabSz="457189">
              <a:lnSpc>
                <a:spcPts val="2306"/>
              </a:lnSpc>
              <a:buFont typeface="Arial"/>
              <a:buChar char="•"/>
            </a:pPr>
            <a:r>
              <a:rPr lang="en-US" sz="1548" spc="25" dirty="0">
                <a:solidFill>
                  <a:srgbClr val="191919"/>
                </a:solidFill>
                <a:latin typeface="Arial 3"/>
                <a:ea typeface="Arial 3"/>
                <a:cs typeface="Arial 3"/>
                <a:sym typeface="Arial 3"/>
              </a:rPr>
              <a:t>The work system can influence processes, that is the work as done, which in turn shapes outcomes.</a:t>
            </a:r>
          </a:p>
        </p:txBody>
      </p:sp>
      <p:sp>
        <p:nvSpPr>
          <p:cNvPr id="6" name="TextBox 6"/>
          <p:cNvSpPr txBox="1"/>
          <p:nvPr/>
        </p:nvSpPr>
        <p:spPr>
          <a:xfrm>
            <a:off x="4882244" y="1539318"/>
            <a:ext cx="3685870" cy="3047181"/>
          </a:xfrm>
          <a:prstGeom prst="rect">
            <a:avLst/>
          </a:prstGeom>
        </p:spPr>
        <p:txBody>
          <a:bodyPr lIns="0" tIns="0" rIns="0" bIns="0" rtlCol="0" anchor="t">
            <a:spAutoFit/>
          </a:bodyPr>
          <a:lstStyle/>
          <a:p>
            <a:pPr defTabSz="457189">
              <a:lnSpc>
                <a:spcPts val="2368"/>
              </a:lnSpc>
            </a:pPr>
            <a:r>
              <a:rPr lang="en-US" sz="1589" spc="25" dirty="0">
                <a:solidFill>
                  <a:srgbClr val="FFFFFF"/>
                </a:solidFill>
                <a:latin typeface="Arial 3"/>
                <a:ea typeface="Arial 3"/>
                <a:cs typeface="Arial 3"/>
                <a:sym typeface="Arial 3"/>
              </a:rPr>
              <a:t>System Performance:</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Operational efficiency</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Better infection control measures </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Improved regulatory compliance</a:t>
            </a:r>
          </a:p>
          <a:p>
            <a:pPr defTabSz="457189">
              <a:lnSpc>
                <a:spcPts val="2368"/>
              </a:lnSpc>
            </a:pPr>
            <a:endParaRPr lang="en-US" sz="1589" spc="25" dirty="0">
              <a:solidFill>
                <a:srgbClr val="FFFFFF"/>
              </a:solidFill>
              <a:latin typeface="Arial 3"/>
              <a:ea typeface="Arial 3"/>
              <a:cs typeface="Arial 3"/>
              <a:sym typeface="Arial 3"/>
            </a:endParaRPr>
          </a:p>
          <a:p>
            <a:pPr defTabSz="457189">
              <a:lnSpc>
                <a:spcPts val="2368"/>
              </a:lnSpc>
            </a:pPr>
            <a:r>
              <a:rPr lang="en-US" sz="1589" spc="25" dirty="0">
                <a:solidFill>
                  <a:srgbClr val="FFFFFF"/>
                </a:solidFill>
                <a:latin typeface="Arial 3"/>
                <a:ea typeface="Arial 3"/>
                <a:cs typeface="Arial 3"/>
                <a:sym typeface="Arial 3"/>
              </a:rPr>
              <a:t>Human Wellbeing:</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Reduction in patient harm.</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Improved patient experience.</a:t>
            </a:r>
          </a:p>
          <a:p>
            <a:pPr marL="343157" lvl="1" indent="-171579" defTabSz="457189">
              <a:lnSpc>
                <a:spcPts val="2368"/>
              </a:lnSpc>
              <a:buFont typeface="Arial"/>
              <a:buChar char="•"/>
            </a:pPr>
            <a:r>
              <a:rPr lang="en-US" sz="1589" spc="25" dirty="0">
                <a:solidFill>
                  <a:srgbClr val="FFFFFF"/>
                </a:solidFill>
                <a:latin typeface="Arial 3"/>
                <a:ea typeface="Arial 3"/>
                <a:cs typeface="Arial 3"/>
                <a:sym typeface="Arial 3"/>
              </a:rPr>
              <a:t>Increased staff satisfaction.</a:t>
            </a:r>
          </a:p>
          <a:p>
            <a:pPr defTabSz="457189">
              <a:lnSpc>
                <a:spcPts val="2368"/>
              </a:lnSpc>
            </a:pPr>
            <a:endParaRPr lang="en-US" sz="1589" spc="25" dirty="0">
              <a:solidFill>
                <a:srgbClr val="FFFFFF"/>
              </a:solidFill>
              <a:latin typeface="Arial 3"/>
              <a:ea typeface="Arial 3"/>
              <a:cs typeface="Arial 3"/>
              <a:sym typeface="Arial 3"/>
            </a:endParaRPr>
          </a:p>
        </p:txBody>
      </p:sp>
      <p:sp>
        <p:nvSpPr>
          <p:cNvPr id="7" name="TextBox 7"/>
          <p:cNvSpPr txBox="1"/>
          <p:nvPr/>
        </p:nvSpPr>
        <p:spPr>
          <a:xfrm>
            <a:off x="292022" y="4752406"/>
            <a:ext cx="1385629" cy="129203"/>
          </a:xfrm>
          <a:prstGeom prst="rect">
            <a:avLst/>
          </a:prstGeom>
        </p:spPr>
        <p:txBody>
          <a:bodyPr lIns="0" tIns="0" rIns="0" bIns="0" rtlCol="0" anchor="t">
            <a:spAutoFit/>
          </a:bodyPr>
          <a:lstStyle/>
          <a:p>
            <a:pPr defTabSz="457189">
              <a:lnSpc>
                <a:spcPts val="1124"/>
              </a:lnSpc>
            </a:pPr>
            <a:r>
              <a:rPr lang="en-US" sz="803">
                <a:solidFill>
                  <a:srgbClr val="01448C"/>
                </a:solidFill>
                <a:latin typeface="Arial 2"/>
                <a:ea typeface="Arial 2"/>
                <a:cs typeface="Arial 2"/>
                <a:sym typeface="Arial 2"/>
              </a:rPr>
              <a:t>Advise / Resolve / Learn</a:t>
            </a:r>
          </a:p>
        </p:txBody>
      </p:sp>
      <p:sp>
        <p:nvSpPr>
          <p:cNvPr id="8" name="TextBox 8"/>
          <p:cNvSpPr txBox="1"/>
          <p:nvPr/>
        </p:nvSpPr>
        <p:spPr>
          <a:xfrm>
            <a:off x="514351" y="571045"/>
            <a:ext cx="4057649" cy="692497"/>
          </a:xfrm>
          <a:prstGeom prst="rect">
            <a:avLst/>
          </a:prstGeom>
        </p:spPr>
        <p:txBody>
          <a:bodyPr wrap="square" lIns="0" tIns="0" rIns="0" bIns="0" rtlCol="0" anchor="t">
            <a:spAutoFit/>
          </a:bodyPr>
          <a:lstStyle/>
          <a:p>
            <a:pPr defTabSz="457189">
              <a:lnSpc>
                <a:spcPts val="2710"/>
              </a:lnSpc>
              <a:spcBef>
                <a:spcPct val="0"/>
              </a:spcBef>
            </a:pPr>
            <a:r>
              <a:rPr lang="en-US" sz="2700" u="sng" spc="-39" dirty="0">
                <a:solidFill>
                  <a:srgbClr val="01448C"/>
                </a:solidFill>
                <a:latin typeface="Arial "/>
                <a:ea typeface="Arial 1"/>
                <a:cs typeface="Arial 1"/>
                <a:sym typeface="Arial 1"/>
              </a:rPr>
              <a:t>SEIPS - Processes and outcomes</a:t>
            </a:r>
          </a:p>
        </p:txBody>
      </p:sp>
      <p:sp>
        <p:nvSpPr>
          <p:cNvPr id="9" name="TextBox 9"/>
          <p:cNvSpPr txBox="1"/>
          <p:nvPr/>
        </p:nvSpPr>
        <p:spPr>
          <a:xfrm>
            <a:off x="514351" y="1136377"/>
            <a:ext cx="1163300" cy="613630"/>
          </a:xfrm>
          <a:prstGeom prst="rect">
            <a:avLst/>
          </a:prstGeom>
        </p:spPr>
        <p:txBody>
          <a:bodyPr lIns="0" tIns="0" rIns="0" bIns="0" rtlCol="0" anchor="t">
            <a:spAutoFit/>
          </a:bodyPr>
          <a:lstStyle/>
          <a:p>
            <a:pPr defTabSz="457189">
              <a:lnSpc>
                <a:spcPts val="2485"/>
              </a:lnSpc>
            </a:pPr>
            <a:endParaRPr lang="en-US" dirty="0">
              <a:solidFill>
                <a:srgbClr val="01448C"/>
              </a:solidFill>
              <a:latin typeface="Arial "/>
              <a:ea typeface="Frutiger"/>
              <a:cs typeface="Frutiger"/>
              <a:sym typeface="Frutiger"/>
            </a:endParaRPr>
          </a:p>
          <a:p>
            <a:pPr defTabSz="457189">
              <a:lnSpc>
                <a:spcPts val="2485"/>
              </a:lnSpc>
            </a:pPr>
            <a:r>
              <a:rPr lang="en-US" dirty="0">
                <a:solidFill>
                  <a:srgbClr val="01448C"/>
                </a:solidFill>
                <a:latin typeface="Arial "/>
                <a:ea typeface="Frutiger"/>
                <a:cs typeface="Frutiger"/>
                <a:sym typeface="Frutiger"/>
              </a:rPr>
              <a:t>Processes</a:t>
            </a:r>
          </a:p>
        </p:txBody>
      </p:sp>
      <p:sp>
        <p:nvSpPr>
          <p:cNvPr id="10" name="TextBox 10"/>
          <p:cNvSpPr txBox="1"/>
          <p:nvPr/>
        </p:nvSpPr>
        <p:spPr>
          <a:xfrm>
            <a:off x="4882243" y="1136378"/>
            <a:ext cx="1163300" cy="293029"/>
          </a:xfrm>
          <a:prstGeom prst="rect">
            <a:avLst/>
          </a:prstGeom>
        </p:spPr>
        <p:txBody>
          <a:bodyPr lIns="0" tIns="0" rIns="0" bIns="0" rtlCol="0" anchor="t">
            <a:spAutoFit/>
          </a:bodyPr>
          <a:lstStyle/>
          <a:p>
            <a:pPr defTabSz="457189">
              <a:lnSpc>
                <a:spcPts val="2485"/>
              </a:lnSpc>
            </a:pPr>
            <a:r>
              <a:rPr lang="en-US" dirty="0">
                <a:solidFill>
                  <a:srgbClr val="FFFFFF"/>
                </a:solidFill>
                <a:latin typeface="Arial "/>
                <a:ea typeface="Frutiger"/>
                <a:cs typeface="Frutiger"/>
                <a:sym typeface="Frutiger"/>
              </a:rPr>
              <a:t>Outcomes</a:t>
            </a:r>
          </a:p>
        </p:txBody>
      </p:sp>
      <p:sp>
        <p:nvSpPr>
          <p:cNvPr id="11" name="Freeform 11"/>
          <p:cNvSpPr/>
          <p:nvPr/>
        </p:nvSpPr>
        <p:spPr>
          <a:xfrm>
            <a:off x="7875740" y="244480"/>
            <a:ext cx="989937" cy="520634"/>
          </a:xfrm>
          <a:custGeom>
            <a:avLst/>
            <a:gdLst/>
            <a:ahLst/>
            <a:cxnLst/>
            <a:rect l="l" t="t" r="r" b="b"/>
            <a:pathLst>
              <a:path w="1979874" h="1041267">
                <a:moveTo>
                  <a:pt x="0" y="0"/>
                </a:moveTo>
                <a:lnTo>
                  <a:pt x="1979874" y="0"/>
                </a:lnTo>
                <a:lnTo>
                  <a:pt x="1979874" y="1041267"/>
                </a:lnTo>
                <a:lnTo>
                  <a:pt x="0" y="1041267"/>
                </a:lnTo>
                <a:lnTo>
                  <a:pt x="0" y="0"/>
                </a:lnTo>
                <a:close/>
              </a:path>
            </a:pathLst>
          </a:custGeom>
          <a:blipFill>
            <a:blip r:embed="rId3"/>
            <a:stretch>
              <a:fillRect/>
            </a:stretch>
          </a:blipFill>
        </p:spPr>
        <p:txBody>
          <a:bodyPr/>
          <a:lstStyle/>
          <a:p>
            <a:pPr defTabSz="457189"/>
            <a:endParaRPr lang="en-GB" sz="90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BC0C6-8B1D-E107-73B8-7F6383DA5644}"/>
            </a:ext>
          </a:extLst>
        </p:cNvPr>
        <p:cNvGrpSpPr/>
        <p:nvPr/>
      </p:nvGrpSpPr>
      <p:grpSpPr>
        <a:xfrm>
          <a:off x="0" y="0"/>
          <a:ext cx="0" cy="0"/>
          <a:chOff x="0" y="0"/>
          <a:chExt cx="0" cy="0"/>
        </a:xfrm>
      </p:grpSpPr>
      <p:sp>
        <p:nvSpPr>
          <p:cNvPr id="18" name="TextBox 17">
            <a:extLst>
              <a:ext uri="{FF2B5EF4-FFF2-40B4-BE49-F238E27FC236}">
                <a16:creationId xmlns:a16="http://schemas.microsoft.com/office/drawing/2014/main" id="{4C5A541C-546A-FDC8-44D2-CD82E3F2EC0E}"/>
              </a:ext>
            </a:extLst>
          </p:cNvPr>
          <p:cNvSpPr txBox="1"/>
          <p:nvPr/>
        </p:nvSpPr>
        <p:spPr>
          <a:xfrm>
            <a:off x="6444208" y="4136344"/>
            <a:ext cx="2069976" cy="338554"/>
          </a:xfrm>
          <a:prstGeom prst="rect">
            <a:avLst/>
          </a:prstGeom>
          <a:noFill/>
        </p:spPr>
        <p:txBody>
          <a:bodyPr wrap="square">
            <a:spAutoFit/>
          </a:bodyPr>
          <a:lstStyle/>
          <a:p>
            <a:pPr algn="r" defTabSz="914378">
              <a:defRPr/>
            </a:pPr>
            <a:r>
              <a:rPr lang="en-GB" sz="800" dirty="0">
                <a:solidFill>
                  <a:srgbClr val="FFFFFF"/>
                </a:solidFill>
                <a:latin typeface="Arial" panose="020B0604020202020204" pitchFamily="34" charset="0"/>
                <a:cs typeface="Arial" panose="020B0604020202020204" pitchFamily="34" charset="0"/>
              </a:rPr>
              <a:t>https://resolution.nhs.uk/learning-resources/neonatal-jaundice-case-story/</a:t>
            </a:r>
          </a:p>
        </p:txBody>
      </p:sp>
      <p:sp>
        <p:nvSpPr>
          <p:cNvPr id="11" name="Content Placeholder 10">
            <a:extLst>
              <a:ext uri="{FF2B5EF4-FFF2-40B4-BE49-F238E27FC236}">
                <a16:creationId xmlns:a16="http://schemas.microsoft.com/office/drawing/2014/main" id="{933719FE-060B-64C0-07DF-BCC5B0FA164C}"/>
              </a:ext>
            </a:extLst>
          </p:cNvPr>
          <p:cNvSpPr>
            <a:spLocks noGrp="1"/>
          </p:cNvSpPr>
          <p:nvPr>
            <p:ph idx="1"/>
          </p:nvPr>
        </p:nvSpPr>
        <p:spPr>
          <a:xfrm>
            <a:off x="467545" y="1200151"/>
            <a:ext cx="8355043" cy="3394472"/>
          </a:xfrm>
        </p:spPr>
        <p:txBody>
          <a:bodyPr>
            <a:normAutofit/>
          </a:bodyPr>
          <a:lstStyle/>
          <a:p>
            <a:pPr>
              <a:spcAft>
                <a:spcPts val="600"/>
              </a:spcAft>
              <a:buAutoNum type="arabicPeriod"/>
            </a:pPr>
            <a:endParaRPr lang="en-GB" sz="1600" dirty="0">
              <a:solidFill>
                <a:srgbClr val="003087"/>
              </a:solidFill>
            </a:endParaRPr>
          </a:p>
          <a:p>
            <a:endParaRPr lang="en-GB" dirty="0"/>
          </a:p>
        </p:txBody>
      </p:sp>
      <p:sp>
        <p:nvSpPr>
          <p:cNvPr id="3" name="Title 2">
            <a:extLst>
              <a:ext uri="{FF2B5EF4-FFF2-40B4-BE49-F238E27FC236}">
                <a16:creationId xmlns:a16="http://schemas.microsoft.com/office/drawing/2014/main" id="{AA7D58C2-4C8D-D852-468F-7D1FE5D2407A}"/>
              </a:ext>
            </a:extLst>
          </p:cNvPr>
          <p:cNvSpPr>
            <a:spLocks noGrp="1"/>
          </p:cNvSpPr>
          <p:nvPr>
            <p:ph type="title"/>
          </p:nvPr>
        </p:nvSpPr>
        <p:spPr>
          <a:xfrm>
            <a:off x="397869" y="267495"/>
            <a:ext cx="7630515" cy="506897"/>
          </a:xfrm>
        </p:spPr>
        <p:txBody>
          <a:bodyPr/>
          <a:lstStyle/>
          <a:p>
            <a:r>
              <a:rPr lang="en-GB" sz="2700" dirty="0"/>
              <a:t>Recommendations from the case story: </a:t>
            </a:r>
          </a:p>
        </p:txBody>
      </p:sp>
      <p:pic>
        <p:nvPicPr>
          <p:cNvPr id="4" name="Picture 3">
            <a:extLst>
              <a:ext uri="{FF2B5EF4-FFF2-40B4-BE49-F238E27FC236}">
                <a16:creationId xmlns:a16="http://schemas.microsoft.com/office/drawing/2014/main" id="{A598F21D-93C6-FF82-6982-F12F508313BB}"/>
              </a:ext>
            </a:extLst>
          </p:cNvPr>
          <p:cNvPicPr>
            <a:picLocks noChangeAspect="1"/>
          </p:cNvPicPr>
          <p:nvPr/>
        </p:nvPicPr>
        <p:blipFill>
          <a:blip r:embed="rId3"/>
          <a:srcRect t="12529"/>
          <a:stretch/>
        </p:blipFill>
        <p:spPr>
          <a:xfrm>
            <a:off x="0" y="1016875"/>
            <a:ext cx="9144000" cy="3629627"/>
          </a:xfrm>
          <a:prstGeom prst="rect">
            <a:avLst/>
          </a:prstGeom>
        </p:spPr>
      </p:pic>
    </p:spTree>
    <p:extLst>
      <p:ext uri="{BB962C8B-B14F-4D97-AF65-F5344CB8AC3E}">
        <p14:creationId xmlns:p14="http://schemas.microsoft.com/office/powerpoint/2010/main" val="1782919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A82BD-5BBC-85B7-5010-1D7BAD5D20B0}"/>
              </a:ext>
            </a:extLst>
          </p:cNvPr>
          <p:cNvSpPr>
            <a:spLocks noGrp="1"/>
          </p:cNvSpPr>
          <p:nvPr>
            <p:ph type="title"/>
          </p:nvPr>
        </p:nvSpPr>
        <p:spPr>
          <a:xfrm>
            <a:off x="306341" y="303501"/>
            <a:ext cx="6923112" cy="506897"/>
          </a:xfrm>
        </p:spPr>
        <p:txBody>
          <a:bodyPr anchor="ctr">
            <a:noAutofit/>
          </a:bodyPr>
          <a:lstStyle/>
          <a:p>
            <a:pPr>
              <a:lnSpc>
                <a:spcPct val="90000"/>
              </a:lnSpc>
            </a:pPr>
            <a:r>
              <a:rPr lang="en-GB" dirty="0"/>
              <a:t>Takeaways </a:t>
            </a:r>
          </a:p>
        </p:txBody>
      </p:sp>
      <p:graphicFrame>
        <p:nvGraphicFramePr>
          <p:cNvPr id="7" name="Content Placeholder 2">
            <a:extLst>
              <a:ext uri="{FF2B5EF4-FFF2-40B4-BE49-F238E27FC236}">
                <a16:creationId xmlns:a16="http://schemas.microsoft.com/office/drawing/2014/main" id="{89405A17-8259-1476-A3F1-B2EF4588DBCA}"/>
              </a:ext>
            </a:extLst>
          </p:cNvPr>
          <p:cNvGraphicFramePr>
            <a:graphicFrameLocks noGrp="1"/>
          </p:cNvGraphicFramePr>
          <p:nvPr>
            <p:ph sz="half" idx="1"/>
          </p:nvPr>
        </p:nvGraphicFramePr>
        <p:xfrm>
          <a:off x="251521" y="47116"/>
          <a:ext cx="8805227" cy="4972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58690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fileshare.nhsla.com\Studio North\Image Bank\FRAM457-6877 Blue.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721770" y="-33545"/>
            <a:ext cx="7381418"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73771" y="2972452"/>
            <a:ext cx="5400601" cy="715578"/>
          </a:xfrm>
          <a:prstGeom prst="rect">
            <a:avLst/>
          </a:prstGeom>
        </p:spPr>
        <p:txBody>
          <a:bodyPr wrap="square" lIns="68576" tIns="34289" rIns="68576" bIns="34289">
            <a:spAutoFit/>
          </a:bodyPr>
          <a:lstStyle/>
          <a:p>
            <a:pPr defTabSz="685698">
              <a:defRPr/>
            </a:pPr>
            <a:endParaRPr lang="en-GB" sz="2100" dirty="0">
              <a:solidFill>
                <a:prstClr val="white"/>
              </a:solidFill>
              <a:latin typeface="Arial" panose="020B0604020202020204" pitchFamily="34" charset="0"/>
              <a:cs typeface="Arial" panose="020B0604020202020204" pitchFamily="34" charset="0"/>
            </a:endParaRPr>
          </a:p>
          <a:p>
            <a:pPr defTabSz="685698">
              <a:defRPr/>
            </a:pPr>
            <a:endParaRPr lang="en-GB" sz="2100" dirty="0">
              <a:solidFill>
                <a:prstClr val="white"/>
              </a:solidFill>
              <a:latin typeface="Arial" panose="020B0604020202020204" pitchFamily="34" charset="0"/>
              <a:cs typeface="Arial" panose="020B0604020202020204" pitchFamily="34" charset="0"/>
            </a:endParaRPr>
          </a:p>
        </p:txBody>
      </p:sp>
      <p:pic>
        <p:nvPicPr>
          <p:cNvPr id="1027" name="Picture 3" descr="\\fileshare.nhsla.com\Studio North\NHS Resolution Logo\NHS Resolution Right Aligned Rev.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4418" y="248052"/>
            <a:ext cx="1141631" cy="6004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331645" y="1307566"/>
            <a:ext cx="4953509" cy="623246"/>
          </a:xfrm>
          <a:prstGeom prst="rect">
            <a:avLst/>
          </a:prstGeom>
        </p:spPr>
        <p:txBody>
          <a:bodyPr wrap="square" lIns="68576" tIns="34289" rIns="68576" bIns="34289">
            <a:spAutoFit/>
          </a:bodyPr>
          <a:lstStyle/>
          <a:p>
            <a:pPr defTabSz="685698">
              <a:defRPr/>
            </a:pPr>
            <a:endParaRPr lang="en-GB" dirty="0">
              <a:solidFill>
                <a:srgbClr val="F79646"/>
              </a:solidFill>
              <a:latin typeface="Calibri"/>
            </a:endParaRPr>
          </a:p>
          <a:p>
            <a:pPr defTabSz="685698">
              <a:defRPr/>
            </a:pPr>
            <a:endParaRPr lang="en-GB" dirty="0">
              <a:solidFill>
                <a:prstClr val="black"/>
              </a:solidFill>
              <a:latin typeface="Calibri"/>
            </a:endParaRPr>
          </a:p>
        </p:txBody>
      </p:sp>
      <p:sp>
        <p:nvSpPr>
          <p:cNvPr id="3" name="Rectangle 2"/>
          <p:cNvSpPr/>
          <p:nvPr/>
        </p:nvSpPr>
        <p:spPr>
          <a:xfrm>
            <a:off x="2" y="0"/>
            <a:ext cx="1762583" cy="5143500"/>
          </a:xfrm>
          <a:prstGeom prst="rect">
            <a:avLst/>
          </a:prstGeom>
          <a:solidFill>
            <a:srgbClr val="E8E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a:solidFill>
                <a:prstClr val="white"/>
              </a:solidFill>
              <a:latin typeface="Calibri"/>
            </a:endParaRPr>
          </a:p>
        </p:txBody>
      </p:sp>
      <p:grpSp>
        <p:nvGrpSpPr>
          <p:cNvPr id="10" name="Group 4"/>
          <p:cNvGrpSpPr/>
          <p:nvPr/>
        </p:nvGrpSpPr>
        <p:grpSpPr>
          <a:xfrm>
            <a:off x="-180528" y="418142"/>
            <a:ext cx="5349802" cy="2674059"/>
            <a:chOff x="0" y="-270256"/>
            <a:chExt cx="2248883" cy="1160449"/>
          </a:xfrm>
        </p:grpSpPr>
        <p:sp>
          <p:nvSpPr>
            <p:cNvPr id="11" name="Freeform 5"/>
            <p:cNvSpPr/>
            <p:nvPr/>
          </p:nvSpPr>
          <p:spPr>
            <a:xfrm>
              <a:off x="124231" y="-270256"/>
              <a:ext cx="2124652" cy="1160449"/>
            </a:xfrm>
            <a:custGeom>
              <a:avLst/>
              <a:gdLst/>
              <a:ahLst/>
              <a:cxnLst/>
              <a:rect l="l" t="t" r="r" b="b"/>
              <a:pathLst>
                <a:path w="2124652" h="1160449">
                  <a:moveTo>
                    <a:pt x="0" y="0"/>
                  </a:moveTo>
                  <a:lnTo>
                    <a:pt x="2124652" y="0"/>
                  </a:lnTo>
                  <a:lnTo>
                    <a:pt x="2124652" y="1160449"/>
                  </a:lnTo>
                  <a:lnTo>
                    <a:pt x="0" y="1160449"/>
                  </a:lnTo>
                  <a:close/>
                </a:path>
              </a:pathLst>
            </a:custGeom>
            <a:solidFill>
              <a:srgbClr val="155CAB">
                <a:alpha val="83922"/>
              </a:srgbClr>
            </a:solidFill>
          </p:spPr>
          <p:txBody>
            <a:bodyPr/>
            <a:lstStyle/>
            <a:p>
              <a:pPr defTabSz="914378">
                <a:defRPr/>
              </a:pPr>
              <a:endParaRPr lang="en-GB">
                <a:solidFill>
                  <a:prstClr val="black"/>
                </a:solidFill>
                <a:latin typeface="Calibri"/>
              </a:endParaRPr>
            </a:p>
          </p:txBody>
        </p:sp>
        <p:sp>
          <p:nvSpPr>
            <p:cNvPr id="12" name="TextBox 6"/>
            <p:cNvSpPr txBox="1"/>
            <p:nvPr/>
          </p:nvSpPr>
          <p:spPr>
            <a:xfrm>
              <a:off x="0" y="-47625"/>
              <a:ext cx="812800" cy="860425"/>
            </a:xfrm>
            <a:prstGeom prst="rect">
              <a:avLst/>
            </a:prstGeom>
          </p:spPr>
          <p:txBody>
            <a:bodyPr lIns="25400" tIns="25400" rIns="25400" bIns="25400" rtlCol="0" anchor="ctr"/>
            <a:lstStyle/>
            <a:p>
              <a:pPr algn="ctr" defTabSz="457178">
                <a:lnSpc>
                  <a:spcPts val="1330"/>
                </a:lnSpc>
                <a:defRPr/>
              </a:pPr>
              <a:endParaRPr sz="900" dirty="0">
                <a:solidFill>
                  <a:prstClr val="black"/>
                </a:solidFill>
                <a:latin typeface="Calibri"/>
              </a:endParaRPr>
            </a:p>
          </p:txBody>
        </p:sp>
      </p:grpSp>
      <p:sp>
        <p:nvSpPr>
          <p:cNvPr id="7" name="Subtitle 2"/>
          <p:cNvSpPr>
            <a:spLocks noGrp="1"/>
          </p:cNvSpPr>
          <p:nvPr>
            <p:ph type="subTitle" idx="1"/>
          </p:nvPr>
        </p:nvSpPr>
        <p:spPr>
          <a:xfrm>
            <a:off x="200201" y="1153945"/>
            <a:ext cx="6400800" cy="961909"/>
          </a:xfrm>
        </p:spPr>
        <p:txBody>
          <a:bodyPr>
            <a:normAutofit fontScale="92500" lnSpcReduction="20000"/>
          </a:bodyPr>
          <a:lstStyle/>
          <a:p>
            <a:r>
              <a:rPr lang="en-GB" sz="2000" b="1" dirty="0">
                <a:solidFill>
                  <a:schemeClr val="bg1"/>
                </a:solidFill>
              </a:rPr>
              <a:t>Safety and Learning team</a:t>
            </a:r>
          </a:p>
          <a:p>
            <a:r>
              <a:rPr lang="en-GB" sz="2000" dirty="0">
                <a:solidFill>
                  <a:schemeClr val="bg1"/>
                </a:solidFill>
              </a:rPr>
              <a:t>nhsr.safety@nhs.net</a:t>
            </a:r>
          </a:p>
          <a:p>
            <a:r>
              <a:rPr lang="en-GB" sz="2000" dirty="0">
                <a:solidFill>
                  <a:schemeClr val="bg1"/>
                </a:solidFill>
              </a:rPr>
              <a:t>020 7811 2700</a:t>
            </a:r>
          </a:p>
          <a:p>
            <a:endParaRPr lang="en-GB" sz="2000" b="1" dirty="0">
              <a:solidFill>
                <a:schemeClr val="bg1"/>
              </a:solidFill>
            </a:endParaRPr>
          </a:p>
        </p:txBody>
      </p:sp>
      <p:sp>
        <p:nvSpPr>
          <p:cNvPr id="8" name="TextBox 7"/>
          <p:cNvSpPr txBox="1"/>
          <p:nvPr/>
        </p:nvSpPr>
        <p:spPr>
          <a:xfrm>
            <a:off x="54957" y="523854"/>
            <a:ext cx="8105800" cy="561690"/>
          </a:xfrm>
          <a:prstGeom prst="rect">
            <a:avLst/>
          </a:prstGeom>
          <a:noFill/>
        </p:spPr>
        <p:txBody>
          <a:bodyPr wrap="square" lIns="68576" tIns="34289" rIns="68576" bIns="34289" rtlCol="0">
            <a:spAutoFit/>
          </a:bodyPr>
          <a:lstStyle/>
          <a:p>
            <a:pPr defTabSz="685698">
              <a:defRPr/>
            </a:pPr>
            <a:r>
              <a:rPr lang="en-GB" sz="3200" dirty="0">
                <a:solidFill>
                  <a:prstClr val="white"/>
                </a:solidFill>
                <a:latin typeface="Arial" panose="020B0604020202020204" pitchFamily="34" charset="0"/>
                <a:cs typeface="Arial" panose="020B0604020202020204" pitchFamily="34" charset="0"/>
              </a:rPr>
              <a:t>Thank you for listening</a:t>
            </a:r>
          </a:p>
        </p:txBody>
      </p:sp>
      <p:sp>
        <p:nvSpPr>
          <p:cNvPr id="15" name="TextBox 9"/>
          <p:cNvSpPr txBox="1"/>
          <p:nvPr/>
        </p:nvSpPr>
        <p:spPr>
          <a:xfrm>
            <a:off x="-252536" y="4805400"/>
            <a:ext cx="2414262" cy="173445"/>
          </a:xfrm>
          <a:prstGeom prst="rect">
            <a:avLst/>
          </a:prstGeom>
        </p:spPr>
        <p:txBody>
          <a:bodyPr wrap="square" lIns="0" tIns="0" rIns="0" bIns="0" rtlCol="0" anchor="t">
            <a:spAutoFit/>
          </a:bodyPr>
          <a:lstStyle/>
          <a:p>
            <a:pPr algn="ctr" defTabSz="457178">
              <a:lnSpc>
                <a:spcPts val="1457"/>
              </a:lnSpc>
              <a:spcBef>
                <a:spcPct val="0"/>
              </a:spcBef>
              <a:defRPr/>
            </a:pPr>
            <a:r>
              <a:rPr lang="en-US" sz="1000" spc="31" dirty="0">
                <a:solidFill>
                  <a:srgbClr val="01448C"/>
                </a:solidFill>
                <a:latin typeface="Arial 1"/>
              </a:rPr>
              <a:t>Advise</a:t>
            </a:r>
            <a:r>
              <a:rPr lang="en-US" sz="1000" spc="31" dirty="0">
                <a:solidFill>
                  <a:srgbClr val="231E20"/>
                </a:solidFill>
                <a:latin typeface="Arial 1"/>
              </a:rPr>
              <a:t> </a:t>
            </a:r>
            <a:r>
              <a:rPr lang="en-US" sz="1000" spc="31" dirty="0">
                <a:solidFill>
                  <a:srgbClr val="02B081"/>
                </a:solidFill>
                <a:latin typeface="Arial 1"/>
              </a:rPr>
              <a:t>/</a:t>
            </a:r>
            <a:r>
              <a:rPr lang="en-US" sz="1000" spc="31" dirty="0">
                <a:solidFill>
                  <a:srgbClr val="33B9EC"/>
                </a:solidFill>
                <a:latin typeface="Arial 1"/>
              </a:rPr>
              <a:t> </a:t>
            </a:r>
            <a:r>
              <a:rPr lang="en-US" sz="1000" spc="31" dirty="0">
                <a:solidFill>
                  <a:srgbClr val="01448C"/>
                </a:solidFill>
                <a:latin typeface="Arial 1"/>
              </a:rPr>
              <a:t>Resolve</a:t>
            </a:r>
            <a:r>
              <a:rPr lang="en-US" sz="1000" spc="31" dirty="0">
                <a:solidFill>
                  <a:srgbClr val="33B9EC"/>
                </a:solidFill>
                <a:latin typeface="Arial 1"/>
              </a:rPr>
              <a:t> </a:t>
            </a:r>
            <a:r>
              <a:rPr lang="en-US" sz="1000" spc="31" dirty="0">
                <a:solidFill>
                  <a:srgbClr val="02B081"/>
                </a:solidFill>
                <a:latin typeface="Arial 1"/>
              </a:rPr>
              <a:t>/</a:t>
            </a:r>
            <a:r>
              <a:rPr lang="en-US" sz="1000" spc="31" dirty="0">
                <a:solidFill>
                  <a:srgbClr val="33B9EC"/>
                </a:solidFill>
                <a:latin typeface="Arial 1"/>
              </a:rPr>
              <a:t> </a:t>
            </a:r>
            <a:r>
              <a:rPr lang="en-US" sz="1000" spc="31" dirty="0">
                <a:solidFill>
                  <a:srgbClr val="01448C"/>
                </a:solidFill>
                <a:latin typeface="Arial 1"/>
              </a:rPr>
              <a:t>Learn</a:t>
            </a:r>
          </a:p>
        </p:txBody>
      </p:sp>
      <p:sp>
        <p:nvSpPr>
          <p:cNvPr id="13" name="Rectangle 12"/>
          <p:cNvSpPr/>
          <p:nvPr/>
        </p:nvSpPr>
        <p:spPr>
          <a:xfrm>
            <a:off x="132357" y="2538205"/>
            <a:ext cx="2509780" cy="369332"/>
          </a:xfrm>
          <a:prstGeom prst="rect">
            <a:avLst/>
          </a:prstGeom>
        </p:spPr>
        <p:txBody>
          <a:bodyPr wrap="square">
            <a:spAutoFit/>
          </a:bodyPr>
          <a:lstStyle/>
          <a:p>
            <a:pPr defTabSz="685783">
              <a:defRPr/>
            </a:pPr>
            <a:r>
              <a:rPr lang="en-GB" b="1" spc="23" dirty="0">
                <a:solidFill>
                  <a:prstClr val="white"/>
                </a:solidFill>
                <a:latin typeface="Arial 1"/>
              </a:rPr>
              <a:t>@NHSResolution</a:t>
            </a:r>
          </a:p>
        </p:txBody>
      </p:sp>
      <p:sp>
        <p:nvSpPr>
          <p:cNvPr id="14" name="TextBox 13">
            <a:extLst>
              <a:ext uri="{FF2B5EF4-FFF2-40B4-BE49-F238E27FC236}">
                <a16:creationId xmlns:a16="http://schemas.microsoft.com/office/drawing/2014/main" id="{44004BB6-128C-1DD9-A499-8A5EEFB71D9B}"/>
              </a:ext>
            </a:extLst>
          </p:cNvPr>
          <p:cNvSpPr txBox="1"/>
          <p:nvPr/>
        </p:nvSpPr>
        <p:spPr>
          <a:xfrm>
            <a:off x="2642137" y="3487273"/>
            <a:ext cx="4860876" cy="1477328"/>
          </a:xfrm>
          <a:prstGeom prst="rect">
            <a:avLst/>
          </a:prstGeom>
          <a:noFill/>
        </p:spPr>
        <p:txBody>
          <a:bodyPr wrap="square">
            <a:spAutoFit/>
          </a:bodyPr>
          <a:lstStyle/>
          <a:p>
            <a:pPr algn="ctr" defTabSz="914378"/>
            <a:r>
              <a:rPr lang="en-GB" b="1" dirty="0">
                <a:solidFill>
                  <a:prstClr val="white"/>
                </a:solidFill>
                <a:latin typeface="Arial" panose="020B0604020202020204" pitchFamily="34" charset="0"/>
                <a:cs typeface="Arial" panose="020B0604020202020204" pitchFamily="34" charset="0"/>
              </a:rPr>
              <a:t>Please use the QR code or use the link here  </a:t>
            </a:r>
          </a:p>
          <a:p>
            <a:pPr algn="ctr" defTabSz="914378"/>
            <a:r>
              <a:rPr lang="en-GB" dirty="0">
                <a:solidFill>
                  <a:prstClr val="white"/>
                </a:solidFill>
                <a:latin typeface="Calibri"/>
                <a:hlinkClick r:id="rId5">
                  <a:extLst>
                    <a:ext uri="{A12FA001-AC4F-418D-AE19-62706E023703}">
                      <ahyp:hlinkClr xmlns:ahyp="http://schemas.microsoft.com/office/drawing/2018/hyperlinkcolor" val="tx"/>
                    </a:ext>
                  </a:extLst>
                </a:hlinkClick>
              </a:rPr>
              <a:t>S&amp;L Rapid Feedback Survey 2024 (smartsurvey.co.uk)</a:t>
            </a:r>
            <a:endParaRPr lang="en-GB" dirty="0">
              <a:solidFill>
                <a:prstClr val="white"/>
              </a:solidFill>
              <a:latin typeface="Calibri"/>
            </a:endParaRPr>
          </a:p>
          <a:p>
            <a:pPr algn="ctr" defTabSz="914378"/>
            <a:r>
              <a:rPr lang="en-GB" b="1" dirty="0">
                <a:solidFill>
                  <a:prstClr val="white"/>
                </a:solidFill>
                <a:latin typeface="Arial" panose="020B0604020202020204" pitchFamily="34" charset="0"/>
                <a:cs typeface="Arial" panose="020B0604020202020204" pitchFamily="34" charset="0"/>
              </a:rPr>
              <a:t>to complete the short survey </a:t>
            </a:r>
          </a:p>
        </p:txBody>
      </p:sp>
    </p:spTree>
    <p:extLst>
      <p:ext uri="{BB962C8B-B14F-4D97-AF65-F5344CB8AC3E}">
        <p14:creationId xmlns:p14="http://schemas.microsoft.com/office/powerpoint/2010/main" val="38158597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1883861" y="1829361"/>
            <a:ext cx="5306981" cy="1661993"/>
          </a:xfrm>
          <a:prstGeom prst="rect">
            <a:avLst/>
          </a:prstGeom>
          <a:noFill/>
        </p:spPr>
        <p:txBody>
          <a:bodyPr wrap="square" rtlCol="0">
            <a:spAutoFit/>
          </a:bodyPr>
          <a:lstStyle/>
          <a:p>
            <a:pPr algn="ctr" defTabSz="685800" fontAlgn="base">
              <a:spcBef>
                <a:spcPct val="0"/>
              </a:spcBef>
              <a:spcAft>
                <a:spcPct val="0"/>
              </a:spcAft>
            </a:pPr>
            <a:r>
              <a:rPr lang="en-US" sz="2700" b="1" dirty="0">
                <a:solidFill>
                  <a:srgbClr val="5D7B62"/>
                </a:solidFill>
                <a:latin typeface="Arial" pitchFamily="34" charset="0"/>
                <a:ea typeface="ＭＳ Ｐゴシック" charset="0"/>
                <a:cs typeface="Arial" pitchFamily="34" charset="0"/>
              </a:rPr>
              <a:t>Duty of Candour/Engagement and Involvement </a:t>
            </a:r>
          </a:p>
          <a:p>
            <a:pPr algn="ctr" defTabSz="685800" fontAlgn="base">
              <a:spcBef>
                <a:spcPct val="0"/>
              </a:spcBef>
              <a:spcAft>
                <a:spcPct val="0"/>
              </a:spcAft>
            </a:pPr>
            <a:endParaRPr lang="en-US" sz="2700" b="1" dirty="0">
              <a:solidFill>
                <a:srgbClr val="5D7B62"/>
              </a:solidFill>
              <a:latin typeface="Arial" pitchFamily="34" charset="0"/>
              <a:ea typeface="ＭＳ Ｐゴシック" charset="0"/>
              <a:cs typeface="Arial" pitchFamily="34" charset="0"/>
            </a:endParaRPr>
          </a:p>
          <a:p>
            <a:pPr algn="ctr" defTabSz="685800" fontAlgn="base">
              <a:spcBef>
                <a:spcPct val="0"/>
              </a:spcBef>
              <a:spcAft>
                <a:spcPct val="0"/>
              </a:spcAft>
            </a:pPr>
            <a:r>
              <a:rPr lang="en-US" sz="1050" b="1" dirty="0">
                <a:solidFill>
                  <a:srgbClr val="5D7B62"/>
                </a:solidFill>
                <a:latin typeface="Arial" pitchFamily="34" charset="0"/>
                <a:ea typeface="ＭＳ Ｐゴシック" charset="0"/>
                <a:cs typeface="Arial" pitchFamily="34" charset="0"/>
              </a:rPr>
              <a:t>Project Leads Trudy Sexton Patient Safety Manager</a:t>
            </a:r>
          </a:p>
          <a:p>
            <a:pPr algn="ctr" defTabSz="685800" fontAlgn="base">
              <a:spcBef>
                <a:spcPct val="0"/>
              </a:spcBef>
              <a:spcAft>
                <a:spcPct val="0"/>
              </a:spcAft>
            </a:pPr>
            <a:r>
              <a:rPr lang="en-US" sz="1050" b="1" dirty="0">
                <a:solidFill>
                  <a:srgbClr val="5D7B62"/>
                </a:solidFill>
                <a:latin typeface="Arial" pitchFamily="34" charset="0"/>
                <a:ea typeface="ＭＳ Ｐゴシック" charset="0"/>
                <a:cs typeface="Arial" pitchFamily="34" charset="0"/>
              </a:rPr>
              <a:t>Simon Dallas Head of Quality Improvement </a:t>
            </a:r>
          </a:p>
        </p:txBody>
      </p:sp>
    </p:spTree>
    <p:extLst>
      <p:ext uri="{BB962C8B-B14F-4D97-AF65-F5344CB8AC3E}">
        <p14:creationId xmlns:p14="http://schemas.microsoft.com/office/powerpoint/2010/main" val="35229375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Problem to Solve </a:t>
            </a:r>
          </a:p>
        </p:txBody>
      </p:sp>
      <p:sp>
        <p:nvSpPr>
          <p:cNvPr id="3" name="Content Placeholder 2"/>
          <p:cNvSpPr>
            <a:spLocks noGrp="1"/>
          </p:cNvSpPr>
          <p:nvPr>
            <p:ph idx="1"/>
          </p:nvPr>
        </p:nvSpPr>
        <p:spPr>
          <a:xfrm>
            <a:off x="1485900" y="1200151"/>
            <a:ext cx="5619750" cy="2638424"/>
          </a:xfrm>
        </p:spPr>
        <p:txBody>
          <a:bodyPr/>
          <a:lstStyle/>
          <a:p>
            <a:r>
              <a:rPr lang="en-GB" sz="1800" dirty="0"/>
              <a:t>Variation in consistent timely and compassionate engagement by staff following the occurrence of a serious incident.   </a:t>
            </a:r>
          </a:p>
          <a:p>
            <a:r>
              <a:rPr lang="en-GB" sz="1800" dirty="0"/>
              <a:t>There has been continued work to improve the involvement and engagement with patient, families and staff following a serious incident, to promote timely compassionate conversations to build relationships and share learning</a:t>
            </a:r>
          </a:p>
        </p:txBody>
      </p:sp>
    </p:spTree>
    <p:extLst>
      <p:ext uri="{BB962C8B-B14F-4D97-AF65-F5344CB8AC3E}">
        <p14:creationId xmlns:p14="http://schemas.microsoft.com/office/powerpoint/2010/main" val="3925808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BAF4B-4FCF-29FE-CA8A-BE2CE1CDC4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F2C54-33F5-D418-1030-4C3B5998A42B}"/>
              </a:ext>
            </a:extLst>
          </p:cNvPr>
          <p:cNvSpPr>
            <a:spLocks noGrp="1"/>
          </p:cNvSpPr>
          <p:nvPr>
            <p:ph type="title"/>
          </p:nvPr>
        </p:nvSpPr>
        <p:spPr>
          <a:xfrm>
            <a:off x="280372" y="267494"/>
            <a:ext cx="6923112" cy="506897"/>
          </a:xfrm>
        </p:spPr>
        <p:txBody>
          <a:bodyPr anchor="ctr">
            <a:normAutofit/>
          </a:bodyPr>
          <a:lstStyle/>
          <a:p>
            <a:pPr>
              <a:lnSpc>
                <a:spcPct val="90000"/>
              </a:lnSpc>
            </a:pPr>
            <a:r>
              <a:rPr lang="en-GB" sz="3000" dirty="0"/>
              <a:t>Agenda</a:t>
            </a:r>
          </a:p>
        </p:txBody>
      </p:sp>
      <p:graphicFrame>
        <p:nvGraphicFramePr>
          <p:cNvPr id="3" name="Table 2">
            <a:extLst>
              <a:ext uri="{FF2B5EF4-FFF2-40B4-BE49-F238E27FC236}">
                <a16:creationId xmlns:a16="http://schemas.microsoft.com/office/drawing/2014/main" id="{7BE7D200-1527-3369-8690-D900F4EB8377}"/>
              </a:ext>
            </a:extLst>
          </p:cNvPr>
          <p:cNvGraphicFramePr>
            <a:graphicFrameLocks noGrp="1"/>
          </p:cNvGraphicFramePr>
          <p:nvPr>
            <p:extLst>
              <p:ext uri="{D42A27DB-BD31-4B8C-83A1-F6EECF244321}">
                <p14:modId xmlns:p14="http://schemas.microsoft.com/office/powerpoint/2010/main" val="3673334938"/>
              </p:ext>
            </p:extLst>
          </p:nvPr>
        </p:nvGraphicFramePr>
        <p:xfrm>
          <a:off x="280372" y="915569"/>
          <a:ext cx="8583256" cy="3892035"/>
        </p:xfrm>
        <a:graphic>
          <a:graphicData uri="http://schemas.openxmlformats.org/drawingml/2006/table">
            <a:tbl>
              <a:tblPr firstRow="1" firstCol="1" bandRow="1">
                <a:tableStyleId>{5C22544A-7EE6-4342-B048-85BDC9FD1C3A}</a:tableStyleId>
              </a:tblPr>
              <a:tblGrid>
                <a:gridCol w="642378">
                  <a:extLst>
                    <a:ext uri="{9D8B030D-6E8A-4147-A177-3AD203B41FA5}">
                      <a16:colId xmlns:a16="http://schemas.microsoft.com/office/drawing/2014/main" val="417110833"/>
                    </a:ext>
                  </a:extLst>
                </a:gridCol>
                <a:gridCol w="3649250">
                  <a:extLst>
                    <a:ext uri="{9D8B030D-6E8A-4147-A177-3AD203B41FA5}">
                      <a16:colId xmlns:a16="http://schemas.microsoft.com/office/drawing/2014/main" val="379418575"/>
                    </a:ext>
                  </a:extLst>
                </a:gridCol>
                <a:gridCol w="4291628">
                  <a:extLst>
                    <a:ext uri="{9D8B030D-6E8A-4147-A177-3AD203B41FA5}">
                      <a16:colId xmlns:a16="http://schemas.microsoft.com/office/drawing/2014/main" val="2073863139"/>
                    </a:ext>
                  </a:extLst>
                </a:gridCol>
              </a:tblGrid>
              <a:tr h="288029">
                <a:tc>
                  <a:txBody>
                    <a:bodyPr/>
                    <a:lstStyle/>
                    <a:p>
                      <a:pPr algn="ctr">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Time</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Item</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400" kern="100" dirty="0">
                          <a:effectLst/>
                          <a:latin typeface="Arial" panose="020B0604020202020204" pitchFamily="34" charset="0"/>
                          <a:cs typeface="Arial" panose="020B0604020202020204" pitchFamily="34" charset="0"/>
                        </a:rPr>
                        <a:t>Speaker</a:t>
                      </a:r>
                      <a:endParaRPr lang="en-GB" sz="14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extLst>
                  <a:ext uri="{0D108BD9-81ED-4DB2-BD59-A6C34878D82A}">
                    <a16:rowId xmlns:a16="http://schemas.microsoft.com/office/drawing/2014/main" val="3219749229"/>
                  </a:ext>
                </a:extLst>
              </a:tr>
              <a:tr h="332084">
                <a:tc>
                  <a:txBody>
                    <a:bodyPr/>
                    <a:lstStyle/>
                    <a:p>
                      <a:pPr algn="ctr">
                        <a:lnSpc>
                          <a:spcPct val="107000"/>
                        </a:lnSpc>
                        <a:spcBef>
                          <a:spcPts val="300"/>
                        </a:spcBef>
                        <a:spcAft>
                          <a:spcPts val="300"/>
                        </a:spcAft>
                      </a:pPr>
                      <a:r>
                        <a:rPr lang="en-GB" sz="1300" kern="100" dirty="0">
                          <a:solidFill>
                            <a:schemeClr val="bg1"/>
                          </a:solidFill>
                          <a:effectLst/>
                          <a:latin typeface="Arial" panose="020B0604020202020204" pitchFamily="34" charset="0"/>
                          <a:cs typeface="Arial" panose="020B0604020202020204" pitchFamily="34" charset="0"/>
                        </a:rPr>
                        <a:t>12:00</a:t>
                      </a:r>
                      <a:endPar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300" kern="100" dirty="0">
                          <a:effectLst/>
                          <a:latin typeface="Arial" panose="020B0604020202020204" pitchFamily="34" charset="0"/>
                          <a:cs typeface="Arial" panose="020B0604020202020204" pitchFamily="34" charset="0"/>
                        </a:rPr>
                        <a:t>Introduction to the forum</a:t>
                      </a:r>
                      <a:endParaRPr lang="en-GB" sz="13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lumMod val="85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300" kern="100" dirty="0">
                          <a:effectLst/>
                          <a:latin typeface="Arial" panose="020B0604020202020204" pitchFamily="34" charset="0"/>
                          <a:cs typeface="Arial" panose="020B0604020202020204" pitchFamily="34" charset="0"/>
                        </a:rPr>
                        <a:t>Chair, Caroline Latham-Parker, NHSR, Safety and Learning Lead – South</a:t>
                      </a:r>
                      <a:endParaRPr lang="en-GB" sz="13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lumMod val="85000"/>
                      </a:schemeClr>
                    </a:solidFill>
                  </a:tcPr>
                </a:tc>
                <a:extLst>
                  <a:ext uri="{0D108BD9-81ED-4DB2-BD59-A6C34878D82A}">
                    <a16:rowId xmlns:a16="http://schemas.microsoft.com/office/drawing/2014/main" val="736883230"/>
                  </a:ext>
                </a:extLst>
              </a:tr>
              <a:tr h="332084">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GB" sz="1300" kern="100" dirty="0">
                          <a:solidFill>
                            <a:schemeClr val="bg1"/>
                          </a:solidFill>
                          <a:effectLst/>
                          <a:latin typeface="Arial" panose="020B0604020202020204" pitchFamily="34" charset="0"/>
                          <a:cs typeface="Arial" panose="020B0604020202020204" pitchFamily="34" charset="0"/>
                        </a:rPr>
                        <a:t>12:05</a:t>
                      </a:r>
                      <a:endPar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p>
                      <a:pPr algn="ctr">
                        <a:lnSpc>
                          <a:spcPct val="107000"/>
                        </a:lnSpc>
                        <a:spcBef>
                          <a:spcPts val="300"/>
                        </a:spcBef>
                        <a:spcAft>
                          <a:spcPts val="300"/>
                        </a:spcAft>
                      </a:pPr>
                      <a:endPar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lang="en-GB" sz="1300" b="0" i="0" kern="1200" dirty="0">
                          <a:solidFill>
                            <a:schemeClr val="dk1"/>
                          </a:solidFill>
                          <a:effectLst/>
                          <a:latin typeface="Arial" panose="020B0604020202020204" pitchFamily="34" charset="0"/>
                          <a:ea typeface="+mn-ea"/>
                          <a:cs typeface="Arial" panose="020B0604020202020204" pitchFamily="34" charset="0"/>
                        </a:rPr>
                        <a:t>Learning from staff claims relating to exposure of substances hazardous to health (20 mins)</a:t>
                      </a:r>
                    </a:p>
                  </a:txBody>
                  <a:tcPr marL="69151" marR="69151" marT="0" marB="0" anchor="ctr">
                    <a:solidFill>
                      <a:schemeClr val="bg2">
                        <a:lumMod val="20000"/>
                        <a:lumOff val="80000"/>
                      </a:schemeClr>
                    </a:solidFill>
                  </a:tcPr>
                </a:tc>
                <a:tc>
                  <a:txBody>
                    <a:bodyPr/>
                    <a:lstStyle/>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300" kern="100" dirty="0">
                          <a:effectLst/>
                          <a:latin typeface="Arial" panose="020B0604020202020204" pitchFamily="34" charset="0"/>
                          <a:cs typeface="Arial" panose="020B0604020202020204" pitchFamily="34" charset="0"/>
                        </a:rPr>
                        <a:t>Abigail Fogarty, NHSR, Associate Safety and Learning Lead, London </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300" kern="100" dirty="0">
                          <a:effectLst/>
                          <a:latin typeface="Arial" panose="020B0604020202020204" pitchFamily="34" charset="0"/>
                          <a:cs typeface="Arial" panose="020B0604020202020204" pitchFamily="34" charset="0"/>
                        </a:rPr>
                        <a:t>Justine Sharpe, NHSR, Safety &amp; Learning Lead, London</a:t>
                      </a:r>
                    </a:p>
                  </a:txBody>
                  <a:tcPr marL="69151" marR="69151" marT="0" marB="0" anchor="ctr">
                    <a:solidFill>
                      <a:srgbClr val="D9F0FA"/>
                    </a:solidFill>
                  </a:tcPr>
                </a:tc>
                <a:extLst>
                  <a:ext uri="{0D108BD9-81ED-4DB2-BD59-A6C34878D82A}">
                    <a16:rowId xmlns:a16="http://schemas.microsoft.com/office/drawing/2014/main" val="1004756354"/>
                  </a:ext>
                </a:extLst>
              </a:tr>
              <a:tr h="332084">
                <a:tc>
                  <a:txBody>
                    <a:bodyPr/>
                    <a:lstStyle/>
                    <a:p>
                      <a:pPr algn="ctr">
                        <a:lnSpc>
                          <a:spcPct val="107000"/>
                        </a:lnSpc>
                        <a:spcBef>
                          <a:spcPts val="300"/>
                        </a:spcBef>
                        <a:spcAft>
                          <a:spcPts val="300"/>
                        </a:spcAft>
                      </a:pPr>
                      <a:r>
                        <a:rPr lang="en-GB" sz="1300" kern="100" dirty="0">
                          <a:solidFill>
                            <a:schemeClr val="bg1"/>
                          </a:solidFill>
                          <a:effectLst/>
                          <a:latin typeface="Arial" panose="020B0604020202020204" pitchFamily="34" charset="0"/>
                          <a:cs typeface="Arial" panose="020B0604020202020204" pitchFamily="34" charset="0"/>
                        </a:rPr>
                        <a:t>12:25</a:t>
                      </a:r>
                      <a:endPar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300" kern="100" dirty="0">
                          <a:effectLst/>
                          <a:latin typeface="Arial" panose="020B0604020202020204" pitchFamily="34" charset="0"/>
                          <a:ea typeface="Aptos" panose="020B0004020202020204" pitchFamily="34" charset="0"/>
                          <a:cs typeface="Arial" panose="020B0604020202020204" pitchFamily="34" charset="0"/>
                        </a:rPr>
                        <a:t>Duty of Candour &amp; PSRIF (20 mins)</a:t>
                      </a:r>
                    </a:p>
                  </a:txBody>
                  <a:tcPr marL="69151" marR="69151" marT="0" marB="0" anchor="ctr">
                    <a:solidFill>
                      <a:schemeClr val="bg1"/>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300" kern="1200" dirty="0">
                          <a:solidFill>
                            <a:schemeClr val="dk1"/>
                          </a:solidFill>
                          <a:effectLst/>
                          <a:latin typeface="Arial" panose="020B0604020202020204" pitchFamily="34" charset="0"/>
                          <a:ea typeface="+mn-ea"/>
                          <a:cs typeface="Arial" panose="020B0604020202020204" pitchFamily="34" charset="0"/>
                        </a:rPr>
                        <a:t>Trudy Sexton , Devon Partnership NHS Trust, Patient Safety Manager </a:t>
                      </a:r>
                      <a:endParaRPr lang="en-GB" sz="1300" kern="100" dirty="0">
                        <a:effectLst/>
                        <a:latin typeface="Arial" panose="020B06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2536172184"/>
                  </a:ext>
                </a:extLst>
              </a:tr>
              <a:tr h="332084">
                <a:tc>
                  <a:txBody>
                    <a:bodyPr/>
                    <a:lstStyle/>
                    <a:p>
                      <a:pPr algn="ctr">
                        <a:lnSpc>
                          <a:spcPct val="107000"/>
                        </a:lnSpc>
                        <a:spcBef>
                          <a:spcPts val="300"/>
                        </a:spcBef>
                        <a:spcAft>
                          <a:spcPts val="300"/>
                        </a:spcAft>
                      </a:pPr>
                      <a:r>
                        <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12.45</a:t>
                      </a:r>
                    </a:p>
                  </a:txBody>
                  <a:tcPr marL="69151" marR="69151" marT="0" marB="0" anchor="ctr">
                    <a:solidFill>
                      <a:srgbClr val="005EB8"/>
                    </a:solidFill>
                  </a:tcPr>
                </a:tc>
                <a:tc>
                  <a:txBody>
                    <a:bodyPr/>
                    <a:lstStyle/>
                    <a:p>
                      <a:pPr algn="l">
                        <a:lnSpc>
                          <a:spcPct val="107000"/>
                        </a:lnSpc>
                      </a:pPr>
                      <a:r>
                        <a:rPr lang="en-GB" sz="13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Q&amp;A (10 mins)</a:t>
                      </a:r>
                    </a:p>
                  </a:txBody>
                  <a:tcPr marL="69151" marR="69151" marT="0" marB="0" anchor="ctr">
                    <a:solidFill>
                      <a:schemeClr val="bg1">
                        <a:lumMod val="85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300" kern="100" dirty="0">
                          <a:solidFill>
                            <a:schemeClr val="tx1"/>
                          </a:solidFill>
                          <a:effectLst/>
                          <a:latin typeface="Arial" panose="020B0604020202020204" pitchFamily="34" charset="0"/>
                          <a:cs typeface="Arial" panose="020B0604020202020204" pitchFamily="34" charset="0"/>
                        </a:rPr>
                        <a:t>To be led by Ingrid </a:t>
                      </a:r>
                      <a:r>
                        <a:rPr lang="en-GB" sz="1300" kern="100" dirty="0">
                          <a:effectLst/>
                          <a:latin typeface="Arial" panose="020B0604020202020204" pitchFamily="34" charset="0"/>
                          <a:ea typeface="Aptos" panose="020B0004020202020204" pitchFamily="34" charset="0"/>
                          <a:cs typeface="Arial" panose="020B0604020202020204" pitchFamily="34" charset="0"/>
                        </a:rPr>
                        <a:t>Henderson - </a:t>
                      </a:r>
                      <a:r>
                        <a:rPr lang="en-GB" sz="1300" kern="100" dirty="0">
                          <a:effectLst/>
                          <a:latin typeface="Arial" panose="020B0604020202020204" pitchFamily="34" charset="0"/>
                          <a:cs typeface="Arial" panose="020B0604020202020204" pitchFamily="34" charset="0"/>
                        </a:rPr>
                        <a:t> NHSR, Associate Safety &amp; Learning Lead – London &amp; South </a:t>
                      </a:r>
                      <a:endParaRPr lang="en-GB" sz="1300" kern="100" dirty="0">
                        <a:solidFill>
                          <a:schemeClr val="tx1"/>
                        </a:solidFill>
                        <a:effectLst/>
                        <a:latin typeface="Arial" panose="020B0604020202020204" pitchFamily="34" charset="0"/>
                        <a:cs typeface="Arial" panose="020B0604020202020204" pitchFamily="34" charset="0"/>
                      </a:endParaRPr>
                    </a:p>
                  </a:txBody>
                  <a:tcPr marL="69151" marR="69151" marT="0" marB="0" anchor="ctr">
                    <a:solidFill>
                      <a:schemeClr val="bg1">
                        <a:lumMod val="85000"/>
                      </a:schemeClr>
                    </a:solidFill>
                  </a:tcPr>
                </a:tc>
                <a:extLst>
                  <a:ext uri="{0D108BD9-81ED-4DB2-BD59-A6C34878D82A}">
                    <a16:rowId xmlns:a16="http://schemas.microsoft.com/office/drawing/2014/main" val="2238465348"/>
                  </a:ext>
                </a:extLst>
              </a:tr>
              <a:tr h="725273">
                <a:tc>
                  <a:txBody>
                    <a:bodyPr/>
                    <a:lstStyle/>
                    <a:p>
                      <a:pPr algn="ctr">
                        <a:lnSpc>
                          <a:spcPct val="107000"/>
                        </a:lnSpc>
                        <a:spcBef>
                          <a:spcPts val="300"/>
                        </a:spcBef>
                        <a:spcAft>
                          <a:spcPts val="300"/>
                        </a:spcAft>
                      </a:pPr>
                      <a:r>
                        <a:rPr lang="en-GB" sz="1300" kern="100" dirty="0">
                          <a:solidFill>
                            <a:schemeClr val="bg1"/>
                          </a:solidFill>
                          <a:effectLst/>
                          <a:latin typeface="Arial" panose="020B0604020202020204" pitchFamily="34" charset="0"/>
                          <a:cs typeface="Arial" panose="020B0604020202020204" pitchFamily="34" charset="0"/>
                        </a:rPr>
                        <a:t>12.55</a:t>
                      </a:r>
                      <a:endPar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300" kern="100" dirty="0">
                          <a:effectLst/>
                          <a:latin typeface="Arial" panose="020B0604020202020204" pitchFamily="34" charset="0"/>
                          <a:ea typeface="Aptos" panose="020B0004020202020204" pitchFamily="34" charset="0"/>
                          <a:cs typeface="Arial" panose="020B0604020202020204" pitchFamily="34" charset="0"/>
                        </a:rPr>
                        <a:t>Member led breakout groups facilitated by NHSR </a:t>
                      </a:r>
                    </a:p>
                    <a:p>
                      <a:pPr algn="l">
                        <a:lnSpc>
                          <a:spcPct val="107000"/>
                        </a:lnSpc>
                        <a:spcBef>
                          <a:spcPts val="300"/>
                        </a:spcBef>
                        <a:spcAft>
                          <a:spcPts val="300"/>
                        </a:spcAft>
                      </a:pPr>
                      <a:r>
                        <a:rPr lang="en-GB" sz="1300" kern="100" dirty="0">
                          <a:effectLst/>
                          <a:latin typeface="Arial" panose="020B0604020202020204" pitchFamily="34" charset="0"/>
                          <a:ea typeface="Aptos" panose="020B0004020202020204" pitchFamily="34" charset="0"/>
                          <a:cs typeface="Arial" panose="020B0604020202020204" pitchFamily="34" charset="0"/>
                        </a:rPr>
                        <a:t>(30 mins) </a:t>
                      </a:r>
                    </a:p>
                    <a:p>
                      <a:pPr algn="l">
                        <a:lnSpc>
                          <a:spcPct val="107000"/>
                        </a:lnSpc>
                        <a:spcBef>
                          <a:spcPts val="300"/>
                        </a:spcBef>
                        <a:spcAft>
                          <a:spcPts val="300"/>
                        </a:spcAft>
                      </a:pPr>
                      <a:endParaRPr lang="en-GB" sz="13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D9F0FA"/>
                    </a:solidFill>
                  </a:tcPr>
                </a:tc>
                <a:tc>
                  <a:txBody>
                    <a:bodyPr/>
                    <a:lstStyle/>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300" kern="100" dirty="0">
                          <a:effectLst/>
                          <a:latin typeface="Arial" panose="020B0604020202020204" pitchFamily="34" charset="0"/>
                          <a:cs typeface="Arial" panose="020B0604020202020204" pitchFamily="34" charset="0"/>
                        </a:rPr>
                        <a:t>Caroline Latham-Parker</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300" kern="100" dirty="0">
                          <a:effectLst/>
                          <a:latin typeface="Arial" panose="020B0604020202020204" pitchFamily="34" charset="0"/>
                          <a:ea typeface="Aptos" panose="020B0004020202020204" pitchFamily="34" charset="0"/>
                          <a:cs typeface="Arial" panose="020B0604020202020204" pitchFamily="34" charset="0"/>
                        </a:rPr>
                        <a:t>Ingrid Henderson </a:t>
                      </a:r>
                    </a:p>
                  </a:txBody>
                  <a:tcPr marL="69151" marR="69151" marT="0" marB="0" anchor="ctr">
                    <a:solidFill>
                      <a:srgbClr val="D9F0FA"/>
                    </a:solidFill>
                  </a:tcPr>
                </a:tc>
                <a:extLst>
                  <a:ext uri="{0D108BD9-81ED-4DB2-BD59-A6C34878D82A}">
                    <a16:rowId xmlns:a16="http://schemas.microsoft.com/office/drawing/2014/main" val="3078171554"/>
                  </a:ext>
                </a:extLst>
              </a:tr>
              <a:tr h="219607">
                <a:tc>
                  <a:txBody>
                    <a:bodyPr/>
                    <a:lstStyle/>
                    <a:p>
                      <a:pPr algn="ctr">
                        <a:lnSpc>
                          <a:spcPct val="107000"/>
                        </a:lnSpc>
                        <a:spcBef>
                          <a:spcPts val="300"/>
                        </a:spcBef>
                        <a:spcAft>
                          <a:spcPts val="300"/>
                        </a:spcAft>
                      </a:pPr>
                      <a:r>
                        <a:rPr lang="en-GB" sz="1300" kern="100" dirty="0">
                          <a:solidFill>
                            <a:schemeClr val="bg1"/>
                          </a:solidFill>
                          <a:effectLst/>
                          <a:latin typeface="Arial" panose="020B0604020202020204" pitchFamily="34" charset="0"/>
                          <a:ea typeface="Aptos" panose="020B0004020202020204" pitchFamily="34" charset="0"/>
                          <a:cs typeface="Arial" panose="020B0604020202020204" pitchFamily="34" charset="0"/>
                        </a:rPr>
                        <a:t>13:25</a:t>
                      </a:r>
                    </a:p>
                  </a:txBody>
                  <a:tcPr marL="69151" marR="69151" marT="0" marB="0" anchor="ctr">
                    <a:solidFill>
                      <a:srgbClr val="005EB8"/>
                    </a:solidFill>
                  </a:tcPr>
                </a:tc>
                <a:tc>
                  <a:txBody>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lang="en-GB" sz="1300" kern="100" dirty="0">
                          <a:effectLst/>
                          <a:latin typeface="Arial" panose="020B0604020202020204" pitchFamily="34" charset="0"/>
                          <a:ea typeface="Aptos" panose="020B0004020202020204" pitchFamily="34" charset="0"/>
                          <a:cs typeface="Arial" panose="020B0604020202020204" pitchFamily="34" charset="0"/>
                        </a:rPr>
                        <a:t>Summary and Close (5 mins)</a:t>
                      </a:r>
                    </a:p>
                  </a:txBody>
                  <a:tcPr marL="69151" marR="69151" marT="0" marB="0" anchor="ctr">
                    <a:solidFill>
                      <a:srgbClr val="FFFFFF"/>
                    </a:solidFill>
                  </a:tcPr>
                </a:tc>
                <a:tc>
                  <a:txBody>
                    <a:bodyPr/>
                    <a:lstStyle/>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300" kern="100" dirty="0">
                          <a:effectLst/>
                          <a:latin typeface="Arial" panose="020B0604020202020204" pitchFamily="34" charset="0"/>
                          <a:ea typeface="Aptos" panose="020B0004020202020204" pitchFamily="34" charset="0"/>
                          <a:cs typeface="Arial" panose="020B0604020202020204" pitchFamily="34" charset="0"/>
                        </a:rPr>
                        <a:t>Caroline Latham-Parker</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endParaRPr lang="en-GB" sz="13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FFFFFF"/>
                    </a:solidFill>
                  </a:tcPr>
                </a:tc>
                <a:extLst>
                  <a:ext uri="{0D108BD9-81ED-4DB2-BD59-A6C34878D82A}">
                    <a16:rowId xmlns:a16="http://schemas.microsoft.com/office/drawing/2014/main" val="3984368728"/>
                  </a:ext>
                </a:extLst>
              </a:tr>
            </a:tbl>
          </a:graphicData>
        </a:graphic>
      </p:graphicFrame>
    </p:spTree>
    <p:extLst>
      <p:ext uri="{BB962C8B-B14F-4D97-AF65-F5344CB8AC3E}">
        <p14:creationId xmlns:p14="http://schemas.microsoft.com/office/powerpoint/2010/main" val="928972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392175"/>
            <a:ext cx="4762500" cy="529829"/>
          </a:xfrm>
        </p:spPr>
        <p:txBody>
          <a:bodyPr/>
          <a:lstStyle/>
          <a:p>
            <a:pPr algn="ctr"/>
            <a:r>
              <a:rPr lang="en-GB" dirty="0"/>
              <a:t>The Plan</a:t>
            </a:r>
          </a:p>
        </p:txBody>
      </p:sp>
      <p:sp>
        <p:nvSpPr>
          <p:cNvPr id="3" name="Content Placeholder 2"/>
          <p:cNvSpPr>
            <a:spLocks noGrp="1"/>
          </p:cNvSpPr>
          <p:nvPr>
            <p:ph idx="1"/>
          </p:nvPr>
        </p:nvSpPr>
        <p:spPr>
          <a:xfrm>
            <a:off x="1485900" y="961612"/>
            <a:ext cx="5743575" cy="2954215"/>
          </a:xfrm>
        </p:spPr>
        <p:txBody>
          <a:bodyPr/>
          <a:lstStyle/>
          <a:p>
            <a:r>
              <a:rPr lang="en-GB" sz="1800" dirty="0"/>
              <a:t>All patients, families and carers will receive the required support and opportunity to contribute their experiences and insights and to be actively involved in the patient safety incident process.  By collectively generating testing and measuring impact of ideas.</a:t>
            </a:r>
          </a:p>
          <a:p>
            <a:r>
              <a:rPr lang="en-GB" sz="1800" dirty="0"/>
              <a:t>The initial contact will occur within the first 10 days 100% of the time following the identification of a serious incident and will be maintained throughout the process by June 2024. </a:t>
            </a:r>
          </a:p>
        </p:txBody>
      </p:sp>
      <p:pic>
        <p:nvPicPr>
          <p:cNvPr id="6" name="Picture 5">
            <a:extLst>
              <a:ext uri="{FF2B5EF4-FFF2-40B4-BE49-F238E27FC236}">
                <a16:creationId xmlns:a16="http://schemas.microsoft.com/office/drawing/2014/main" id="{9060EEE0-9C6E-9FD8-CD41-EDE903AFFE64}"/>
              </a:ext>
            </a:extLst>
          </p:cNvPr>
          <p:cNvPicPr>
            <a:picLocks noChangeAspect="1"/>
          </p:cNvPicPr>
          <p:nvPr/>
        </p:nvPicPr>
        <p:blipFill>
          <a:blip r:embed="rId3"/>
          <a:stretch>
            <a:fillRect/>
          </a:stretch>
        </p:blipFill>
        <p:spPr>
          <a:xfrm>
            <a:off x="4942703" y="3346390"/>
            <a:ext cx="1150758" cy="1138874"/>
          </a:xfrm>
          <a:prstGeom prst="rect">
            <a:avLst/>
          </a:prstGeom>
        </p:spPr>
      </p:pic>
    </p:spTree>
    <p:extLst>
      <p:ext uri="{BB962C8B-B14F-4D97-AF65-F5344CB8AC3E}">
        <p14:creationId xmlns:p14="http://schemas.microsoft.com/office/powerpoint/2010/main" val="1450584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6A2F6-505B-54DE-A148-CE6144DA71E0}"/>
              </a:ext>
            </a:extLst>
          </p:cNvPr>
          <p:cNvSpPr>
            <a:spLocks noGrp="1"/>
          </p:cNvSpPr>
          <p:nvPr>
            <p:ph type="title"/>
          </p:nvPr>
        </p:nvSpPr>
        <p:spPr>
          <a:xfrm>
            <a:off x="1368028" y="268486"/>
            <a:ext cx="4762500" cy="529829"/>
          </a:xfrm>
        </p:spPr>
        <p:txBody>
          <a:bodyPr/>
          <a:lstStyle/>
          <a:p>
            <a:pPr algn="ctr"/>
            <a:r>
              <a:rPr lang="en-GB" dirty="0"/>
              <a:t>Our Rationale</a:t>
            </a:r>
          </a:p>
        </p:txBody>
      </p:sp>
      <p:sp>
        <p:nvSpPr>
          <p:cNvPr id="3" name="Content Placeholder 2">
            <a:extLst>
              <a:ext uri="{FF2B5EF4-FFF2-40B4-BE49-F238E27FC236}">
                <a16:creationId xmlns:a16="http://schemas.microsoft.com/office/drawing/2014/main" id="{4085B5F2-5E0B-020B-65E9-6EB48A86F663}"/>
              </a:ext>
            </a:extLst>
          </p:cNvPr>
          <p:cNvSpPr>
            <a:spLocks noGrp="1"/>
          </p:cNvSpPr>
          <p:nvPr>
            <p:ph idx="1"/>
          </p:nvPr>
        </p:nvSpPr>
        <p:spPr>
          <a:xfrm>
            <a:off x="1260872" y="926902"/>
            <a:ext cx="6172200" cy="3101686"/>
          </a:xfrm>
        </p:spPr>
        <p:txBody>
          <a:bodyPr/>
          <a:lstStyle/>
          <a:p>
            <a:r>
              <a:rPr lang="en-GB" sz="1800" dirty="0"/>
              <a:t>Staff will have a clear understanding of the Duty of Candour and the steps</a:t>
            </a:r>
          </a:p>
          <a:p>
            <a:r>
              <a:rPr lang="en-GB" sz="1800" dirty="0"/>
              <a:t>Staff will be confident in implementing the Duty of Candour, including contacting believed families and carers</a:t>
            </a:r>
          </a:p>
          <a:p>
            <a:r>
              <a:rPr lang="en-GB" sz="1800" dirty="0"/>
              <a:t>Carers and families will be engaged from an early stage</a:t>
            </a:r>
          </a:p>
          <a:p>
            <a:r>
              <a:rPr lang="en-GB" sz="1800" dirty="0"/>
              <a:t>Reports will reflect the feelings and concerns of the family and carers</a:t>
            </a:r>
          </a:p>
          <a:p>
            <a:r>
              <a:rPr lang="en-GB" sz="1800" dirty="0"/>
              <a:t>Learning will be captured and used to inform improvements </a:t>
            </a:r>
          </a:p>
          <a:p>
            <a:endParaRPr lang="en-GB" dirty="0"/>
          </a:p>
        </p:txBody>
      </p:sp>
    </p:spTree>
    <p:extLst>
      <p:ext uri="{BB962C8B-B14F-4D97-AF65-F5344CB8AC3E}">
        <p14:creationId xmlns:p14="http://schemas.microsoft.com/office/powerpoint/2010/main" val="7278978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BD8F0-3014-5F9A-59A7-D4BCEA80F5B6}"/>
              </a:ext>
            </a:extLst>
          </p:cNvPr>
          <p:cNvSpPr>
            <a:spLocks noGrp="1"/>
          </p:cNvSpPr>
          <p:nvPr>
            <p:ph type="title"/>
          </p:nvPr>
        </p:nvSpPr>
        <p:spPr>
          <a:xfrm>
            <a:off x="1485900" y="385763"/>
            <a:ext cx="4762500" cy="677466"/>
          </a:xfrm>
        </p:spPr>
        <p:txBody>
          <a:bodyPr/>
          <a:lstStyle/>
          <a:p>
            <a:pPr algn="ctr"/>
            <a:r>
              <a:rPr lang="en-GB" dirty="0"/>
              <a:t>Measuring </a:t>
            </a:r>
          </a:p>
        </p:txBody>
      </p:sp>
      <p:pic>
        <p:nvPicPr>
          <p:cNvPr id="11" name="Content Placeholder 10">
            <a:extLst>
              <a:ext uri="{FF2B5EF4-FFF2-40B4-BE49-F238E27FC236}">
                <a16:creationId xmlns:a16="http://schemas.microsoft.com/office/drawing/2014/main" id="{5FE28E35-BDC3-78EA-1592-99F7D2BDDE0E}"/>
              </a:ext>
            </a:extLst>
          </p:cNvPr>
          <p:cNvPicPr>
            <a:picLocks noGrp="1" noChangeAspect="1"/>
          </p:cNvPicPr>
          <p:nvPr>
            <p:ph idx="1"/>
          </p:nvPr>
        </p:nvPicPr>
        <p:blipFill>
          <a:blip r:embed="rId3"/>
          <a:stretch>
            <a:fillRect/>
          </a:stretch>
        </p:blipFill>
        <p:spPr>
          <a:xfrm>
            <a:off x="2352885" y="1063229"/>
            <a:ext cx="3988175" cy="2638425"/>
          </a:xfrm>
        </p:spPr>
      </p:pic>
    </p:spTree>
    <p:extLst>
      <p:ext uri="{BB962C8B-B14F-4D97-AF65-F5344CB8AC3E}">
        <p14:creationId xmlns:p14="http://schemas.microsoft.com/office/powerpoint/2010/main" val="24485488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360A3-8D2A-CD8D-A770-D9EB90AA7442}"/>
              </a:ext>
            </a:extLst>
          </p:cNvPr>
          <p:cNvSpPr>
            <a:spLocks noGrp="1"/>
          </p:cNvSpPr>
          <p:nvPr>
            <p:ph type="title"/>
          </p:nvPr>
        </p:nvSpPr>
        <p:spPr>
          <a:xfrm>
            <a:off x="2338517" y="1673311"/>
            <a:ext cx="4762500" cy="529829"/>
          </a:xfrm>
        </p:spPr>
        <p:txBody>
          <a:bodyPr/>
          <a:lstStyle/>
          <a:p>
            <a:pPr algn="ctr"/>
            <a:r>
              <a:rPr lang="en-GB" dirty="0"/>
              <a:t>Relational Coordination</a:t>
            </a:r>
            <a:br>
              <a:rPr lang="en-GB" dirty="0"/>
            </a:br>
            <a:r>
              <a:rPr lang="en-GB" dirty="0"/>
              <a:t>(RC) </a:t>
            </a:r>
          </a:p>
        </p:txBody>
      </p:sp>
    </p:spTree>
    <p:extLst>
      <p:ext uri="{BB962C8B-B14F-4D97-AF65-F5344CB8AC3E}">
        <p14:creationId xmlns:p14="http://schemas.microsoft.com/office/powerpoint/2010/main" val="2208725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37EBBF1-E2B0-D952-9D4A-65A608CC032E}"/>
              </a:ext>
            </a:extLst>
          </p:cNvPr>
          <p:cNvPicPr>
            <a:picLocks noGrp="1" noChangeAspect="1"/>
          </p:cNvPicPr>
          <p:nvPr>
            <p:ph idx="1"/>
          </p:nvPr>
        </p:nvPicPr>
        <p:blipFill>
          <a:blip r:embed="rId3"/>
          <a:stretch>
            <a:fillRect/>
          </a:stretch>
        </p:blipFill>
        <p:spPr>
          <a:xfrm>
            <a:off x="1143000" y="1"/>
            <a:ext cx="6858000" cy="4685393"/>
          </a:xfrm>
        </p:spPr>
      </p:pic>
    </p:spTree>
    <p:extLst>
      <p:ext uri="{BB962C8B-B14F-4D97-AF65-F5344CB8AC3E}">
        <p14:creationId xmlns:p14="http://schemas.microsoft.com/office/powerpoint/2010/main" val="58269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97D75-86BD-9AC7-349F-31466EEABDED}"/>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3355BCFB-A2C4-F6BC-89AA-849638A9D9E3}"/>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85A34A3D-FD4E-DE9A-4883-80F4BD10CF16}"/>
              </a:ext>
            </a:extLst>
          </p:cNvPr>
          <p:cNvPicPr>
            <a:picLocks noChangeAspect="1"/>
          </p:cNvPicPr>
          <p:nvPr/>
        </p:nvPicPr>
        <p:blipFill>
          <a:blip r:embed="rId3"/>
          <a:stretch>
            <a:fillRect/>
          </a:stretch>
        </p:blipFill>
        <p:spPr>
          <a:xfrm>
            <a:off x="1143000" y="1"/>
            <a:ext cx="6858000" cy="4852554"/>
          </a:xfrm>
          <a:prstGeom prst="rect">
            <a:avLst/>
          </a:prstGeom>
        </p:spPr>
      </p:pic>
    </p:spTree>
    <p:extLst>
      <p:ext uri="{BB962C8B-B14F-4D97-AF65-F5344CB8AC3E}">
        <p14:creationId xmlns:p14="http://schemas.microsoft.com/office/powerpoint/2010/main" val="953686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85915-FB5C-B47E-CE18-E0BA178685D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7F17D4D7-B4AB-5AA0-3831-7C99D78CB51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D48A15EF-4967-F6D8-A745-862ECA5B2CFB}"/>
              </a:ext>
            </a:extLst>
          </p:cNvPr>
          <p:cNvPicPr>
            <a:picLocks noChangeAspect="1"/>
          </p:cNvPicPr>
          <p:nvPr/>
        </p:nvPicPr>
        <p:blipFill>
          <a:blip r:embed="rId3"/>
          <a:stretch>
            <a:fillRect/>
          </a:stretch>
        </p:blipFill>
        <p:spPr>
          <a:xfrm>
            <a:off x="1143000" y="0"/>
            <a:ext cx="6858000" cy="4769915"/>
          </a:xfrm>
          <a:prstGeom prst="rect">
            <a:avLst/>
          </a:prstGeom>
        </p:spPr>
      </p:pic>
    </p:spTree>
    <p:extLst>
      <p:ext uri="{BB962C8B-B14F-4D97-AF65-F5344CB8AC3E}">
        <p14:creationId xmlns:p14="http://schemas.microsoft.com/office/powerpoint/2010/main" val="5756247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4852E94-078B-9F7E-9881-5C82C5C8A083}"/>
              </a:ext>
            </a:extLst>
          </p:cNvPr>
          <p:cNvPicPr>
            <a:picLocks noGrp="1" noChangeAspect="1"/>
          </p:cNvPicPr>
          <p:nvPr>
            <p:ph idx="1"/>
          </p:nvPr>
        </p:nvPicPr>
        <p:blipFill>
          <a:blip r:embed="rId3"/>
          <a:stretch>
            <a:fillRect/>
          </a:stretch>
        </p:blipFill>
        <p:spPr>
          <a:xfrm>
            <a:off x="3177360" y="5196"/>
            <a:ext cx="2789280" cy="4147705"/>
          </a:xfrm>
        </p:spPr>
      </p:pic>
    </p:spTree>
    <p:extLst>
      <p:ext uri="{BB962C8B-B14F-4D97-AF65-F5344CB8AC3E}">
        <p14:creationId xmlns:p14="http://schemas.microsoft.com/office/powerpoint/2010/main" val="12792647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F2F4B-C106-FEB4-0F15-C4527DC0A61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A1E197A6-7897-7DAB-D53E-94529CAEACB9}"/>
              </a:ext>
            </a:extLst>
          </p:cNvPr>
          <p:cNvSpPr txBox="1"/>
          <p:nvPr/>
        </p:nvSpPr>
        <p:spPr>
          <a:xfrm>
            <a:off x="1533525" y="564195"/>
            <a:ext cx="5306981" cy="507831"/>
          </a:xfrm>
          <a:prstGeom prst="rect">
            <a:avLst/>
          </a:prstGeom>
          <a:noFill/>
        </p:spPr>
        <p:txBody>
          <a:bodyPr wrap="square" rtlCol="0">
            <a:spAutoFit/>
          </a:bodyPr>
          <a:lstStyle/>
          <a:p>
            <a:pPr algn="ctr" defTabSz="685800" fontAlgn="base">
              <a:spcBef>
                <a:spcPct val="0"/>
              </a:spcBef>
              <a:spcAft>
                <a:spcPct val="0"/>
              </a:spcAft>
            </a:pPr>
            <a:r>
              <a:rPr lang="en-US" sz="2700" b="1" dirty="0">
                <a:solidFill>
                  <a:srgbClr val="5D7B62"/>
                </a:solidFill>
                <a:latin typeface="Arial" pitchFamily="34" charset="0"/>
                <a:ea typeface="ＭＳ Ｐゴシック" charset="0"/>
                <a:cs typeface="Arial" pitchFamily="34" charset="0"/>
              </a:rPr>
              <a:t>Step 1</a:t>
            </a:r>
          </a:p>
        </p:txBody>
      </p:sp>
      <p:sp>
        <p:nvSpPr>
          <p:cNvPr id="11" name="TextBox 10">
            <a:extLst>
              <a:ext uri="{FF2B5EF4-FFF2-40B4-BE49-F238E27FC236}">
                <a16:creationId xmlns:a16="http://schemas.microsoft.com/office/drawing/2014/main" id="{4A161F22-339A-3233-17D2-3746F5B18F4D}"/>
              </a:ext>
            </a:extLst>
          </p:cNvPr>
          <p:cNvSpPr txBox="1"/>
          <p:nvPr/>
        </p:nvSpPr>
        <p:spPr>
          <a:xfrm>
            <a:off x="1776846" y="1396808"/>
            <a:ext cx="3210791" cy="3416320"/>
          </a:xfrm>
          <a:prstGeom prst="rect">
            <a:avLst/>
          </a:prstGeom>
          <a:noFill/>
        </p:spPr>
        <p:txBody>
          <a:bodyPr wrap="square" rtlCol="0">
            <a:spAutoFit/>
          </a:bodyPr>
          <a:lstStyle/>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Clinicians</a:t>
            </a:r>
          </a:p>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Together representation</a:t>
            </a:r>
          </a:p>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People with lived experience</a:t>
            </a:r>
          </a:p>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Safe From Suicide Team</a:t>
            </a:r>
          </a:p>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Deputy Director Nursing </a:t>
            </a:r>
          </a:p>
          <a:p>
            <a:pPr marL="0" lvl="1" defTabSz="685800" fontAlgn="base">
              <a:spcBef>
                <a:spcPct val="0"/>
              </a:spcBef>
              <a:spcAft>
                <a:spcPct val="0"/>
              </a:spcAft>
            </a:pPr>
            <a:r>
              <a:rPr lang="en-GB" dirty="0">
                <a:solidFill>
                  <a:srgbClr val="000000"/>
                </a:solidFill>
                <a:latin typeface="Arial" pitchFamily="34" charset="0"/>
                <a:ea typeface="ＭＳ Ｐゴシック" charset="0"/>
                <a:cs typeface="Arial" pitchFamily="34" charset="0"/>
              </a:rPr>
              <a:t>Governance Managers </a:t>
            </a: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p:txBody>
      </p:sp>
      <p:sp>
        <p:nvSpPr>
          <p:cNvPr id="2" name="AutoShape 2">
            <a:extLst>
              <a:ext uri="{FF2B5EF4-FFF2-40B4-BE49-F238E27FC236}">
                <a16:creationId xmlns:a16="http://schemas.microsoft.com/office/drawing/2014/main" id="{CBCA88CA-719F-CB68-616E-756AEE65E0CA}"/>
              </a:ext>
            </a:extLst>
          </p:cNvPr>
          <p:cNvSpPr>
            <a:spLocks noChangeAspect="1" noChangeArrowheads="1"/>
          </p:cNvSpPr>
          <p:nvPr/>
        </p:nvSpPr>
        <p:spPr bwMode="auto">
          <a:xfrm>
            <a:off x="1190625" y="-102394"/>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a:solidFill>
                <a:srgbClr val="000000"/>
              </a:solidFill>
              <a:latin typeface="Times New Roman" charset="0"/>
              <a:ea typeface="ＭＳ Ｐゴシック" charset="0"/>
            </a:endParaRPr>
          </a:p>
        </p:txBody>
      </p:sp>
      <p:sp>
        <p:nvSpPr>
          <p:cNvPr id="3" name="AutoShape 4">
            <a:extLst>
              <a:ext uri="{FF2B5EF4-FFF2-40B4-BE49-F238E27FC236}">
                <a16:creationId xmlns:a16="http://schemas.microsoft.com/office/drawing/2014/main" id="{3CE54C9D-1261-8A16-8566-8B19A726633C}"/>
              </a:ext>
            </a:extLst>
          </p:cNvPr>
          <p:cNvSpPr>
            <a:spLocks noChangeAspect="1" noChangeArrowheads="1"/>
          </p:cNvSpPr>
          <p:nvPr/>
        </p:nvSpPr>
        <p:spPr bwMode="auto">
          <a:xfrm>
            <a:off x="1304925" y="1190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a:solidFill>
                <a:srgbClr val="000000"/>
              </a:solidFill>
              <a:latin typeface="Times New Roman" charset="0"/>
              <a:ea typeface="ＭＳ Ｐゴシック" charset="0"/>
            </a:endParaRPr>
          </a:p>
        </p:txBody>
      </p:sp>
      <p:sp>
        <p:nvSpPr>
          <p:cNvPr id="4" name="AutoShape 6" descr="data:image/jpeg;base64,/9j/63E5SlA0AAAAAAEAAHEvanVtYgAAAB5qdW1kYzJwYQARABCAAACqADibcQNjMnBhAAAAO/ZqdW1iAAAAR2p1bWRjMm1hABEAEIAAAKoAOJtxA3Vybjp1dWlkOjczYmQ4YTNlLTFiNjctNGNhZS1hYzc3LWVjYmY4ZDgzZTYwNAAAAA1kanVtYgAAAClqdW1kYzJhcwARABCAAACqADibcQNjMnBhLmFzc2VydGlvbnMAAAAMEmp1bWIAAABBanVtZGNib3IAEQAQgAAAqgA4m3ETYzJwYS5oYXNoLmJveGVzAAAAABhjMnNo34qJB/JCSBnc3rnLrSEGWgAAC8ljYm9yomNhbGdmc2hhMjU2ZWJveGVzmDWjZW5hbWVzgWRQTkdoZGhhc2hYIExLajvhMUq4YTi+9DFN3gIuYAlg2GiaLI+GMYAtINq2Y3BhZECjZW5hbWVzgWRJSERSZGhhc2hYIERIOFWBcgxf+COZLZfdplQuwWjuRje7E/BRwkF7ti9LY3BhZECjZW5hbWVzgWRDMlBBZGhhc2hBAGNwYWRAo2VuYW1lc4FkSURBVGRoYXNoWCDdBG+4z0qNwYY8g+8b0K+fkZjDTGi0ZRGMIdeHhQCotWNwYWRAo2VuYW1lc4FkSURBVGRoYXNoWCBNHjhODqQL2o71BA3n+Zt1ey6vaFTH2/b7C/ZfUo89cWNwYWRAo2VuYW1lc4FkSURBVGRoYXNoWCAYxIb2riooWZgtG5sUQ6Tfz1UlKnijQvpnL0Zvoyb+EGNwYWRAo2VuYW1lc4FkSURBVGRoYXNoWCD/JLDaKIwGMJ1Yi3HP0SiqIRPVhe5b6SbLQOGPaHVxVWNwYWRAo2VuYW1lc4FkSURBVGRoYXNoWCBqbKQMqCVugbfC8CWJXToDv1n48TG/3qzVOhhmI4nhBGNwYWRAo2VuYW1lc4FkSURBVGRoYXNoWCBic/QKur+aXV8on+1uVAphMcuyhJXXuIh8rrutkK/zUWNwYWRAo2VuYW1lc4FkSURBVGRoYXNoWCDcM7R+9cU2bmnKMB/D9vQDES9jB7QTPhPvK3sdnRhy92NwYWRAo2VuYW1lc4FkSURBVGRoYXNoWCDZ1c6cA+YK5oJWkR3OEvIYRhBLDm6EYD5H+2n3vNcSPGNwYWRAo2VuYW1lc4FkSURBVGRoYXNoWCAiy5lQcYzdqB18/W9yuJTA5ne3UMvZ3VNTSpTlNH42TWNwYWRAo2VuYW1lc4FkSURBVGRoYXNoWCBEhx8XCeWw/oFXrdcOprWgZW1lEWqt3kg7PIqHF1sC22NwYWRAo2VuYW1lc4FkSURBVGRoYXNoWCAnJhhOtKUy0P06lYXMEBYssV3cvDcM7fQB/FwrtvaMWmNwYWRAo2VuYW1lc4FkSURBVGRoYXNoWCDLmXs9HGBL7k8WirzqR1UVzTKJiKtVwrgorpJptdkIwmNwYWRAo2VuYW1lc4FkSURBVGRoYXNoWCA3FkBltFA/u9B/aFFZs7JkGdqDgwIfjMPuqXFFYJNBhmNwYWRAo2VuYW1lc4FkSURBVGRoYXNoWCAVQaA55WVIKOJ51YLzp9HbFq+b9IwZwR3erjvlDO/YEGNwYWRAo2VuYW1lc4FkSURBVGRoYXNoWCCLJhVFYr7Ip97bQWdTNyhdw6+JZZE8DHR4THF6ieLwkGNwYWRAo2VuYW1lc4FkSURBVGRoYXNoWCAFqzFiJVhX3YXNGZzrHQxT0KFB7GbZCWzbLss75T/Fc2NwYWRAo2VuYW1lc4FkSURBVGRoYXNoWCDHBqgYbg5UD8QOQCSDLjJfaaVT1d6IKijq2C93QJiN82NwYWRAo2VuYW1lc4FkSURBVGRoYXNoWCBacwnLvR8LaqfKvQy4Q90x6Z6KvvD4OYOGuuda9G58xGNwYWRAo2VuYW1lc4FkSURBVGRoYXNoWCDr7zpkIhT2Yjb64hIvwuMyOGox9ev2xv6AnU2hrWxC52NwYWRAo2VuYW1lc4FkSURBVGRoYXNoWCCOKpfrVXqQP1NgnLxcxjR0NzQKClMWdi+zzXG2rffvkWNwYWRAo2VuYW1lc4FkSURBVGRoYXNoWCBUA9XBdLiiPL19C8qcmuC22cPAK0mzKbaOedUVg6mvkWNwYWRAo2VuYW1lc4FkSURBVGRoYXNoWCBkBV7MjU8Sp6BudFJuOOSvMsBweZ1L7noJFMit0V8p8GNwYWRAo2VuYW1lc4FkSURBVGRoYXNoWCCR7bAevY1nd3zbDBax+4bbNj3U7nsX8DNQGTDxN9knm2NwYWRAo2VuYW1lc4FkSURBVGRoYXNoWCAEHOnStEj9c49PzJ7BJ3Qr4JAv7s3s7JUZkvI8E+358WNwYWRAo2VuYW1lc4FkSURBVGRoYXNoWCBt4aEiW0SITFXzZO3zamP6qwa5RIuAeOs/xnSuhiytDmNwYWRAo2VuYW1lc4FkSURBVGRoYXNoWCBKX20vvhRJ1be80ZYhqd7CwosrknoJxQgNZb98cpynmWNwYWRAo2VuYW1lc4FkSURBVGRoYXNoWCAqidniPc0BKi9hyWbz1z+bYcxRLOkXnUAhPDeHDqDeWWNwYWRAo2VuYW1lc4FkSURBVGRoYXNoWCADB0M30oxms1OrdkwKBwNAaIw1dJrGlPBWbiFMEH+WlmNwYWRAo2VuYW1lc4FkSURBVGRoYXNoWCB6yjsgXu3Qc7dmnPiFvGXXMJdFqvuIHRlh7FVaoEVEz2NwYWRAo2VuYW1lc4FkSURBVGRoYXNoWCCUTs0pkYw0Q6nxXqtjgDfp/JIsuh6GrBlf0bn0LwiS0GNwYWRAo2VuYW1lc4FkSURBVGRoYXNoWCApfIdx69DMu+6QvvJP2glIOg9mBx6o/04n5vlcZXimk2NwYWRAo2VuYW1lc4FkSURBVGRoYXNoWCBhbsa7oSMzAbNJ13NcRvd585It8wNmKRUSdJeyRZ6ilmNwYWRAo2VuYW1lc4FkSURBVGRoYXNoWCBTI4CD3cupMItYOiZHI2x5HweTsEcE041qmTS9wzJ+xWNwYWRAo2VuYW1lc4FkSURBVGRoYXNoWCBHppJx8g4/Cmjd08Swgq0g00th/461z9AFO9ouD/ucm2NwYWRAo2VuYW1lc4FkSURBVGRoYXNoWCD/cgP8Lgj+RTzUh0Qo+Shm5SjgxlyLADGZ2cjtV/3slmNwYWRAo2VuYW1lc4FkSURBVGRoYXNoWCC59mat3XF4kl8Bio8M9MYojqZOplryYk7nwEU+fD5M4WNwYWRAo2VuYW1lc4FkSURBVGRoYXNoWCBX4nUIfuXQNnTgZAwEMCoLcP2Od7HelEDhLZHRtXMI2mNwYWRAo2VuYW1lc4FkSURBVGRoYXNoWCBZa/8TRJWuROldHUTfsaLcuXy9/zWCCg2tUcZdGUD5pmNwYWRAo2VuYW1lc4FkSURBVGRoYXNoWCBikYy1onla00Mk0RsdY10S+zXOneprtkJfPjQkPWhtAWNwYWRAo2VuYW1lc4FkSURBVGRoYXNoWCBxw4z0lkms4YpVckNJyOaBxpLMFll2jcVFQoqHFMvVGGNwYWRAo2VuYW1lc4FkSURBVGRoYXNoWCAkhiA7MQMSu1uW82+oZZWTiKPNAymDyk/OvuHtF3K7sGNwYWRAo2VuYW1lc4FkSURBVGRoYXNoWCAh0h0RxBdHMsys/aRqyI01WI+rkkrzfKYYRiXbha3v9GNwYWRAo2VuYW1lc4FkSURBVGRoYXNoWCA7QqVo615rXvUdhvUOvwssY6Vtfu3fbQbiGtr2rbTWUGNwYWRAo2VuYW1lc4FkSURBVGRoYXNoWCCZ5BSZOogxmOSVzbIVewGTnriv/99X60sm9AOF2GpAL2NwYWRAo2VuYW1lc4FkSURBVGRoYXNoWCDSWZznHH2gkLBpWwDt1m2c3cdehtau8aLWZ4nTj3rGW2NwYWRAo2VuYW1lc4FkSURBVGRoYXNoWCBKoT0y64runTyMe3tunfjGkT41cTc3A+jSInATvUabcmNwYWRAo2VuYW1lc4FkSURBVGRoYXNoWCDRXVWO+FpE8TvHP0VeqviyLtn66tRWRMwm3AObiUnlh2NwYWRAo2VuYW1lc4FkSURBVGRoYXNoWCC7S1RKlxVR6Omzuz/lTucEj48KGHARf3AmIM708BHL02NwYWRAo2VuYW1lc4FkSURBVGRoYXNoWCB9a727ydzaKChfdAqgC5/3X/pcoeJVpMmwlXhtDvZGwGNwYWRAo2VuYW1lc4FkSUVORGRoYXNoWCCBnnLvAFBna4YWC2+9Czm0f7sTqOEOacKZy+GthI0j32NwYWRAAAABIWp1bWIAAAA+anVtZGNib3IAEQAQgAAAqgA4m3ETYzJwYS5hY3Rpb25zAAAAABhjMnNo34qJB/JCSBnc3rnLrSEGWgAAANtjYm9yoWdhY3Rpb25zgaVrZGVzY3JpcHRpb25xR2VuZXJhdGVkIHdpdGggQUlmYWN0aW9ubGMycGEuY3JlYXRlZG1zb2Z0d2FyZUFnZW50c0F6dXJlIE9wZW5BSSBEQUxMLUVkd2hlbnQyMDI1LTAyLTIxVDEzOjM0OjAzWnFkaWdpdGFsc291cmNldHlwZXhGaHR0cDovL2N2LmlwdGMub3JnL25ld3Njb2Rlcy9kaWdpdGFsc291cmNldHlwZS90cmFpbmVkQWxnb3JpdGhtaWNNZWRpYQAAAnFqdW1iAAAAJGp1bWRjMmNsABEAEIAAAKoAOJtxA2MycGEuY2xhaW0AAAACRWNib3KnY2FsZ2ZzaGEyNTZpZGM6Zm9ybWF0aWltYWdlL3BuZ2lzaWduYXR1cmV4THNlbGYjanVtYmY9YzJwYS91cm46dXVpZDo3M2JkOGEzZS0xYjY3LTRjYWUtYWM3Ny1lY2JmOGQ4M2U2MDQvYzJwYS5zaWduYXR1cmVqaW5zdGFuY2VJRGMxLjBvY2xhaW1fZ2VuZXJhdG9yeBxNaWNyb3NvZnRfUmVzcG9uc2libGVfQUkvMS4wdGNsYWltX2dlbmVyYXRvcl9pbmZvgaJkbmFtZXgpTWljcm9zb2Z0IFJlc3BvbnNpYmxlIEFJIEltYWdlIFByb3ZlbmFuY2VndmVyc2lvbmMxLjBqYXNzZXJ0aW9uc4KjY2FsZ2ZzaGEyNTZjdXJseF1zZWxmI2p1bWJmPWMycGEvdXJuOnV1aWQ6NzNiZDhhM2UtMWI2Ny00Y2FlLWFjNzctZWNiZjhkODNlNjA0L2MycGEuYXNzZXJ0aW9ucy9jMnBhLmhhc2guYm94ZXNkaGFzaFggoIElml5S1fcYmswXDo9kMOx5Gvn1IZFwpf4lpr173ZGjY2FsZ2ZzaGEyNTZjdXJseFpzZWxmI2p1bWJmPWMycGEvdXJuOnV1aWQ6NzNiZDhhM2UtMWI2Ny00Y2FlLWFjNzctZWNiZjhkODNlNjA0L2MycGEuYXNzZXJ0aW9ucy9jMnBhLmFjdGlvbnNkaGFzaFggIPx94CuEJ4BeAap4deXH4Vh0zBle4bHtu/BL1zp5bDAAACvSanVtYgAAAChqdW1kYzJjcwARABCAAACqADibcQNjMnBhLnNpZ25hdHVyZQAAACuiY2JvctKERKEBOCSiZ3g1Y2hhaW6DWQYpMIIGJTCCBA2gAwIBAgITMwAAAF0oywwLnnHLDwAAAAAAXTANBgkqhkiG9w0BAQwFADBWMQswCQYDVQQGEwJVUzEeMBwGA1UEChMVTWljcm9zb2Z0IENvcnBvcmF0aW9uMScwJQYDVQQDEx5NaWNyb3NvZnQgU0NEIENsYWltYW50cyBSU0EgQ0EwHhcNMjQxMDI0MTkyNTEyWhcNMjUxMDI0MTkyNTEyWjB0MQswCQYDVQQGEwJVUzETMBEGA1UECBMKV2FzaGluZ3RvbjEQMA4GA1UEBxMHUmVkbW9uZDEeMBwGA1UEChMVTWljcm9zb2Z0IENvcnBvcmF0aW9uMR4wHAYDVQQDExVNaWNyb3NvZnQgQ29ycG9yYXRpb24wggGiMA0GCSqGSIb3DQEBAQUAA4IBjwAwggGKAoIBgQCmkK8oiYNy6YUbSpRphTspujHfj8o5umDJ9l+/J9XBJZcY5lrRCqQcWa9PVFtiSyNcaOkUnhlSmnK322WuCRpJxb6miZ+ZlGQkHWaYKCK8efUFiecQ1eH8616lSzhFCdShq+Ehf4BEMVDv1dwZnCR+nc6vVvo/uad0CTKuC/MgxVlLWkQiEePHqgNam4VCeq+oxM9at0fkmHhMSbHqm8pFGktBMHGm7gCpOYRqPF2bRHgKu/gua0IjBdUSonKrBa1Muzvj7nYWQA5pF1PxjSQvxBJU/hcyd8YIobMELM9vsAPAXsATRp/Eo7rtR0LtBBpr13HIcu+3Ls6BSmV9LCFOxq5u58+yiCK8cqPmUmNqd4gmjkp/xthD064tJJH1FDMG+7pkCcGdvMXOQ9gtozZSAteG7//a8ivF5FDpTzKDC78FrTkDyXTI7lIWRY0uXIhubZDxhIkv54xjeq7diBhxf3G6uaJO2slU++ZiwhsF/dJwBrdwfQlk1MK41d1Em50CAwEAAaOCAUwwggFIMBkGA1UdJQEB/wQPMA0GCysGAQQBgjdMOwEJMA4GA1UdDwEB/wQEAwIAwDAdBgNVHQ4EFgQU/wXn7b8mqggGEs7+pUbekqrbXaMwHwYDVR0jBBgwFoAUi62a/I91zc4NjWmtfEykYFbZtEQwXwYDVR0fBFgwVjBUoFKgUIZOaHR0cDovL3d3dy5taWNyb3NvZnQuY29tL3BraW9wcy9jcmwvTWljcm9zb2Z0JTIwU0NEJTIwQ2xhaW1hbnRzJTIwUlNBJTIwQ0EuY3JsMGwGCCsGAQUFBwEBBGAwXjBcBggrBgEFBQcwAoZQaHR0cDovL3d3dy5taWNyb3NvZnQuY29tL3BraW9wcy9jZXJ0cy9NaWNyb3NvZnQlMjBTQ0QlMjBDbGFpbWFudHMlMjBSU0ElMjBDQS5jcnQwDAYDVR0TAQH/BAIwADANBgkqhkiG9w0BAQwFAAOCAgEAbssRAwF2Gta2mEavTySLVnjova14EivY17mzzYBKUUdz9+h/LnVxA0HTDiFf3MMrxmJDfwx9ZBLjTv4un4+xlQ93p8cDk9pIFtKcb0mlgyUEeQ4lbO9AVYZPtU+uMuM6/H3G86Scjmvw35x/rZ4T3rGD+N5ottQavGGB3NO91PJMGGmxce1c/jp8VJ6lgcLSzLOjzgu1XQT7pyJR4blAMxWe/jzeSX68rc7YBnyblTMvnD0rqxS6i/lW/3hkk0MMxIy1CcnD4uKaSG4dpf8B720/8bdpj8ArR55lvPoa0SzvmJ2L01o8vJ71Dq/YxhKQnvKtNBlZ6KbZAPW6ib0tdadqUlzVmi6MhTGRNaBOsz0yXr4tZMRR+75sErGLXzXf/myRar5jvZIxb6gHbpbUksmq+a4FzcZEdsmMlLlfPh3+JHBjUJsKhXCE9SromB2wwx5BwOAOP2bLj0vX6xnT8FYxBclzwe5BsZ+ZiG2XjeJqsVSIGgz/aRZbcMpc4X8zE9aKd9er8KEctWwEvNkFOBCfD6UjGxNn8H7NrxTORj2GJbJDsdiR87ewbYWnJncNo+nUSFu0Q5T1Jpf0MV4bF+akCp1X08uogsoL9NI9y6FPJgDbZ4Fe6lISm9FydI6XMa1tDXE5kbXSx7F3M4d6U2/heHrSrAZNt7V4kfNMNC1ZBtYwggbSMIIEuqADAgECAhMzAAAABNHW4XoKImIPAAAAAAAEMA0GCSqGSIb3DQEBDAUAMF8xCzAJBgNVBAYTAlVTMR4wHAYDVQQKExVNaWNyb3NvZnQgQ29ycG9yYXRpb24xMDAuBgNVBAMTJ01pY3Jvc29mdCBTdXBwbHkgQ2hhaW4gUlNBIFJvb3QgQ0EgMjAyMjAeFw0yMjAyMTcwMDQ1MjZaFw00MjAyMTcwMDU1MjZaMFYxCzAJBgNVBAYTAlVTMR4wHAYDVQQKExVNaWNyb3NvZnQgQ29ycG9yYXRpb24xJzAlBgNVBAMTHk1pY3Jvc29mdCBTQ0QgQ2xhaW1hbnRzIFJTQSBDQTCCAiIwDQYJKoZIhvcNAQEBBQADggIPADCCAgoCggIBANcl4tvzjjds2gTFpq35KZPQNQFeEV+pRpZ9HqTtIIPoARZ3kQCrTDdR76us0zSRqfCEwg6MbjVxQh0iegt1uBodUF4FxwS8Ak2CKvoomlmj8fxWo1sWL5xD2HgksZkc0YUApn+sZpDiRLNn7N5xXBiX1nTD6KlM78HjXaWvKGB9mFol1uJ8/z1MQBoSoTUsNRUw+UhIyO8M+gfIDqL8IzDQv5AHS77OIZPkft2FsFRdZ/u83fr2JlLT4PG3sV9ejDMeac0bmWX3BmKcI/oRTJUN0FfeJkwdgJrrqQpAwgK7KmU3aOZF+PLSRXecZUkL+xS9XbrYB2BnW33XgvM94CysJBFCJ3kzZohzrC/99fbi2Oiv45WkfGuqtoyCWzFZdA+466LXHweYxp4wsH9M5odVziIytUuKSgT3BxgZvRX2acKkEVoPRL3+nOjqzH3GmXeDU7UvRZTSQjH9LF2cxD16nEYO0lyPEKBkccznox2WZyU7JuTYNA7hw47yWnQOP4V8rZ5nsF3639lcLQLVGAgYoreRai1XK/SdS0M9c67S/BNx39yR461G4GOAsdc+Mkz/utNcXYE3sefA608gbnKeJFrF85S+u2Y5+E47rVxa/KVwws1picfPBOxu0vawXEg5XSBJYYkCVua/YVBKBZcrVxaiGctCKS2IZYE1VfVpAgMBAAGjggGOMIIBijAOBgNVHQ8BAf8EBAMCAYYwEAYJKwYBBAGCNxUBBAMCAQAwHQYDVR0OBBYEFIutmvyPdc3ODY1prXxMpGBW2bREMBEGA1UdIAQKMAgwBgYEVR0gADAZBgkrBgEEAYI3FAIEDB4KAFMAdQBiAEMAQTAPBgNVHRMBAf8EBTADAQH/MB8GA1UdIwQYMBaAFAuzaDuv2q/ucKV22SH3zEQWB9D4MGwGA1UdHwRlMGMwYaBfoF2GW2h0dHA6Ly93d3cubWljcm9zb2Z0LmNvbS9wa2lvcHMvY3JsL01pY3Jvc29mdCUyMFN1cHBseSUyMENoYWluJTIwUlNBJTIwUm9vdCUyMENBJTIwMjAyMi5jcmwweQYIKwYBBQUHAQEEbTBrMGkGCCsGAQUFBzAChl1odHRwOi8vd3d3Lm1pY3Jvc29mdC5jb20vcGtpb3BzL2NlcnRzL01pY3Jvc29mdCUyMFN1cHBseSUyMENoYWluJTIwUlNBJTIwUm9vdCUyMENBJTIwMjAyMi5jcnQwDQYJKoZIhvcNAQEMBQADggIBAGnERywUBD2gn6df3SPF2bTNpGunMlVvuxK57cxxgJ9SN/eadVO1T8CxalABaDoL/PrlgfQAR4FXyqUNv5CgYNaMBzlD0kofOgh0nEkDTtDQbAkcADyY8KQb04kMwBNx1cd7lGveDJYVYANl9wEQ90TF5pCsCVfJzAOVG1ikjzq2OirNv/04qziGXwV8rySOb71d5YJ2LCWY8EyXoZ0f+i09GQfPG1a4W/Zk99WwjOwDTj9DCGZSZjw6sJ4oxMPitjho6uaCNHsyCFBF8OgM0C55QOznJhV1+RvnPq7eSlc8/kf8CwatjlTeG+OZNCMYq+pz29pJOxv20deTmD7oRBEr44LxQTkr+UT5uEGITFBMJ/Al5aBqEbFN5fLzTuusTcplSDiPzSWdoy3QM1sxLGGU8X3MvMwrx50I9y0XAq99Yw6gT2ZN/2CJgndXaDjmZAo5l+T3dVxSRw1rMt36KJTMWVhMHw0ua7hJzUuqCvnTta2KndQQA0K5VkK38rIrfG6kzjS+5tTJYeTdDHA/BpfLn/eQbEO0rPLuFVMJzkguIcGc1DK+OI1hTzM63YWz8mQgyk/LuyoC+6umgaxLG//Sh3SezindmDZkiyS5ojrpxwH/qot4CnUADBNtXuU6C2KqGX28pL0LIUsfhJ3jgz5mIYoaW6fHbqc6muRidlLFWQWzMIIFrzCCA5egAwIBAgIQaCjVTH5c2r1DOa4MwVoqNTANBgkqhkiG9w0BAQwFADBfMQswCQYDVQQGEwJVUzEeMBwGA1UEChMVTWljcm9zb2Z0IENvcnBvcmF0aW9uMTAwLgYDVQQDEydNaWNyb3NvZnQgU3VwcGx5IENoYWluIFJTQSBSb290IENBIDIwMjIwHhcNMjIwMjE3MDAxMjM2WhcNNDcwMjE3MDAyMTA5WjBfMQswCQYDVQQGEwJVUzEeMBwGA1UEChMVTWljcm9zb2Z0IENvcnBvcmF0aW9uMTAwLgYDVQQDEydNaWNyb3NvZnQgU3VwcGx5IENoYWluIFJTQSBSb290IENBIDIwMjIwggIiMA0GCSqGSIb3DQEBAQUAA4ICDwAwggIKAoICAQCeJQFmGR9kNMGdOSNiHXGLVuol0psf7ycBgr932JQzgxhIm1Cee5ZkwtDDX0X/MpzoFxe9eO11mF86BggrHDebRkqQCrCvRpI+M4kq+rjnMmPzI8du0hT7Jlju/gaEVPrBHzeq29TsViq/Sb3M6wLtxk78rBm1EjVpFYkXTaNo6mweKZoJ8856IcYJ0RnqjzBGaTtoBCt8ii3WY13qbdY5nr0GPlvuLxFbKGunUqRoXkyk6q7OI79MNnHagUVQjsqGzv9Tw7hDsyTuB3qitPrHCh17xlI1MewIH4SAklv4sdo51snn5YkEflF/9OZqZEdJ6vjspvagQ1P+2sMjJNgl2hMsKrc/lN53HEx4HGr5mo/rahV3d61JhM4QQMeZSA/Vlh6AnHOhOKEDb9NNINC1Q+T3LngPTve8v2XabZALW7/e6icnmWT4OXxzPdYh0u7W81MRLlXD3OrxKVfeUaF4c5ALL/XJdTbrjdJtjnlduho4/98ZAajSyNHW8uuK9S7RzJMTm5yQeGVjeQTE8Z6fjDrzZAz+mB2T4o9WpWNTI7hucxZFGrb3ew/NpDL/Wv6WjeGHeNtwg6gkhWkgwm0SDeV59ipZz9ar54HmoLGILQiMC7HP12w2r575A2fZQXOpq0W4cWBYGNQWLGW60QXeksVQEBGQzkfM+6+/I8CfBQIDAQABo2cwZTAOBgNVHQ8BAf8EBAMCAYYwDwYDVR0TAQH/BAUwAwEB/zAdBgNVHQ4EFgQUC7NoO6/ar+5wpXbZIffMRBYH0PgwEAYJKwYBBAGCNxUBBAMCAQAwEQYDVR0gBAowCDAGBgRVHSAAMA0GCSqGSIb3DQEBDAUAA4ICAQBIxzf//8FoV9eLQ2ZGOiZrL+j63mihj0fxPTSVetpVMfSV0jhfLLqPpY1RMWqJVWhsK0JkaoUkoFEDx93RcljtbB6M2JHF50kRnRl6N1ged0T7wgiYQsRN45uKDs9ARU8bgHBZjJOB6A/VyCaVqfcfdwa4yu+c++hm2uU54NLSYsOn1LYYmiebJlBKcpfVs1sqpP1fL37mYqMnZgz62RnMER0xqAFSCOZUDJljK+rYhNS0CBbvvkpbiFj0Bhag63pd4cdE1rsvVVYl8J4M5A8S28B/r1ZdxokOcalWEuS5nKhkHrVHlZKu0HDIk318WljxBfFKuGxyGKmuH1eZJnRm9R0P313w5zdbX7rwtO/kYwd+HzIYaalwWpL5eZxY1H6/cl1TRituo5lg1oWMZncWdq/ixRhb4l0INtZmNxdl8C7PoeW85o0NZbRWU12fyK9OblHPiL6S6jD7LOd1P0JgxHHnl59zx5/K0bhsI+pQKB0OQ8z1qRtA66aY5eUPxZIvpZbH1/o8GO4dG2ED/YbnJEEzvdjztmB88xyCA9Vgr9/0IKTkgQYiWsyFM31k+OS4v4AX1PshP2Ou54+3F0Tsci41yQvQgR3pcgMJQdnfCUjmzbeyHGAlGVLzPRJJ7Z2UIo5xKPjBB1Rz3TgItIWPFGyqAK9Aq7WHzrY5XHP5kGZzaWdUc3ShaXRzdFRva2Vuc4GhY3ZhbFkXLzCCFyswAwIBADCCFyIGCSqGSIb3DQEHAqCCFxMwghcPAgEDMQ8wDQYJYIZIAWUDBAIBBQAweAYLKoZIhvcNAQkQAQSgaQRnMGUCAQEGCWCGSAGG/WwHATAxMA0GCWCGSAFlAwQCAQUABCCE6fgmjDLBGu0MoO7KpD5llmgC3/lboLYuFDnjX+74nwIRAIvcjG3ql71K0Xo0Pv35VCsYDzIwMjUwMjIxMTMzNDAzWqCCEwMwgga8MIIEpKADAgECAhALrma8Wrp/lYfG+ekE4zMEMA0GCSqGSIb3DQEBCwUAMGMxCzAJBgNVBAYTAlVTMRcwFQYDVQQKEw5EaWdpQ2VydCwgSW5jLjE7MDkGA1UEAxMyRGlnaUNlcnQgVHJ1c3RlZCBHNCBSU0E0MDk2IFNIQTI1NiBUaW1lU3RhbXBpbmcgQ0EwHhcNMjQwOTI2MDAwMDAwWhcNMzUxMTI1MjM1OTU5WjBCMQswCQYDVQQGEwJVUzERMA8GA1UEChMIRGlnaUNlcnQxIDAeBgNVBAMTF0RpZ2lDZXJ0IFRpbWVzdGFtcCAyMDI0MIICIjANBgkqhkiG9w0BAQEFAAOCAg8AMIICCgKCAgEAvmpzn/aVIauWMLpbbeZZo7Xo/ZEfGMSIO2qZ46XB/QowIEMSvgjEdEZ3v4vrrTHleW1JWGErrjOL0J4L0HqVR1czSzvUQ5xF7z4IQmn7dHY7yijvoQ7ujm0u6yXF2v1CrzZopykD07/9fpAT4BxpT9vJoJqAsP8YuhRvflJ9YeHjes4fduksTHulntq9WelRWY++TFPxzZrbILRYynyEy7rS1lHQKFpXvo2GePfsMRhNf1F41nyEg5h7iOXv+vjX0K8RhUisfqw3TTLHj1uhS66YX2LZPxS4oaf33rp9HlfqSBePejlYeEdU740GKQM7SaVSH3TbBL8R6HwX9QVpGnXPlKdE4fBIn5BBFnV+KwPxRNUNK6lYk2y1WSKour4hJN0SMkoaNV8hyyADiX1xuTxKaXN12HgR+8WulU2d6zhzXomJ2PleI9V2yfmfXSPGYanGgxzqI+ShoOGLomMd3mJt92nm7Mheng/TBeSA2z4I78JpwGpTRHiT7yHqBiV2ngUIyCtd0pZ8zg3S7bk4QC4RrcnKJ3FbjyPAGogmoiZ33c1HG93Vp6lJ415ERcC7bFQMRbxqrMVANiav1k425zYyFMyLNyE1QulQSgDpW9rtvVcIH7WvG9sqYup9j8z9J1XqbBZPJ5XLln8mS8wWmdDLnBHXgYly/p1DhoQo5fkCAwEAAaOCAYswggGHMA4GA1UdDwEB/wQEAwIHgDAMBgNVHRMBAf8EAjAAMBYGA1UdJQEB/wQMMAoGCCsGAQUFBwMIMCAGA1UdIAQZMBcwCAYGZ4EMAQQCMAsGCWCGSAGG/WwHATAfBgNVHSMEGDAWgBS6FtltTYUvcyl2mi91jGogj57IbzAdBgNVHQ4EFgQUn1csA3cOKBWQZqVjXu5Pkh92oFswWgYDVR0fBFMwUTBPoE2gS4ZJaHR0cDovL2NybDMuZGlnaWNlcnQuY29tL0RpZ2lDZXJ0VHJ1c3RlZEc0UlNBNDA5NlNIQTI1NlRpbWVTdGFtcGluZ0NBLmNybDCBkAYIKwYBBQUHAQEEgYMwgYAwJAYIKwYBBQUHMAGGGGh0dHA6Ly9vY3NwLmRpZ2ljZXJ0LmNvbTBYBggrBgEFBQcwAoZMaHR0cDovL2NhY2VydHMuZGlnaWNlcnQuY29tL0RpZ2lDZXJ0VHJ1c3RlZEc0UlNBNDA5NlNIQTI1NlRpbWVTdGFtcGluZ0NBLmNydDANBgkqhkiG9w0BAQsFAAOCAgEAPa0eH3aZW+M4hBJH2UOR9hHbm04IHdEoT8/T3HuBSyZeq3jSi5GXeWP7xCKhVireKCnCs+8GZl2uVYFvQe+pPTScVJeCZSsMo1JCoZN2mMew/L4tpqVNbSpWO9QGFwfMEy60HofN6V51sMLMXNTLfhVqs+e8haupWiArSozyAmGH/6oMQAh078qRh6wvJNU6gnh5OruCP1QUAvVSu4kqVOcJVozZR5RRb/zPd++PGE3qF1P3xWvYViUJLsxtvge/mzA75oBfFZSbdakHJe2BVDGIGVNVjOp8sNt70+kEoMF+T6tptMUNlehSR7vM+C13v9+9ZOUKzfRUAYSyyEmYtsnpltD/GWX8eM70ls1V6QG/ZOB6b6Yum1HvIiulqJ1Elesj5TMHq8CWT/xrW7twipXTJ5/i5pkU5E16RSBAdOp12aw8IQhhA/vEbFkEiF2abhuFixUDobZaA0VhqAsMHOmaT3XThZDNi5U2zHKhUs5uHHdG6BoQau75KiNbh0c+hatSF+02kULkftARjsyEpHKsF7u5zKRbt5oK5YGwFvgc4pEVUNytmB3BpIiowOIIuDgP5M9WArHYSAR16gc0dP2XdkMEP5eBsX7bf/MGN4K3HP50v/01ZHo/Z5lGLvNwQ7XHBx1yomzLP8lx4Q1zZKDyHcp4VQJLu2kWTsKsOqQwggauMIIElqADAgECAhAHNje3JFR82Ees/ShmKl5bMA0GCSqGSIb3DQEBCwUAMGIxCzAJBgNVBAYTAlVTMRUwEwYDVQQKEwxEaWdpQ2VydCBJbmMxGTAXBgNVBAsTEHd3dy5kaWdpY2VydC5jb20xITAfBgNVBAMTGERpZ2lDZXJ0IFRydXN0ZWQgUm9vdCBHNDAeFw0yMjAzMjMwMDAwMDBaFw0zNzAzMjIyMzU5NTlaMGMxCzAJBgNVBAYTAlVTMRcwFQYDVQQKEw5EaWdpQ2VydCwgSW5jLjE7MDkGA1UEAxMyRGlnaUNlcnQgVHJ1c3RlZCBHNCBSU0E0MDk2IFNIQTI1NiBUaW1lU3RhbXBpbmcgQ0EwggIiMA0GCSqGSIb3DQEBAQUAA4ICDwAwggIKAoICAQDGhjUGSbPBPXJJUVXHJQPE8pE3qZdRodbSg9GeTKJtoLDMg/la9hGhRBVCX6SI82j6ffOciQt/nR+eDzMfUBMLJnOWbfhXqAJ9/UO0hNoR8XOxs+4rgISKIhjf69o9xBd/qxkrPkLcZ47qUT3w1lbU5ygt69OxtXXnHwZljZQp09nsad/ZkIdGAHvbREGJ3HxqV3rwN3mfXazL6IRktFLydkf3YYMZ3V+0VAshaG43IbtArF+y3kp9zvU5EmfvDqVjbOSmxR3NNg1c1eYbqMFkdECnwHLFuk4fsbVYTXn+149zk6wsOeKlSNbwsDETqVcplicu9Yemj052FVUmcJgmf6AaRyBD40NjgHt1biclkJg6OBGz9vae5jtb7IHeIhTZgirHkr+g3uM+onP65x9abJTyUpURK1h0QCirc0PO30qhHGs4xSnzyqqWc0Jon7ZGs506o9UD4L/wojzKQtwYSH8UNM/STKvvmz3+DrhkKvp1KCRB7UK/BZxmSVJQ9FHzNklNiyDSLFc1eSuo80VgvCONWPfcYd6T/jnA+bIwpUzX6ZhKWD7TA4j+s4/TXkt2ElGTyYwMO1uKIqjBJgj5FBASA31fI7tk42PgpuE+9sJ0sj8eCXbsq11GdeJgo1gJASgADoRU7s7pXcheMBK9Rp6103a50g5rmQzSM7TNsQIDAQABo4IBXTCCAVkwEgYDVR0TAQH/BAgwBgEB/wIBADAdBgNVHQ4EFgQUuhbZbU2FL3MpdpovdYxqII+eyG8wHwYDVR0jBBgwFoAU7NfjgtJxXWRM3y5nP+e6mK4cD08wDgYDVR0PAQH/BAQDAgGGMBMGA1UdJQQMMAoGCCsGAQUFBwMIMHcGCCsGAQUFBwEBBGswaTAkBggrBgEFBQcwAYYYaHR0cDovL29jc3AuZGlnaWNlcnQuY29tMEEGCCsGAQUFBzAChjVodHRwOi8vY2FjZXJ0cy5kaWdpY2VydC5jb20vRGlnaUNlcnRUcnVzdGVkUm9vdEc0LmNydDBDBgNVHR8EPDA6MDigNqA0hjJodHRwOi8vY3JsMy5kaWdpY2VydC5jb20vRGlnaUNlcnRUcnVzdGVkUm9vdEc0LmNybDAgBgNVHSAEGTAXMAgGBmeBDAEEAjALBglghkgBhv1sBwEwDQYJKoZIhvcNAQELBQADggIBAH1ZjsCTtm+YqUQiAX5m1tghQuGwGC4QTRPPMFPOvxj7x1Bd4ksp+3CKDaopafxpwc8dB+k+YMjYC+VcW9dth/qEICU0MWfNthKWb8RQTGIdDAiCqBa9qVbPFXONASIlzpVpP0d3+3J0FNf/q0+KLHqrhc1DX+1gtqpPkWaeLJ7giqzl/Yy8ZCaHbJK9nXzQcAp876i8dU+6WvepELJd6f8oVInw1YpxdmXazPByoyP6wCeCRK6ZJxurJB4mwbfeKuv2nrF5mYGjVoarCkXJ38SNoOeY+/umnXKvxMfBwWpx2cYTgAnEtp/Nh4cku0+jSbl3ZpHxcpzpSwJSpzd+k1OsOx0ISQ+UzTl63f8lY5knLD0/a6fxZsNBzU+2QJshIUDQtxMkzdwdeDrknq3lNHGS1yZr5Dhzq6YBT70/O3itTK37xJV77QpfMzmHQXh6OOmc4d0j/R0o08f56PGYX/sr2H7yRp11LB4nLCbbbxV7HhmLNriT1ObyF5lZynDwN7+YAN8gFk8n+2BnFqFmut1VwDophrCYoCvtlUG3OtUVmDG0YgkPCr2B2RP+v6TR81fZvAT6gt4y3wSJ8ADNXcL50CN/AAvkdgIm2fBldkKmKYcJRyvmfxqkhQ/8mJb2VVQrH4D6wPIOK+XW+6kvRBVK5xMOHds3OBqhK/bt1nz8MIIFjTCCBHWgAwIBAgIQDpsYjvnQLefv21DiCEAYWjANBgkqhkiG9w0BAQwFADBlMQswCQYDVQQGEwJVUzEVMBMGA1UEChMMRGlnaUNlcnQgSW5jMRkwFwYDVQQLExB3d3cuZGlnaWNlcnQuY29tMSQwIgYDVQQDExtEaWdpQ2VydCBBc3N1cmVkIElEIFJvb3QgQ0EwHhcNMjIwODAxMDAwMDAwWhcNMzExMTA5MjM1OTU5WjBiMQswCQYDVQQGEwJVUzEVMBMGA1UEChMMRGlnaUNlcnQgSW5jMRkwFwYDVQQLExB3d3cuZGlnaWNlcnQuY29tMSEwHwYDVQQDExhEaWdpQ2VydCBUcnVzdGVkIFJvb3QgRzQwggIiMA0GCSqGSIb3DQEBAQUAA4ICDwAwggIKAoICAQC/5pBzaN675F1KPDAiMGkz7MKnJS7JIT3yithZwuEppz1Yq3aaza57G4QNxDAf8xukOBbrVsaXbR2rsnnyyhHS5F/WBTxSD1Ifxp4VpX6+n6lXFllVcq9ok3DCsrp1mWpzMpTREEQQLt+C8weE5nQ7bXHiLQwb7iDVySAdYyktzuxeTsiT+CFhmzTrBcZe7FsavOvJz82sNEBfsXpm7nfISKhmV1efVFiODCu3T6cw2Vbuyntd463JT17lNecxy9qTXtyOj4DatpGYQJB5w3jHtrHEtWoYOAMQjdjUN6QuBX2I9YI+EJFwq1WCQTLX2wRzKm6RAXwhTNS8rhsDdV14Ztk6MUSaM0C/CNdaSaTC5qmgZ92kJ7yhTzm1EVgX9yRcRo9k98FpiHaYdj1ZXUJ2h4mXaXpI8OCiEhtmmnTK3kse5w5jrubU75KSOp493ADkRSWJtppEGSt+wJS00mFt6zPZxd9LBADMfRyVw4/3IbKyEbe7f/LVjHAsQWCqsWMYRJUadmJ+9oCw++hkpjPRiQfhvbfmQ6QYuKZ3AeEPlAwhHbJUKSWJbOUOUlFHdL4mrLZBdd56rF+NP8m800ERElvlEFDrMcXKchYiCd98THU/Y+whX8QgUWtvsauGi0/C1kVfnSD8oR7FwI+isX4KJpn15GkvmB0t9dmpsh3lGwIDAQABo4IBOjCCATYwDwYDVR0TAQH/BAUwAwEB/zAdBgNVHQ4EFgQU7NfjgtJxXWRM3y5nP+e6mK4cD08wHwYDVR0jBBgwFoAUReuir/SSy4IxLVGLp6chnfNtyA8wDgYDVR0PAQH/BAQDAgGGMHkGCCsGAQUFBwEBBG0wazAkBggrBgEFBQcwAYYYaHR0cDovL29jc3AuZGlnaWNlcnQuY29tMEMGCCsGAQUFBzAChjdodHRwOi8vY2FjZXJ0cy5kaWdpY2VydC5jb20vRGlnaUNlcnRBc3N1cmVkSURSb290Q0EuY3J0MEUGA1UdHwQ+MDwwOqA4oDaGNGh0dHA6Ly9jcmwzLmRpZ2ljZXJ0LmNvbS9EaWdpQ2VydEFzc3VyZWRJRFJvb3RDQS5jcmwwEQYDVR0gBAowCDAGBgRVHSAAMA0GCSqGSIb3DQEBDAUAA4IBAQBwoL9DXFXnOF+go3QbPbYW1/e/Vwe9mqyhhyzshV6pGrsi+IcaaVQi7aSId229GhT0E0p6Ly23OO/0/4C5+KH38nLeJLxSA8hO0Cre+i1Wz/n096wwepqLsl7Uz9FDRJtDIeuWcqFItJnLnU+nBgMTdydE1Od/6Fmo8L8vC6bp8jQ87PcDx4eo0kxAGTVGamlUsLihVo7spNU96LHc/RzY9HdaXFSMb++hUD38dglohJ9vytsgjTVgHAIDyyCwrFigDkBjxZgiwbJZ9VVrzyerbHbObyMt9H5xaiNrIv8SuFQtJ37YOtnwtoeW/VvRXKwYw02fc7cBqZ9Xql4o4rmUMYIDdjCCA3ICAQEwdzBjMQswCQYDVQQGEwJVUzEXMBUGA1UEChMORGlnaUNlcnQsIEluYy4xOzA5BgNVBAMTMkRpZ2lDZXJ0IFRydXN0ZWQgRzQgUlNBNDA5NiBTSEEyNTYgVGltZVN0YW1waW5nIENBAhALrma8Wrp/lYfG+ekE4zMEMA0GCWCGSAFlAwQCAQUAoIHRMBoGCSqGSIb3DQEJAzENBgsqhkiG9w0BCRABBDAcBgkqhkiG9w0BCQUxDxcNMjUwMjIxMTMzNDAzWjArBgsqhkiG9w0BCRACDDEcMBowGDAWBBTb04XuYtvSPnvk9nFIUIck1YZbRTAvBgkqhkiG9w0BCQQxIgQg4Z19z8EVnaRFPvVuifLgucz0fw98T2tyKm5OhummOjYwNwYLKoZIhvcNAQkQAi8xKDAmMCQwIgQgdnafqPJjLx9DCzojMK7WVnX+13PbBdZluQWTmEOPmtswDQYJKoZIhvcNAQEBBQAEggIAcvJZYOwXhvofebCyzpwLFmJ8KX+/CAGm6SYFXb2jvvS1XAb628ujSCH0K5txxsrvl1eupvSNHqNGA4qG2JGoav97KH6MjZ+wIHZAkrKydKBrv5BZZciymXpkupXvsFXM7XxiE+sRnow6YD4Ao1VsIIGcyYeSI4572izZTxisrYXxljaVCbZvVFRlKjxWiuEo/htz93gM5FH0C/hLpB1Vt49KM0QZmEfKftJo/d/vYK+/dWJ5wqWCfsMMZhy6qTKKBQ3Tp2tC2BgsZDFss4QHKtsR3+y89C2XEx+FN2Xbf+QzQlYNoknApQWm7yE5zzXgBug9c6FGIhkZVE8QCSyBgOZKK1M7tTTc70rkmGCrJ69cEMOUvEBHl13LKmofl2W8PR+pOTXL8mspPWH9iLVJ2x8YHgqGXkPIm+vtZmPDg09b3lyud6hJ1FMhXtSqJSdHRr5z8Al64tkDdVF+/aVV4kUeTEX4soqW33GvNBKX60dd8Vx+uvDvlV22TXHaobQtzWCrnQ64ZhPSKm2GX4f/Bf0YIr3+ygRH9BFA5oZYVSucujSw9+l7ot6lKQAxulZw3k9HuQ9PZNHSNb2VKjLzJ+Au6Ga3/RYptCrBn2o4qdFt/M/TbG/8tRt3NKqD6Qm0IwSurY1SzJf5QiyRxRvq7SqXpZGk7sH6HLMJduQSvyb2WQGATvlHb9d5R1PvLjTLWSv/duY5ezR0wGDaNsLBpqJ9zdz2XlJ+JL/MFK59PeqC2MbN2lde+r4uOidlXjPqeOaAZoYnXc+ECjE56DzAbJzko84/0GpTDfvKYPgUjbdFZ2c3jhBvniD8Xw70UvGRJxw9ltO/XfuzjpWyQXTyUGM0PespmZNlkFPTlrLdIJVMRSQNNEaQNKiUL+W3qDaAnehxyh3iJPiVObeIsbOdyFppo5Le0JLdYBmESDCpEqQgd1yYiuKiO9Xp3DrdKgXqhfI79akSda4R6nuSYuWKII8bldPyNcAD03yP7iyAtrScu15yxpSf+80+zZ2LKub3RT765nxJWaYaWg0PFcWrXZ45nP+42gGdtLp2eHJ2JKQBIWHjDTxxJRQ6YPw5G11FYsme/s+XrGWyEaEAXnPWF4QVAuAp3tFufDr2bxLHRdl10SHIMNTPzSvQ03JvrbCQ30cg7K+RwFW6yZDr0FMmYnlTZMB6jhXl4laxRM9xZPLUag3jAAA1E2p1bWIAAABHanVtZGMybWEAEQAQgAAAqgA4m3EDdXJuOnV1aWQ6NDUzNDVjMjQtZjEzZi00OTRkLTljYzEtMzA1Zjc3MTg2OTExAAAABX1qdW1iAAAAKWp1bWRjMmFzABEAEIAAAKoAOJtxA2MycGEuYXNzZXJ0aW9ucwAAAAMIanVtYgAAAClqdW1kY2JvcgARABCAAACqADibcQNjMnBhLmhhc2guYm94ZXMAAAAC12Nib3KiY2FsZ2ZzaGEyNTZlYm94ZXONo2VuYW1lc4FjU09JZGhhc2hYIHFWOtgAYUB+3pxvMWg2KEvTcQpSDFp5K17aHLcDaQgVY3BhZECjZW5hbWVzgWRDMlBBZGhhc2hBAGNwYWRAo2VuYW1lc4FkQVBQMGRoYXNoWCClu6CS/+oZuLBX+mjJTawJ8BxrRX3m5mel3iXquVu0GmNwYWRAo2VuYW1lc4FkQVBQMWRoYXNoWCCjDshfiOL+ZqaGqDy08cHG1/AzH0XfpjUx0kqT/MwKE2NwYWRAo2VuYW1lc4FjRFFUZGhhc2hYILPquhcUh9WR4hxgCsv+84W96SiypMNPwSTLFEeSrATbY3BhZECjZW5hbWVzgWNEUVRkaGFzaFggCuI8SwuISk6BtRman2Ou3j3vKrQ5HuBnYBfT7vpy2E1jcGFkQKNlbmFtZXOBZFNPRjBkaGFzaFggQ5kh84q2wzFCx5o1pyuctxNMHx1vJosDFvNFXn7F51VjcGFkQKNlbmFtZXOBY0RIVGRoYXNoWCCLfeBKYqk6DARqxLEPvUgdXvrYFdIcJlYlPsugBrbfcGNwYWRAo2VuYW1lc4FjREhUZGhhc2hYICppt2POOgTxT8zUKJFpJfiacKv9fr9qTr3VH2NHh+3jY3BhZECjZW5hbWVzgWNESFRkaGFzaFgg81d2DynUjW2SAHlwLsm0iA3HNBMm8S6n9ev2de/RoexjcGFkQKNlbmFtZXOBY0RIVGRoYXNoWCBif2h4O19QWbzOZN1Q4h0LnriggwUfEF1qgKdgzSpWTmNwYWRAo2VuYW1lc4FjU09TZGhhc2hYIIhlessKc5PIiKTjaDIR5950VatVcz4aeYkHDUFrRcEtY3BhZECjZW5hbWVzgWNFT0lkaGFzaFggzeZueOVBnep033z0PZqodrjGadQAZ5kucZzvkKxfP+BjcGFkQAAAAQZqdW1iAAAALGp1bWRjYm9yABEAEIAAAKoAOJtxA2MycGEuaW5ncmVkaWVudC52MgAAAADSY2JvcqRoZGM6dGl0bGVzRW1iZWRkZWQgSW5ncmVkaWVudGlkYzpmb3JtYXRjYmlubHJlbGF0aW9uc2hpcGtjb21wb25lbnRPZm1jMnBhX21hbmlmZXN0o2N1cmx4PnNlbGYjanVtYmY9L2MycGEvdXJuOnV1aWQ6NzNiZDhhM2UtMWI2Ny00Y2FlLWFjNzctZWNiZjhkODNlNjA0ZGhhc2hYIP8eECTziAPZHsHwIpmSWDMsP8dMrcpH2VKxrLcOSm4tY2FsZ2ZTSEEyNTYAAAE+anVtYgAAAClqdW1kY2JvcgARABCAAACqADibcQNjMnBhLmFjdGlvbnMudjIAAAABDWNib3KhZ2FjdGlvbnOBpWZhY3Rpb25sYzJwYS5jcmVhdGVka2Rlc2NyaXB0aW9ueDZDcmVhdGVkIGltYWdlIHVzaW5nIGFydGlmaWNpYWwgaW50ZWxsaWdlbmNlIHRlY2hub2xvZ3lxZGlnaXRhbFNvdXJjZVR5cGV4Rmh0dHA6Ly9jdi5pcHRjLm9yZy9uZXdzY29kZXMvZGlnaXRhbHNvdXJjZXR5cGUvdHJhaW5lZEFsZ29yaXRobWljTWVkaWFtc29mdHdhcmVBZ2VudGhEZXNpZ25lcmpwYXJhbWV0ZXJzoXJkZXNpZ25lci5vcGVyYXRpb25xR2VuZXJhdGVkIHdpdGggQUkAAAN2anVtYgAAACRqdW1kYzJjbAARABCAAACqADibcQNjMnBhLmNsYWltAAAAA0pjYm9yp2NhbGdmc2hhMjU2aWRjOmZvcm1hdGppbWFnZS9qcGVnaXNpZ25hdHVyZXhMc2VsZiNqdW1iZj1jMnBhL3Vybjp1dWlkOjQ1MzQ1YzI0LWYxM2YtNDk0ZC05Y2MxLTMwNWY3NzE4NjkxMS9jMnBhLnNpZ25hdHVyZWppbnN0YW5jZUlEeC11cm46dXVpZDpkYWIxMDdiZi02MjBkLTQ4YmYtOTVlYy1mMTlmNzI5NTQxYjVvY2xhaW1fZ2VuZXJhdG9ydk1pY3Jvc29mdF9EZXNpZ25lci8xLjB0Y2xhaW1fZ2VuZXJhdG9yX2luZm+BpGVhcHBJZHgkNWUyNzk1ZTMtY2U4Yy00Y2ZiLWIzMDItMzVmZTVjZDAxNTk3ZG5hbWVyTWljcm9zb2Z0X0Rlc2lnbmVyaXJlcXVlc3RJZHgkNmZlODkxOGUtMWI3Mi00N2NlLTliZWItOWJlYTFhOTVhMjI0Z3ZlcnNpb25jMS4wamFzc2VydGlvbnODo2NhbGdmc2hhMjU2Y3VybHhdc2VsZiNqdW1iZj1jMnBhL3Vybjp1dWlkOjQ1MzQ1YzI0LWYxM2YtNDk0ZC05Y2MxLTMwNWY3NzE4NjkxMS9jMnBhLmFzc2VydGlvbnMvYzJwYS5oYXNoLmJveGVzZGhhc2hYIEVLDXeQKHnnLLlH2X3XrKYJBk+y8aE6ux8ozgHbIq8Wo2NhbGdmc2hhMjU2Y3VybHhgc2VsZiNqdW1iZj1jMnBhL3Vybjp1dWlkOjQ1MzQ1YzI0LWYxM2YtNDk0ZC05Y2MxLTMwNWY3NzE4NjkxMS9jMnBhLmFzc2VydGlvbnMvYzJwYS5pbmdyZWRpZW50LnYyZGhhc2hYIKreYP1zdEatwnPV1RGdG8jLQP6BxgB/g3i71t9jUjNjo2NhbGdmc2hhMjU2Y3VybHhdc2VsZiNqdW1iZj1jMnBhL3Vybjp1dWlkOjQ1MzQ1YzI0LWYxM2YtNDk0ZC05Y2MxLTMwNWY3NzE4NjkxMS9jMnBhLmFzc2VydGlvbnMvYzJwYS5hY3Rpb25zLnYyZGhhc2hYICJjexdJ4/iFX0UijrMc+zuFZqSsVEzEvohisYWVHTwgAAAr0Wp1bWIAAAAoanVtZGMyY3MAEQAQgAAAqgA4m3EDYzJwYS5zaWduYXR1cmUAAAAroWNib3LShEShATgkomd4NWNoYWlug1kGKTCCBiUwggQNoAMCAQICEzMAAABdKMsMC55xyw8AAAAAAF0wDQYJKoZIhvcNAQEMBQAwVjELMAkGA1UEBhMCVVMxHjAcBgNVBAoTFU1pY3Jvc29mdCBDb3Jwb3JhdGlvbjEnMCUGA1UEAxMeTWljcm9zb2Z0IFNDRCBDbGFpbWFudHMgUlNBIENBMB4XDTI0MTAyNDE5MjUxMloXDTI1MTAyNDE5MjUxMlowdDELMAkGA1UEBhMCVVMxEzARBgNVBAgTCldhc2hpbmd0b24xEDAOBgNVBAcTB1JlZG1vbmQxHjAcBgNVBAoTFU1pY3Jvc29mdCBDb3Jwb3JhdGlvbjEeMBwGA1UEAxMVTWljcm9zb2Z0IENvcnBvcmF0aW9uMIIBojANBgkqhkiG9w0BAQEFAAOCAY8AMIIBigKCAYEAppCvKImDcumFG0qUaYU7Kbox34/KObpgyfZfvyfVwSWXGOZa0QqkHFmvT1RbYksjXGjpFJ4ZUppyt9tlrgkaScW+pomfmZRkJB1mmCgivHn1BYnnENXh/OtepUs4RQnUoavhIX+ARDFQ79XcGZwkfp3Or1b6P7mndAkyrgvzIMVZS1pEIhHjx6oDWpuFQnqvqMTPWrdH5Jh4TEmx6pvKRRpLQTBxpu4AqTmEajxdm0R4Crv4LmtCIwXVEqJyqwWtTLs74+52FkAOaRdT8Y0kL8QSVP4XMnfGCKGzBCzPb7ADwF7AE0afxKO67UdC7QQaa9dxyHLvty7OgUplfSwhTsaubufPsogivHKj5lJjaneIJo5Kf8bYQ9OuLSSR9RQzBvu6ZAnBnbzFzkPYLaM2UgLXhu//2vIrxeRQ6U8ygwu/Ba05A8l0yO5SFkWNLlyIbm2Q8YSJL+eMY3qu3YgYcX9xurmiTtrJVPvmYsIbBf3ScAa3cH0JZNTCuNXdRJudAgMBAAGjggFMMIIBSDAZBgNVHSUBAf8EDzANBgsrBgEEAYI3TDsBCTAOBgNVHQ8BAf8EBAMCAMAwHQYDVR0OBBYEFP8F5+2/JqoIBhLO/qVG3pKq212jMB8GA1UdIwQYMBaAFIutmvyPdc3ODY1prXxMpGBW2bREMF8GA1UdHwRYMFYwVKBSoFCGTmh0dHA6Ly93d3cubWljcm9zb2Z0LmNvbS9wa2lvcHMvY3JsL01pY3Jvc29mdCUyMFNDRCUyMENsYWltYW50cyUyMFJTQSUyMENBLmNybDBsBggrBgEFBQcBAQRgMF4wXAYIKwYBBQUHMAKGUGh0dHA6Ly93d3cubWljcm9zb2Z0LmNvbS9wa2lvcHMvY2VydHMvTWljcm9zb2Z0JTIwU0NEJTIwQ2xhaW1hbnRzJTIwUlNBJTIwQ0EuY3J0MAwGA1UdEwEB/wQCMAAwDQYJKoZIhvcNAQEMBQADggIBAG7LEQMBdhrWtphGr08ki1Z46L2teBIr2Ne5s82ASlFHc/fofy51cQNB0w4hX9zDK8ZiQ38MfWQS407+Lp+PsZUPd6fHA5PaSBbSnG9JpYMlBHkOJWzvQFWGT7VPrjLjOvx9xvOknI5r8N+cf62eE96xg/jeaLbUGrxhgdzTvdTyTBhpsXHtXP46fFSepYHC0syzo84LtV0E+6ciUeG5QDMVnv483kl+vK3O2AZ8m5UzL5w9K6sUuov5Vv94ZJNDDMSMtQnJw+LimkhuHaX/Ae9tP/G3aY/AK0eeZbz6GtEs75idi9NaPLye9Q6v2MYSkJ7yrTQZWeim2QD1uom9LXWnalJc1ZoujIUxkTWgTrM9Ml6+LWTEUfu+bBKxi1813/5skWq+Y72SMW+oB26W1JLJqvmuBc3GRHbJjJS5Xz4d/iRwY1CbCoVwhPUq6JgdsMMeQcDgDj9my49L1+sZ0/BWMQXJc8HuQbGfmYhtl43iarFUiBoM/2kWW3DKXOF/MxPWinfXq/ChHLVsBLzZBTgQnw+lIxsTZ/B+za8UzkY9hiWyQ7HYkfO3sG2FpyZ3DaPp1EhbtEOU9SaX9DFeGxfmpAqdV9PLqILKC/TSPcuhTyYA22eBXupSEpvRcnSOlzGtbQ1xOZG10sexdzOHelNv4Xh60qwGTbe1eJHzTDQtWQbWMIIG0jCCBLqgAwIBAgITMwAAAATR1uF6CiJiDwAAAAAABDANBgkqhkiG9w0BAQwFADBfMQswCQYDVQQGEwJVUzEeMBwGA1UEChMVTWljcm9zb2Z0IENvcnBvcmF0aW9uMTAwLgYDVQQDEydNaWNyb3NvZnQgU3VwcGx5IENoYWluIFJTQSBSb290IENBIDIwMjIwHhcNMjIwMjE3MDA0NTI2WhcNNDIwMjE3MDA1NTI2WjBWMQswCQYDVQQGEwJVUzEeMBwGA1UEChMVTWljcm9zb2Z0IENvcnBvcmF0aW9uMScwJQYDVQQDEx5NaWNyb3NvZnQgU0NEIENsYWltYW50cyBSU0EgQ0EwggIiMA0GCSqGSIb3DQEBAQUAA4ICDwAwggIKAoICAQDXJeLb8443bNoExaat+SmT0DUBXhFfqUaWfR6k7SCD6AEWd5EAq0w3Ue+rrNM0kanwhMIOjG41cUIdInoLdbgaHVBeBccEvAJNgir6KJpZo/H8VqNbFi+cQ9h4JLGZHNGFAKZ/rGaQ4kSzZ+zecVwYl9Z0w+ipTO/B412lryhgfZhaJdbifP89TEAaEqE1LDUVMPlISMjvDPoHyA6i/CMw0L+QB0u+ziGT5H7dhbBUXWf7vN369iZS0+Dxt7FfXowzHmnNG5ll9wZinCP6EUyVDdBX3iZMHYCa66kKQMICuyplN2jmRfjy0kV3nGVJC/sUvV262AdgZ1t914LzPeAsrCQRQid5M2aIc6wv/fX24tjor+OVpHxrqraMglsxWXQPuOui1x8HmMaeMLB/TOaHVc4iMrVLikoE9wcYGb0V9mnCpBFaD0S9/pzo6sx9xpl3g1O1L0WU0kIx/SxdnMQ9epxGDtJcjxCgZHHM56MdlmclOybk2DQO4cOO8lp0Dj+FfK2eZ7Bd+t/ZXC0C1RgIGKK3kWotVyv0nUtDPXOu0vwTcd/ckeOtRuBjgLHXPjJM/7rTXF2BN7HnwOtPIG5yniRaxfOUvrtmOfhOO61cWvylcMLNaYnHzwTsbtL2sFxIOV0gSWGJAlbmv2FQSgWXK1cWohnLQiktiGWBNVX1aQIDAQABo4IBjjCCAYowDgYDVR0PAQH/BAQDAgGGMBAGCSsGAQQBgjcVAQQDAgEAMB0GA1UdDgQWBBSLrZr8j3XNzg2Naa18TKRgVtm0RDARBgNVHSAECjAIMAYGBFUdIAAwGQYJKwYBBAGCNxQCBAweCgBTAHUAYgBDAEEwDwYDVR0TAQH/BAUwAwEB/zAfBgNVHSMEGDAWgBQLs2g7r9qv7nCldtkh98xEFgfQ+DBsBgNVHR8EZTBjMGGgX6BdhltodHRwOi8vd3d3Lm1pY3Jvc29mdC5jb20vcGtpb3BzL2NybC9NaWNyb3NvZnQlMjBTdXBwbHklMjBDaGFpbiUyMFJTQSUyMFJvb3QlMjBDQSUyMDIwMjIuY3JsMHkGCCsGAQUFBwEBBG0wazBpBggrBgEFBQcwAoZdaHR0cDovL3d3dy5taWNyb3NvZnQuY29tL3BraW9wcy9jZXJ0cy9NaWNyb3NvZnQlMjBTdXBwbHklMjBDaGFpbiUyMFJTQSUyMFJvb3QlMjBDQSUyMDIwMjIuY3J0MA0GCSqGSIb3DQEBDAUAA4ICAQBpxEcsFAQ9oJ+nX90jxdm0zaRrpzJVb7sSue3McYCfUjf3mnVTtU/AsWpQAWg6C/z65YH0AEeBV8qlDb+QoGDWjAc5Q9JKHzoIdJxJA07Q0GwJHAA8mPCkG9OJDMATcdXHe5Rr3gyWFWADZfcBEPdExeaQrAlXycwDlRtYpI86tjoqzb/9OKs4hl8FfK8kjm+9XeWCdiwlmPBMl6GdH/otPRkHzxtWuFv2ZPfVsIzsA04/QwhmUmY8OrCeKMTD4rY4aOrmgjR7MghQRfDoDNAueUDs5yYVdfkb5z6u3kpXPP5H/AsGrY5U3hvjmTQjGKvqc9vaSTsb9tHXk5g+6EQRK+OC8UE5K/lE+bhBiExQTCfwJeWgahGxTeXy807rrE3KZUg4j80lnaMt0DNbMSxhlPF9zLzMK8edCPctFwKvfWMOoE9mTf9giYJ3V2g45mQKOZfk93VcUkcNazLd+iiUzFlYTB8NLmu4Sc1Lqgr507Wtip3UEANCuVZCt/KyK3xupM40vubUyWHk3QxwPwaXy5/3kGxDtKzy7hVTCc5ILiHBnNQyvjiNYU8zOt2Fs/JkIMpPy7sqAvurpoGsSxv/0od0ns4p3Zg2ZIskuaI66ccB/6qLeAp1AAwTbV7lOgtiqhl9vKS9CyFLH4Sd44M+ZiGKGlunx26nOprkYnZSxVkFszCCBa8wggOXoAMCAQICEGgo1Ux+XNq9QzmuDMFaKjUwDQYJKoZIhvcNAQEMBQAwXzELMAkGA1UEBhMCVVMxHjAcBgNVBAoTFU1pY3Jvc29mdCBDb3Jwb3JhdGlvbjEwMC4GA1UEAxMnTWljcm9zb2Z0IFN1cHBseSBDaGFpbiBSU0EgUm9vdCBDQSAyMDIyMB4XDTIyMDIxNzAwMTIzNloXDTQ3MDIxNzAwMjEwOVowXzELMAkGA1UEBhMCVVMxHjAcBgNVBAoTFU1pY3Jvc29mdCBDb3Jwb3JhdGlvbjEwMC4GA1UEAxMnTWljcm9zb2Z0IFN1cHBseSBDaGFpbiBSU0EgUm9vdCBDQSAyMDIyMIICIjANBgkqhkiG9w0BAQEFAAOCAg8AMIICCgKCAgEAniUBZhkfZDTBnTkjYh1xi1bqJdKbH+8nAYK/d9iUM4MYSJtQnnuWZMLQw19F/zKc6BcXvXjtdZhfOgYIKxw3m0ZKkAqwr0aSPjOJKvq45zJj8yPHbtIU+yZY7v4GhFT6wR83qtvU7FYqv0m9zOsC7cZO/KwZtRI1aRWJF02jaOpsHimaCfPOeiHGCdEZ6o8wRmk7aAQrfIot1mNd6m3WOZ69Bj5b7i8RWyhrp1KkaF5MpOquziO/TDZx2oFFUI7Khs7/U8O4Q7Mk7gd6orT6xwode8ZSNTHsCB+EgJJb+LHaOdbJ5+WJBH5Rf/TmamRHSer47Kb2oENT/trDIyTYJdoTLCq3P5TedxxMeBxq+ZqP62oVd3etSYTOEEDHmUgP1ZYegJxzoTihA2/TTSDQtUPk9y54D073vL9l2m2QC1u/3uonJ5lk+Dl8cz3WIdLu1vNTES5Vw9zq8SlX3lGheHOQCy/1yXU2643SbY55XboaOP/fGQGo0sjR1vLrivUu0cyTE5uckHhlY3kExPGen4w682QM/pgdk+KPVqVjUyO4bnMWRRq293sPzaQy/1r+lo3hh3jbcIOoJIVpIMJtEg3lefYqWc/Wq+eB5qCxiC0IjAuxz9dsNq+e+QNn2UFzqatFuHFgWBjUFixlutEF3pLFUBARkM5HzPuvvyPAnwUCAwEAAaNnMGUwDgYDVR0PAQH/BAQDAgGGMA8GA1UdEwEB/wQFMAMBAf8wHQYDVR0OBBYEFAuzaDuv2q/ucKV22SH3zEQWB9D4MBAGCSsGAQQBgjcVAQQDAgEAMBEGA1UdIAQKMAgwBgYEVR0gADANBgkqhkiG9w0BAQwFAAOCAgEASMc3///BaFfXi0NmRjomay/o+t5ooY9H8T00lXraVTH0ldI4Xyy6j6WNUTFqiVVobCtCZGqFJKBRA8fd0XJY7WwejNiRxedJEZ0ZejdYHndE+8IImELETeObig7PQEVPG4BwWYyTgegP1cgmlan3H3cGuMrvnPvoZtrlOeDS0mLDp9S2GJonmyZQSnKX1bNbKqT9Xy9+5mKjJ2YM+tkZzBEdMagBUgjmVAyZYyvq2ITUtAgW775KW4hY9AYWoOt6XeHHRNa7L1VWJfCeDOQPEtvAf69WXcaJDnGpVhLkuZyoZB61R5WSrtBwyJN9fFpY8QXxSrhschiprh9XmSZ0ZvUdD99d8Oc3W1+68LTv5GMHfh8yGGmpcFqS+XmcWNR+v3JdU0YrbqOZYNaFjGZ3Fnav4sUYW+JdCDbWZjcXZfAuz6HlvOaNDWW0VlNdn8ivTm5Rz4i+kuow+yzndT9CYMRx55efc8efytG4bCPqUCgdDkPM9akbQOummOXlD8WSL6WWx9f6PBjuHRthA/2G5yRBM73Y87ZgfPMcggPVYK/f9CCk5IEGIlrMhTN9ZPjkuL+AF9T7IT9jruePtxdE7HIuNckL0IEd6XIDCUHZ3wlI5s23shxgJRlS8z0SSe2dlCKOcSj4wQdUc904CLSFjxRsqgCvQKu1h862OVxz+ZBmc2lnVHN0oWl0c3RUb2tlbnOBoWN2YWxZFy4wghcqMAMCAQAwghchBgkqhkiG9w0BBwKgghcSMIIXDgIBAzEPMA0GCWCGSAFlAwQCAQUAMHcGCyqGSIb3DQEJEAEEoGgEZjBkAgEBBglghkgBhv1sBwEwMTANBglghkgBZQMEAgEFAAQg7lCZasjq6OYRLNhacqXijE2qqPZHhGxyFK6GRll9t4kCEDrrZ0mh4PHrPaeUAFXckzsYDzIwMjUwMjIxMTMzNDA1WqCCEwMwgga8MIIEpKADAgECAhALrma8Wrp/lYfG+ekE4zMEMA0GCSqGSIb3DQEBCwUAMGMxCzAJBgNVBAYTAlVTMRcwFQYDVQQKEw5EaWdpQ2VydCwgSW5jLjE7MDkGA1UEAxMyRGlnaUNlcnQgVHJ1c3RlZCBHNCBSU0E0MDk2IFNIQTI1NiBUaW1lU3RhbXBpbmcgQ0EwHhcNMjQwOTI2MDAwMDAwWhcNMzUxMTI1MjM1OTU5WjBCMQswCQYDVQQGEwJVUzERMA8GA1UEChMIRGlnaUNlcnQxIDAeBgNVBAMTF0RpZ2lDZXJ0IFRpbWVzdGFtcCAyMDI0MIICIjANBgkqhkiG9w0BAQEFAAOCAg8AMIICCgKCAgEAvmpzn/aVIauWMLpbbeZZo7Xo/ZEfGMSIO2qZ46XB/QowIEMSvgjEdEZ3v4vrrTHleW1JWGErrjOL0J4L0HqVR1czSzvUQ5xF7z4IQmn7dHY7yijvoQ7ujm0u6yXF2v1CrzZopykD07/9fpAT4BxpT9vJoJqAsP8YuhRvflJ9YeHjes4fduksTHulntq9WelRWY++TFPxzZrbILRYynyEy7rS1lHQKFpXvo2GePfsMRhNf1F41nyEg5h7iOXv+vjX0K8RhUisfqw3TTLHj1uhS66YX2LZPxS4oaf33rp9HlfqSBePejlYeEdU740GKQM7SaVSH3TbBL8R6HwX9QVpGnXPlKdE4fBIn5BBFnV+KwPxRNUNK6lYk2y1WSKour4hJN0SMkoaNV8hyyADiX1xuTxKaXN12HgR+8WulU2d6zhzXomJ2PleI9V2yfmfXSPGYanGgxzqI+ShoOGLomMd3mJt92nm7Mheng/TBeSA2z4I78JpwGpTRHiT7yHqBiV2ngUIyCtd0pZ8zg3S7bk4QC4RrcnKJ3FbjyPAGogmoiZ33c1HG93Vp6lJ415ERcC7bFQMRbxqrMVANiav1k425zYyFMyLNyE1QulQSgDpW9rtvVcIH7WvG9sqYup9j8z9J1XqbBZPJ5XLln8mS8wWmdDLnBHXgYly/p1DhoQo5fkCAwEAAaOCAYswggGHMA4GA1UdDwEB/wQEAwIHgDAMBgNVHRMBAf8EAjAAMBYGA1UdJQEB/wQMMAoGCCsGAQUFBwMIMCAGA1UdIAQZMBcwCAYGZ4EMAQQCMAsGCWCGSAGG/WwHATAfBgNVHSMEGDAWgBS6FtltTYUvcyl2mi91jGogj57IbzAdBgNVHQ4EFgQUn1csA3cOKBWQZqVjXu5Pkh92oFswWgYDVR0fBFMwUTBPoE2gS4ZJaHR0cDovL2NybDMuZGlnaWNlcnQuY29tL0RpZ2lDZXJ0VHJ1c3RlZEc0UlNBNDA5NlNIQTI1NlRpbWVTdGFtcGluZ0NBLmNybDCBkAYIKwYBBQUHAQEEgYMwgYAwJAYIKwYBBQUHMAGGGGh0dHA6Ly9vY3NwLmRpZ2ljZXJ0LmNvbTBYBggrBgEFBQcwAoZMaHR0cDovL2NhY2VydHMuZGlnaWNlcnQuY29tL0RpZ2lDZXJ0VHJ1c3RlZEc0UlNBNDA5NlNIQTI1NlRpbWVTdGFtcGluZ0NBLmNydDANBgkqhkiG9w0BAQsFAAOCAgEAPa0eH3aZW+M4hBJH2UOR9hHbm04IHdEoT8/T3HuBSyZeq3jSi5GXeWP7xCKhVireKCnCs+8GZl2uVYFvQe+pPTScVJeCZSsMo1JCoZN2mMew/L4tpqVNbSpWO9QGFwfMEy60HofN6V51sMLMXNTLfhVqs+e8haupWiArSozyAmGH/6oMQAh078qRh6wvJNU6gnh5OruCP1QUAvVSu4kqVOcJVozZR5RRb/zPd++PGE3qF1P3xWvYViUJLsxtvge/mzA75oBfFZSbdakHJe2BVDGIGVNVjOp8sNt70+kEoMF+T6tptMUNlehSR7vM+C13v9+9ZOUKzfRUAYSyyEmYtsnpltD/GWX8eM70ls1V6QG/ZOB6b6Yum1HvIiulqJ1Elesj5TMHq8CWT/xrW7twipXTJ5/i5pkU5E16RSBAdOp12aw8IQhhA/vEbFkEiF2abhuFixUDobZaA0VhqAsMHOmaT3XThZDNi5U2zHKhUs5uHHdG6BoQau75KiNbh0c+hatSF+02kULkftARjsyEpHKsF7u5zKRbt5oK5YGwFvgc4pEVUNytmB3BpIiowOIIuDgP5M9WArHYSAR16gc0dP2XdkMEP5eBsX7bf/MGN4K3HP50v/01ZHo/Z5lGLvNwQ7XHBx1yomzLP8lx4Q1zZKDyHcp4VQJLu2kWTsKsOqQwggauMIIElqADAgECAhAHNje3JFR82Ees/ShmKl5bMA0GCSqGSIb3DQEBCwUAMGIxCzAJBgNVBAYTAlVTMRUwEwYDVQQKEwxEaWdpQ2VydCBJbmMxGTAXBgNVBAsTEHd3dy5kaWdpY2VydC5jb20xITAfBgNVBAMTGERpZ2lDZXJ0IFRydXN0ZWQgUm9vdCBHNDAeFw0yMjAzMjMwMDAwMDBaFw0zNzAzMjIyMzU5NTlaMGMxCzAJBgNVBAYTAlVTMRcwFQYDVQQKEw5EaWdpQ2VydCwgSW5jLjE7MDkGA1UEAxMyRGlnaUNlcnQgVHJ1c3RlZCBHNCBSU0E0MDk2IFNIQTI1NiBUaW1lU3RhbXBpbmcgQ0EwggIiMA0GCSqGSIb3DQEBAQUAA4ICDwAwggIKAoICAQDGhjUGSbPBPXJJUVXHJQPE8pE3qZdRodbSg9GeTKJtoLDMg/la9hGhRBVCX6SI82j6ffOciQt/nR+eDzMfUBMLJnOWbfhXqAJ9/UO0hNoR8XOxs+4rgISKIhjf69o9xBd/qxkrPkLcZ47qUT3w1lbU5ygt69OxtXXnHwZljZQp09nsad/ZkIdGAHvbREGJ3HxqV3rwN3mfXazL6IRktFLydkf3YYMZ3V+0VAshaG43IbtArF+y3kp9zvU5EmfvDqVjbOSmxR3NNg1c1eYbqMFkdECnwHLFuk4fsbVYTXn+149zk6wsOeKlSNbwsDETqVcplicu9Yemj052FVUmcJgmf6AaRyBD40NjgHt1biclkJg6OBGz9vae5jtb7IHeIhTZgirHkr+g3uM+onP65x9abJTyUpURK1h0QCirc0PO30qhHGs4xSnzyqqWc0Jon7ZGs506o9UD4L/wojzKQtwYSH8UNM/STKvvmz3+DrhkKvp1KCRB7UK/BZxmSVJQ9FHzNklNiyDSLFc1eSuo80VgvCONWPfcYd6T/jnA+bIwpUzX6ZhKWD7TA4j+s4/TXkt2ElGTyYwMO1uKIqjBJgj5FBASA31fI7tk42PgpuE+9sJ0sj8eCXbsq11GdeJgo1gJASgADoRU7s7pXcheMBK9Rp6103a50g5rmQzSM7TNsQIDAQABo4IBXTCCAVkwEgYDVR0TAQH/BAgwBgEB/wIBADAdBgNVHQ4EFgQUuhbZbU2FL3MpdpovdYxqII+eyG8wHwYDVR0jBBgwFoAU7NfjgtJxXWRM3y5nP+e6mK4cD08wDgYDVR0PAQH/BAQDAgGGMBMGA1UdJQQMMAoGCCsGAQUFBwMIMHcGCCsGAQUFBwEBBGswaTAkBggrBgEFBQcwAYYYaHR0cDovL29jc3AuZGlnaWNlcnQuY29tMEEGCCsGAQUFBzAChjVodHRwOi8vY2FjZXJ0cy5kaWdpY2VydC5jb20vRGlnaUNlcnRUcnVzdGVkUm9vdEc0LmNydDBDBgNVHR8EPDA6MDigNqA0hjJodHRwOi8vY3JsMy5kaWdpY2VydC5jb20vRGlnaUNlcnRUcnVzdGVkUm9vdEc0LmNybDAgBgNVHSAEGTAXMAgGBmeBDAEEAjALBglghkgBhv1sBwEwDQYJKoZIhvcNAQELBQADggIBAH1ZjsCTtm+YqUQiAX5m1tghQuGwGC4QTRPPMFPOvxj7x1Bd4ksp+3CKDaopafxpwc8dB+k+YMjYC+VcW9dth/qEICU0MWfNthKWb8RQTGIdDAiCqBa9qVbPFXONASIlzpVpP0d3+3J0FNf/q0+KLHqrhc1DX+1gtqpPkWaeLJ7giqzl/Yy8ZCaHbJK9nXzQcAp876i8dU+6WvepELJd6f8oVInw1YpxdmXazPByoyP6wCeCRK6ZJxurJB4mwbfeKuv2nrF5mYGjVoarCkXJ38SNoOeY+/umnXKvxMfBwWpx2cYTgAnEtp/Nh4cku0+jSbl3ZpHxcpzpSwJSpzd+k1OsOx0ISQ+UzTl63f8lY5knLD0/a6fxZsNBzU+2QJshIUDQtxMkzdwdeDrknq3lNHGS1yZr5Dhzq6YBT70/O3itTK37xJV77QpfMzmHQXh6OOmc4d0j/R0o08f56PGYX/sr2H7yRp11LB4nLCbbbxV7HhmLNriT1ObyF5lZynDwN7+YAN8gFk8n+2BnFqFmut1VwDophrCYoCvtlUG3OtUVmDG0YgkPCr2B2RP+v6TR81fZvAT6gt4y3wSJ8ADNXcL50CN/AAvkdgIm2fBldkKmKYcJRyvmfxqkhQ/8mJb2VVQrH4D6wPIOK+XW+6kvRBVK5xMOHds3OBqhK/bt1nz8MIIFjTCCBHWgAwIBAgIQDpsYjvnQLefv21DiCEAYWjANBgkqhkiG9w0BAQwFADBlMQswCQYDVQQGEwJVUzEVMBMGA1UEChMMRGlnaUNlcnQgSW5jMRkwFwYDVQQLExB3d3cuZGlnaWNlcnQuY29tMSQwIgYDVQQDExtEaWdpQ2VydCBBc3N1cmVkIElEIFJvb3QgQ0EwHhcNMjIwODAxMDAwMDAwWhcNMzExMTA5MjM1OTU5WjBiMQswCQYDVQQGEwJVUzEVMBMGA1UEChMMRGlnaUNlcnQgSW5jMRkwFwYDVQQLExB3d3cuZGlnaWNlcnQuY29tMSEwHwYDVQQDExhEaWdpQ2VydCBUcnVzdGVkIFJvb3QgRzQwggIiMA0GCSqGSIb3DQEBAQUAA4ICDwAwggIKAoICAQC/5pBzaN675F1KPDAiMGkz7MKnJS7JIT3yithZwuEppz1Yq3aaza57G4QNxDAf8xukOBbrVsaXbR2rsnnyyhHS5F/WBTxSD1Ifxp4VpX6+n6lXFllVcq9ok3DCsrp1mWpzMpTREEQQLt+C8weE5nQ7bXHiLQwb7iDVySAdYyktzuxeTsiT+CFhmzTrBcZe7FsavOvJz82sNEBfsXpm7nfISKhmV1efVFiODCu3T6cw2Vbuyntd463JT17lNecxy9qTXtyOj4DatpGYQJB5w3jHtrHEtWoYOAMQjdjUN6QuBX2I9YI+EJFwq1WCQTLX2wRzKm6RAXwhTNS8rhsDdV14Ztk6MUSaM0C/CNdaSaTC5qmgZ92kJ7yhTzm1EVgX9yRcRo9k98FpiHaYdj1ZXUJ2h4mXaXpI8OCiEhtmmnTK3kse5w5jrubU75KSOp493ADkRSWJtppEGSt+wJS00mFt6zPZxd9LBADMfRyVw4/3IbKyEbe7f/LVjHAsQWCqsWMYRJUadmJ+9oCw++hkpjPRiQfhvbfmQ6QYuKZ3AeEPlAwhHbJUKSWJbOUOUlFHdL4mrLZBdd56rF+NP8m800ERElvlEFDrMcXKchYiCd98THU/Y+whX8QgUWtvsauGi0/C1kVfnSD8oR7FwI+isX4KJpn15GkvmB0t9dmpsh3lGwIDAQABo4IBOjCCATYwDwYDVR0TAQH/BAUwAwEB/zAdBgNVHQ4EFgQU7NfjgtJxXWRM3y5nP+e6mK4cD08wHwYDVR0jBBgwFoAUReuir/SSy4IxLVGLp6chnfNtyA8wDgYDVR0PAQH/BAQDAgGGMHkGCCsGAQUFBwEBBG0wazAkBggrBgEFBQcwAYYYaHR0cDovL29jc3AuZGlnaWNlcnQuY29tMEMGCCsGAQUFBzAChjdodHRwOi8vY2FjZXJ0cy5kaWdpY2VydC5jb20vRGlnaUNlcnRBc3N1cmVkSURSb290Q0EuY3J0MEUGA1UdHwQ+MDwwOqA4oDaGNGh0dHA6Ly9jcmwzLmRpZ2ljZXJ0LmNvbS9EaWdpQ2VydEFzc3VyZWRJRFJvb3RDQS5jcmwwEQYDVR0gBAowCDAGBgRVHSAAMA0GCSqGSIb3DQEBDAUAA4IBAQBwoL9DXFXnOF+go3QbPbYW1/e/Vwe9mqyhhyzshV6pGrsi+IcaaVQi7aSId229GhT0E0p6Ly23OO/0/4C5+KH38nLeJLxSA8hO0Cre+i1Wz/n096wwepqLsl7Uz9FDRJtDIeuWcqFItJnLnU+nBgMTdydE1Od/6Fmo8L8vC6bp8jQ87PcDx4eo0kxAGTVGamlUsLihVo7spNU96LHc/RzY9HdaXFSMb++hUD38dglohJ9vytsgjTVgHAIDyyCwrFigDkBjxZgiwbJZ9VVrzyerbHbObyMt9H5xaiNrIv8SuFQtJ37YOtnwtoeW/VvRXKwYw02fc7cBqZ9Xql4o4rmUMYIDdjCCA3ICAQEwdzBjMQswCQYDVQQGEwJVUzEXMBUGA1UEChMORGlnaUNlcnQsIEluYy4xOzA5BgNVBAMTMkRpZ2lDZXJ0IFRydXN0ZWQgRzQgUlNBNDA5NiBTSEEyNTYgVGltZVN0YW1waW5nIENBAhALrma8Wrp/lYfG+ekE4zMEMA0GCWCGSAFlAwQCAQUAoIHRMBoGCSqGSIb3DQEJAzENBgsqhkiG9w0BCRABBDAcBgkqhkiG9w0BCQUxDxcNMjUwMjIxMTMzNDA1WjArBgsqhkiG9w0BCRACDDEcMBowGDAWBBTb04XuYtvSPnvk9nFIUIck1YZbRTAvBgkqhkiG9w0BCQQxIgQgtJjHcJVLIe7sNiEmwpOFXqoeaN6fP+9OxqhygDKWFb4wNwYLKoZIhvcNAQkQAi8xKDAmMCQwIgQgdnafqPJjLx9DCzojMK7WVnX+13PbBdZluQWTmEOPmtswDQYJKoZIhvcNAQEBBQAEggIAu2elZIZWk5feti1ruZ9N2p4wxgHCm7kNMFZW0UHFlfkktd/qw/wO2VMxvBsxGFlxgbBBKICQfXgLrZk0qVLQaDE5P6hVBBdQaTwI7rRxc+RK088X739qme9Qqi3Bsjc/rVsl0KjkVmXT6CtTCc/Hjy1AN00gflbKTBGRJqhwWsIJIwD3G8yvUrPCQRMGXihjaR/bkat21GYCCzJi9d5Mjh+DXlFyZWwllSLy+2GgVHdTV5AuPG+grXhGe6nHzedjUH6v8B4zutaxANaAAYne4OI8s5N4zfywBeWpJ63wLOgjeTPhdgV4oQmH6LDIiM4ltZatFbhSriPHDJBfCiKzgRCn04OCRrElqKmlpAnXAyb6CFetY9VAAhcQKbCjdFTLlv2xYMiSV+VVG1cxF3B1B7MBAsAXxKBwWFvQ/AGk3CqsKUORV3NA4Gzc3DYbFlYqN6W5o0vA30WUoEmHl6zbeEpmpQ6KFGdTUCietQXS01saJSQZic0DpMwkCHc0d7sqWWSkVRn1w7GyGJz75QBXlxc2sTHG0lsH7lEA4ZumduJ13xSMGvSjrZLZJ4AOBCHlUGZX/5Tjrgf2WRLR2ICpRqKCvRgjLGNWmZJ04Kwe79cgXc1g0H/WE+njCC9t8lGCb45seht+Pbzf8RISqpY7RE0QqdhNW8SKF5hgZzlxK7r2WQGAcz+5Y02qB0sCCM8fbisB/XTMkiP63jwwt5dNBc+SeD2biKin0OyBQ7BrJQ8O1w1LH5WrppBWPVYn5tjcIZpel6Pb119a6afv5MXnfCvnNO4t9WAlwEHXLCSx4tdP0gwPzS0HScwwmrnaPvSvnq5pMBgS3f1hbOUPgo5bnYE7semahQnmpTCYWmdhNjmZZbiEr8zdlhjbD0DDijKxVuQfKdPhIHFAfXaJjXNQ8VbgQ4QM3G39cJArg3LQRsHbqZ8dzRc9H/Oe+GQRUvCLrs5dB1YgQabT1jFF+H93sHUT4cLKWsVooT4fIMH13czqdC2sVAh3LUzqQo6JBQ9T+wHLgkwlipfTOZjNg1P3OJU47IHWkukXbS5eXN3dOpiLnHdm7k6bd4K+mVEwEP9Sjap/s1LbT8Pi6aoENralx81wKhSH3/WbPugKxDdbcwGdftd3Qp7u6F1fJnibppV81zGJxMC7ny7MreGtiQIumEXB2NA11t8VRerzur7g5m1rKydG/+AAEEpGSUYAAQEBAGAAYAAA/+EAOkV4aWYAAE1NACoAAAAIAANREAABAAAAAQEAAABREQAEAAAAAQAAAABREgAEAAAAAQAAAAAAAAAA/9sAQwAHBQUGBQQHBgUGCAcHCAoRCwoJCQoVDxAMERgVGhkYFRgXGx4nIRsdJR0XGCIuIiUoKSssKxogLzMvKjInKisq/9sAQwEHCAgKCQoUCwsUKhwYHCoqKioqKioqKioqKioqKioqKioqKioqKioqKioqKioqKioqKioqKioqKioqKioqKioq/8AAEQgEAAQAAwEiAAIRAQMRAf/EAB8AAAEFAQEBAQEBAAAAAAAAAAABAgMEBQYHCAkKC//EALUQAAIBAwMCBAMFBQQEAAABfQECAwAEEQUSITFBBhNRYQcicRQygZGhCCNCscEVUtHwJDNicoIJChYXGBkaJSYnKCkqNDU2Nzg5OkNERUZHSElKU1RVVldYWVpjZGVmZ2hpanN0dXZ3eHl6g4SFhoeIiYqSk5SVlpeYmZqio6Slpqeoqaqys7S1tre4ubrCw8TFxsfIycrS09TV1tfY2drh4uPk5ebn6Onq8fLz9PX29/j5+v/EAB8BAAMBAQEBAQEBAQEAAAAAAAABAgMEBQYHCAkKC//EALURAAIBAgQEAwQHBQQEAAECdwABAgMRBAUhMQYSQVEHYXETIjKBCBRCkaGxwQkjM1LwFWJy0QoWJDThJfEXGBkaJicoKSo1Njc4OTpDREVGR0hJSlNUVVZXWFlaY2RlZmdoaWpzdHV2d3h5eoKDhIWGh4iJipKTlJWWl5iZmqKjpKWmp6ipqrKztLW2t7i5usLDxMXGx8jJytLT1NXW19jZ2uLj5OXm5+jp6vLz9PX29/j5+v/aAAwDAQACEQMRAD8A8cNvUbWuTWiFo8urJLPhq0D6gqetT+L7P7PJin+Hvk1aP61pePIsqG9qFuI43SLmW0m3xHBFdbZ+O7i1wJQeK46w/wBZir0sGe1MGkei2Hj61ucLMQDW3BfWV84aMqSa8Y+z4ORxXV+FTIcjeflpMVj0ZFRi0amuG8T6NctdF44yy+1a+mX841gxucrWzcaxbJJ5c+3PoanqM8mktmjOHUqfetrwyNupJ9a7iXT9J1RPmVAT3FQ23hGK2u1mtZOAelDYGV4zj/dxt7VxDLzXpfivSbm4tV8qMttFefT2ksDESoyn3FVFqwF7w78upR/Wt/ximbdD7Vz2ifLqUX1rqfFi7rFD7UPcR59t/nXceGxu0lh2xXGFcN+Ndp4X5sGHtQwOU1pMXzfWtDwvxdECoNfjxfn61P4Z/wCP7FHQBfFSf6QpNReFhi7Iq/4rj+ZTVHwzxqFHQBPFUeLxTWnoHOn49qq+LEzcIateHf8Aj0I9qBmp4U/d65j1evo/RWzpcePSvnDw/wDJ4gH+9X0ZoRzpafSp6j6mlmlpAKdTYxKbmnkUmKQDc0ooxSgUwDtXy98dI1TxtauFGSp/QivqKvmb48IR4ss29mH6ihdSZbo948CSeZ4J01h08kV0GTXK/DV/M+H2mE/88sV1QpLYoN1Jk0tJTAUGuA+M8Xm/DXUM87VzXfgVxnxYj3/DfVB/0yJpx+JGNf8AhtnxyVxSYp7DmkqjQbirWnD/AE+L/eqvVmw/4/of94UAJqq/8TKSomH7lasauuNSkqEj9ytJDNXwt8niCyP/AE2X+dfbFo5axgPrGP5V8S+Hjt1qzP8A01X+dfa2nHOmWx/6Zr/KofxD6FoE0uTSClpiEyaM0uKSgYmaKXFGKAEpcUuKAKkBuKMU/FJikMbijFOxRQA3FGKdiigBuKKdRigBtJTsUYoAbRinYoxQA2kxT8UmKAG0tFFABSUtFADaTdStTDQIXdRuplHNIDI8Yvjwjf8A/XI18XXHMz/7xr7K8cNs8G35/wCmZr42m5kb61UN2N7CWq/6QtFwMzv9afaj/SFps/8Ar3+taEEOKcBRilApgAFdB4Ij3+MNPH/TT+lYArpvAK7vGunD/pp/ShbkT+Fn11a8WcQ/2RUtRQHFun0FSZrJ7mkdh4NLmmA0uakY/NLmmZpc0AR3hxZSn/ZNfL4An+L3A/5bGvpvUX26bOfRDXzPow8/4ru/pMaqHxEVP4bPpnTRtsYx/s1ZzVez4tU+lTZoe44/Ch2aTNJmkzSKAmkNBNNzQAGmmlJppoAQ0yY4gc+1PJqC7bbaSH2pAfN/xMfzPEBHoTXHbcLXVfEB9/iKT61zB+7Vw2B7kWKUClpQKoR6F8KYc3rNj+KveF/1Y+leK/CeL5i3ua9pB+UVMiY7sU02lNIagsQ000pNNJoAQ1R1V9mmzH/Zq4TWVr8mzSpfpSew1ufOHihvM164P+1WNitTXW36vcH/AGzWbWsdhPcEFDDmnJ0pp60xDcUjCnUAbpFA7sBQB7d8OIdmnIf9mu6Jrk/A0fl6Wvb5a6kmpqbmdL4RSaaTSE0hNQaiGmmlJptAHzMtPApFWnbeK1JLWkts1SI/7Vb/AI2TfYRv7Vztkdl7Gf8AarqvE8fm6CjDnAo6iPNbE4n/ABre8vcoNYNv8l2QfWukiGYlNDKKjxY7VueF/luHX2rMkStLw/8ALfY9RSEb9mn/ABOx71j+OYnjmV4yVPqK2ovk1qM+pqv43h3wq2KOoHCW2s6hZsDHMxx2Jrp9H8d3SyKlwpPuK5gwZFWLCAC7TjvVXCyPWIfFVtLConIUkfxUsttperL8wQ57iuQ12z26YjqP4e1cjBqt/YyZgnYYPQmp5U0GqPT/APhDoIrlZrVsYOcU/wAR6ZNLpwCISVFcnpPj28jkVLlMjpkGu4h8VWs1sPOwMjvS5Wthcy6nl09rLC+JEZcHuK6nwqf3LL7V0rx6Tqi/wZNTWHh23t2Jt24Paht9R27Hn/iWLF4TjvUXh041Ja6LxNoF0ZN0Sbx7VhaRaTW+qIJY2XnuKd1YDS8Vx5jQmsbw+MakK3/FI/cJmsHQ+NSWn0Au+KEy6mpfDg/ckU7xIm5FNJ4b+6aQGjpPyeIU/wB6vovw6c6Un0r51svk19D/ALVfQvhlt2kp9KQdTaFOFMFOBoZQtIaWikMSilpKACvm749x41+yfH8TD+VfSFfPXx/ixe2cnpJVR6mct0eq/Cxt3w90/wBkrsK4j4SPu+Htl9K7ahFDqKUUUhhXJfE2PzPh9qo/6Yt/Kutrm/HyeZ4H1Nf+mDfypx+JGOI/hSPitutJinuPmNNxVmgAVZsB/p8P++KrirNh/wAhCD/fFICTWlxqb/SqxH7lau6+Mao/0FU8fuBQhl7RDt1a0P8A01X+dfa+lHOk2v8A1yX+VfE+k8ala/8AXVf519raOc6Naf8AXJf5VPUfQvClpopwoEFJS0UhiUuKMUtACUUUUhhRRRQAUUUUAFFFFABRRRQAUmKWigBMUtFFACGmk06mkUgEzSZoIoxQIM0tJijFABSEU6koGMK0YpxptIRzfxAbb4I1A/8ATI18dScsa+vviS+zwLfn/pma+QnHJqobsHsPsx/pA+lRz/69/rU9kM3A+lQz/wCvf/erQkixThSU4UAArq/hym/x1p49GJ/SuVFdh8MU3eOrQ+gJ/lTW5nU+Bn1ZFxEv0p+aiQ/IPpT81kzVbD80uaZmlzSGPzRmm5ozQBV1h9uj3J/2DXzh4RXzfiVK3/TRv519D+IX2aFcnp8hr598Brv8fzMP75/nVQ3M6nwM+kbY4t0+lS5qCD/UL9KkzSe5a2HZpCabmkzSGOzSE03NJmgBxNNJpCaaTQA7NVNQbFjJ9KsZqjqr7dOlPtSewHzf42bd4gl+tc8w4Fbni5t+vSn3rFYcCrjsD3IsUuKWjtVCPWfhRHiEGvXQeK8r+FkeLND7V6lnipkTAcTTSaQmmk1BYpNNJpC1MLUABNYfiiTbo8n0rZJrnfGEmzR5PpSew1ufPOpndqEx9XNU8VavDuupD/tGq5FbLYXUVR8tMNSj7tR4oENxUlsu69hHq4puKsaam/VIB/tihbilse9+E02aWv0rdPWsrw8mzTE+lahqJ/EKn8KDNJTJJo4hl2AxWfca3BDnZ8xqbFmkahluYoQS7gVzl1r80uRFx9KqJDfXz/xAHuaqxNzxxaeKVYye1PEZ9KoAh+WdD712epJ53hr8K40KQw4713Hl+Z4Zb/doEeTN8moH611Fqm61Brm7xdmpH/erqtMAa1wfSiRRG0fFW9GG3UUpJo8/dFO08FNQjOMc0COguB5eqQH1apPF0W6xU+1P1CP/AEi3f/aFW/EsO7SkP+zS7C7nmqx9antUxdJ/vU4RkMeO9OiXbOmR3qiuh2eqQiTQ0J/u157Lb/vWGO9em3Cb9BX/AHa4Se3IuG470LYkz7e3xOnHeusvrHbpIcD+GsGKLE6Z9a7m+hU6AnP8NK7uEjzUXl1aynyZmXB9a6TQvGN/FIEm+cDvWJcWn7xuO9XNHtf9KAPeqYHcDxnaswW4+U+9aVjdaZfyKyMhNeeeIrBUII4rL043NvdJ5ErDnpmlypq4czR7BrWg2uoWuBgHHauQt/Cs9nqAdPmXPSmza7qVjbqzPuXHeptN8bbrhVuE70uV20DmRD4jtJEi+ZTx7VS8OAhyK7y7vdPvrRS+3LDvVPTtJsWlLQEZPpRr1QXXcxIht1uM+9e/eEG3aOvNeNXmjiPUUkjfoeleweCiBpQBNIfU6TFKKM0ZoKFoozRmkMKSlzSZoASvB/2gI/3du3pIK95yK8P+P8YOmxSA9HFaQ3MqnT1Oy+Db+Z8PbT2rvQK87+CTg/D22yec16NWaNEFLSZoyKBhWB41Xd4O1If9MG/lW9msfxYofwnqKk4/cN/Kqj8SMa/8KXofEkg+c/WmYqa4G2Zx6MajxWjKWwAVYsR/p8H++P51ABVmy/4/oP8AroP50hlnxGuNXcewqh/ywWtPxWu3Wm/3RWZ/y7rSWwFvS/8AkIW3/XVf5ivtTRDnQ7T/AK5L/Kvi3SRnULYf9NV/nX2noQH9g2mP+eS/yqXuMvgU4UlLmkMWikzRmkMWkozRmgAoozRmgAoozRmgAoozRmgAoozRmgAoozRmgAopM0uaACijNGaACkozRmgBMUYpc0ZoAbikp3FFIBtJTjTTQIQ02lNNoA4/4pNt8B32O6Gvkp+pr6y+KhA8B3nP8NfJ0nU1UFuJ7EtgP9KH0qCb/XP/ALxqzpozdfhVeYfv3/3jViI6UCjFKBxTAAK7f4VJu8bQeyn+YriR1r0H4PxeZ4yU/wB1P6047mVb4GfSy/dH0p2aYDx1paxNhwNOzTBS0hj80ZpufegGiwjJ8VSbPDt0f9g14V8M183xncP/ALZ/nXt/i8j/AIRy5GQCUrx74T2+7xHdyekhFXBO5nV+Gx73FxEv0pxNIuAowR0oP1qTRbBmjNJkUnHrRYLi5pKMj1pOPWiwATTSaU49RTSR60gEzWbrr7NLk+laJI9RWP4iYf2Y4B7UnsNbnzr4jO/W5T/tVlyLgCtbWoy2sy/71UpoSO1Wtge5SxSEcVN5R9KQxHgYpiPZvhjHjTkPtXoua4f4dQeXpaZ/uiu3P4VMtyYbATTSaWkOPWpLGk0wmnHHrTGx6iiwhpNcp46l2aQ49q6kkZ7VxnxAb/iWMAf4aT2KjueGT8ysfeosVYdCWP1pmw1sSR44puKseWdvSm+XSAgxV7Q1B1mHPQGqxjPpWl4es3uNSG045qo7kz2ParDVobewRVIJxUU+tyyZEfH0qPStDj+zqZZO1a8dpY23LFSaze41sYQS9vG4DYNW7fw3LKczvgelaM+uafZofnQY965zU/iNZWmQkoJ9qdmxOUTp4dFtLZeVBI7mnyS29vxuVa8qvviXdTki0RvrWFdeIdZvyfnYA+9VydyeY4pdfuB0Ap39vXB6gflWSKUU7l8qNX+3J/QVqReN75LI2zAFCMVy9LT5hOCZZuL1ppvMK85zV628QzW6BVSsjFGKRVje/wCEouD/AACmjxNdK4ZQAR0rExS4p3Fyo6OXxpqMyqGI+XpUtx451O5txDKwKiuYpafMT7NGr/b9xnoKT+3rnOcCsulouPkR0a+NdSFv5BbKelU38Q3LMTgZrIoo5hKCRqf29c5zxV0+MdRaERMwKDtXPUtHMx8qZpya7cMc4FOt/EN1byB0AyKysUYpXHZGzeeJrq9x5oHHpVWLWbiKQMuMiqGKXFFwsjcufFd7dQCKRV2+1UI9UnjkDKRkVTxS4ouFkbMvie/mhEbMAB6VLZeLdUsmzFMT9awwKWnzMnki+h0reO9XeQO0gyPatiy+LniGwjCQSKAK4LFGKam0TKjCW56UPjb4mHWUH8ad/wALu8Sf3x+ZrzSiq9rIz+q0u34s9L/4Xb4lz/rB/wB9Gnf8Lu8SDo4/76NeZ0Ue1kL6rS7fiz0s/G7xMf8Alov5mgfG/wASjq6H8a80zRmj2sh/VaXb8Wenj45eIh12H8a5rxT4/wBU8VxLFfYCA5wK5Wik6kmOOHpxd1+Z2Hhr4la54Z08Wdi48oHjPat1fjh4k7kfnXmdKDQptKyCWHpzd3+bPTf+F4+I+2386P8Ahd/iM9dn515nmnBqftZE/VaX9Nnpq/HDxCOoX86r6n8Zdd1KwktZQAki7Tg152Go3Cj2shfVaXb8WI7l3LHqTmgClUgsBinOwVsCszpEAqa04vIT/tj+dEQ3xnimq3lurDqpzQBpeLlJ1jIHVBWSQ3kLgGr1zqkl0+6RQT0qIXxHRFpajILe5e2mSRQcowI4r1Cx+Omr2dhFbJCSI12g4615v/aDf881/Kk/tEj/AJZL+VNNp3InBTVmenH49632jP5U0/HvXe0X5ivM/wC02/55r+VH9qN/zyX8qv2jMfq1Pz+9npR+PXiA/wDLIflQfjxr4/5Z15qNUf8A55J+VL/ar/8APJPyo9pIf1an5/eejH47+IT/AMs6T/he3iEdIq86/tV/+eSflS/2s/8AzyT8qftJB9Xp/wBM9D/4Xv4jP/LOg/HbxFj/AFVeef2u/wDzyT8qX+13/wCeSflR7SQfVqf9NnoP/C9PEh6x/rR/wvLxH2j/AFrz7+1n/wCeKflSf2s+f9Un5Ue0kH1an2/E9C/4Xp4k/wCeX60v/C9fEf8Azy/WvPP7Xk/55J+VH9ryf88k/Kj2khfVqfb8T0P/AIXt4j/55frR/wAL28RZ/wBXXnv9ryf88k/Kj+2ZP+eUf5Ue0kH1an/TPQ/+F7eIgP8AVmk/4Xr4kP8ACR+Fee/2xJ/zyj/Kj+2JP+eSflS9pIf1en5/ez0L/heniP0NA+OviTuD+Vee/wBryf8APKP8qX+15P8Anin5U/aSD6vT8/vZ6F/wvXxCP4WNIfjt4iP8DV59/bD/APPGP8qP7Yk/55J+VHtJB9Wp+f3noB+OniH/AJ5tR/wvTxD/AM82/M15/wD2w5/5ZJ+VJ/a8n/PJPyo9pIPq1P8ApnoP/C9fEAP+rNO/4Xvr/wDzyNeef2u//PJPyo/th/8Anin5UvaSD6vT/pnof/C9tfP/ACxxQPjpr/eOvPP7Zf8A54p+VJ/bD/8APFPyo9pIPq9Pz+89F/4Xtrg/5ZH86UfHfW+8Nec/2uf+eCflS/2uf+eCflT9pIPq9Pz+89HHx21jvCTT1+OuqfxQN+Fea/2sf+eCflThqv8A0wSj2khfVqfn952viP4sXviDSZLGSNgr8HNeesSe1X/7V/6d0o/tLP8AywSocmzaEFBWRDpuftX4VDIP3r/7xq6NSIzthQGqTHcxb1NSWNxR2p1FMBlbXhjxPP4Y1I3Vuu5iMVjuwUDimiT2oTsTKKkrM9SHxsvf+fds/Wj/AIXZfn/l3avLvOx2FKLg+gq+fyMvYR7v7z1A/GzUB0tm/OmH426p2tz+deZfaW9BR9rb0H5Ue0YvYR8/vPTh8btVH/LuTT1+N+p97Y15d9rf0H5Ufa39B+VP2jD6vDz+89E1f4u6jqdk8DQlQwxXMeHfGt94euJJIE3F2yawftTHsPypPtDegqed3uV7GPLynpifG7VVAzb0/wD4Xfqn/PvXl/2hvQUee3oKfOxfV4ef3np5+Nup9rf9ab/wuzVP+eH615l57egpPPb2o52HsI+f3npx+Nmqf8+5/OkPxr1U9Lf9a8y85qTzmo9ow9hHz+89M/4XTq//ADxP50o+NWqDrbk/jXmPnNR5rUe0Yewj5/eeo/8AC6tSPW2P51Vvvi7qF5bmIwkZ715x5rUGRqOdsaoxTurmtP4inmnaVk5Y56VG2uzN1T9Ky97Um81Brymn/bc39wflS/23LkZjH5Vl7zRvNILHdaV8UNR0u3EUMfArSHxj1PvFXme80bzV85l7FPq/vPS2+Mep9ov1pv8AwuHVP+eX615vvNG6nzsPYR7v7z0f/hcGqf8APL9aT/hb+qf88h+decbjRuo9ow9hHu/vPR/+Fv6l3h/WsrWfiNf6tEUkjwDXGbjSE0nK5UaSi7q5ebVpD/BTf7WlH8AqiTSZqDSxfOry/wBwUn9rSf3RVCigLF/+1pf7gqey8QXFlN5ka81k0U07A4pnaL8SdUWMKnH41SufHWs3Gf35X6VzNGafMyPZRNC41y/uTma5kb2zVcX0inJAb61WoNLmZailsi+mtTx/dVfyqT/hIrsdNo+grKoouHKiuI29Kdsb0pdk39xvypQk39xvyqdCtRuxvSl2N6U7ZN/cb8qkjtbqX/VxM30FF0GpDsb0pdh9KWRJojiVGU+4pyQzyDKIxHtT0EM2n0pdp9Kl+zXP/PNqUW1x/wA82pXQ9SLYfSl2H0qwLG8ZciJsfSnDT7wjIhai6HZ9itsPpRsPpVg2d2OsTflSfZbn/nm35UXQrMg2H0pdh9KtR6deyDKQufwoOn3i8NC4/Ci8e4WfYq7D6Uuw+lWPsV0P+WTflS/2de7d3kPj1xRzR7hZ9ittPpRtPpUv2a4HWNvyp6WV1IcJExPsKLoLMr7T6UbT6VafTr2P78Dj8KYLW4PAjb8qOZByshCn0pQp9KsmwvF5MLj8KaLS4JwI2z9KOZByshCn0pwU+lWW0+7UZML/APfNNW0uCcCNyfTFF0FmQeW3pThE3pVg2lyn3onH4Vp6f4a1XUcC1tJJCemBScopXbGoybskYvkv/do8l/7tdoPhv4n/AOgbMPwpf+FbeJv+gfN/3zWft6Xc09hU7HFeS/8Ado8l/wC6a7b/AIVt4m/58Jf++aP+FbeJf+fCb/vk0e3pdx+wqdjiPKf0NHlP/drt/wDhW3iX/nxl/wC+TSH4b+JB/wAuM3/fBo9vS7h7Cp2OK8pvSjy29DXYt8OfEg/5cZv++TWbqfhLWdLhMt1bSIo65U01WpydkyXRqRV2jA8tvSjy29K29G8NaprqsdPt3l29cCtj/hWviX/nwl/KnKtTi7NhGjUkrpHG+W3pQEPpXZf8K18S/wDPhL+VJ/wrXxL/AM+En5VPt6fcf1er2OQ2GjZ611p+G/iTvYSflST/AA48RQWklxJaEJGMtmmq1Nu1xOhUSvY5VUAYHNEibmyDSlSjENwRwRRmtzAki+RCD1NNwKTNApANKAd6UJnvRcKUYZ701c4oAd5RpDA3tT0UsQBXVW/w68S3VpHcw6fI0cg3KQOoqJVIw+JlxhKfwo5AwPR5L+ldefht4nHXTZv++aafhx4m/wCgdP8A98Go+sUv5jT6vV7HI+S/pR5L+ldcPhv4mP8AzDp/++DTh8NfE3/QPn/74NH1il3D2FXsch5L+lHkv6V2Q+Gfib/nwm/75NH/AArPxN/z4zf98ml9Ypdw9hV7HG+S/pR5L+ldl/wrLxL/AM+M3/fJpf8AhWXiT/nym/75NH1il3D2FTscb5LelHkv6V2g+GPiT/nym/75pf8AhWPiT/nyl/75o+sUu4fV6nY4ryX9KTyX9K7b/hWPiX/nym/75pf+FX+JT/y5S/8AfNH1il3D6vU7HEeS/pR5L+ldx/wq3xL/AM+cv/fJo/4VZ4m/59Jf++TR9Ypdw+r1Oxw/kP6UvkP6V3P/AAqvxMf+XSX/AL5NH/Cq/Ew/5c5P++TR9Ypdw+r1Oxw3kv6UeS/pXcn4WeJR/wAucv8A3zTT8LvEv/PlN/3yaPrFLuH1ep2OI8p/Sk8lvSu3Pwu8Sf8APnL/AN8mk/4Vd4k/59Jf++TR9Ypdw+r1OxxPlNR5TV2h+GHiMdbOX/vg0h+GPiEdbSX/AL4NH1il3D6vU7HGeU1HlNXYn4a+IB/y6Tf98Gmn4b+IP+fSX/vg0fWKXcPq9Tscf5TUeS1defhx4gH/AC5zf98Gmn4deIB/y5Tf98Gn9Ypdxewq9jk/JagQtXVn4e+IB/y4z/8AfBpP+Fe+IP8Anxn/AO+DR9Ypdw9hV7HLeUaXyWrqP+FfeIB/y4z/APfBoHw+8QseLGb/AL4NHt6XcPYVOxzHkmlCe9bmreDta0Wz+1X9q8cWcZIrD5rSMozV4mcoyi7MAPelxSxLuY0VRIlGKWjtQMa67wMU0RkU+rVjp13qM3l2ULzOOSFGaV0tw1exSMTUnkt6Vvnwnra9bCYf8Bpp8MawOtnMP+AVHtafcv2dTsYXlP6UnlP6VuHw1qw/5dJf++DSHw5qv/PrL/3yaPa0+4eyqdjD8p/Sjyn9K2/+Ec1X/n2k/wC+aafD2qD/AJdpP++aPa0+4/ZVOxjeU/pR5belX7jT7y1/10bL9RTotMvp13RW8rj1C5quaNr3J5ZXtYzvLf8Au0eW/wDdrXGhaoR/x5T/APfBp39hap/z5z/98Gl7SHcfJPsYvlv/AHTR5b/3TWz/AGHqQ/5c5/8Av2aT+w9S/wCfSf8A74NL2kO4ezn2Mfy29DSeW392tn+w9S/59Jv++DR/Yeo/8+s3/fBo9pDuHs59jF8tv7po8tv7pra/sTUf+feX/vg0n9i6h/zwk/75NHtIdx+zn2MfY3900bG9DWudG1Af8sJP++aqz2l3B/rInH1FNSi9mJwkt0Udp9DSbW9DUvz+hpDv9DVEke1vSjY3pUg3+hqSOKaQ4RWJ9hS0DUr7G9KNjelaI029/wCeEn/fNKNNvf8Ani/5UuaPcfLLsZuxv7po2N6GtP8As29/55N+VH9m3v8Azyb8qOePcfJLsZmxvQ0bG/umtE6def8APJvypDp95/zxf8qOaPcOSXYzyjehpNjehq+2n3gH+pf8qrSRTRnDoQfpTUk9hOLW5BsPpSbT6U8+Z6GkIk9DTEM2H0o2n0pfn9DR8/oaQCbG9KXy29KXEnoamS3uHGVjYj6UXQakHlt6UeW3901b+x3f/PJ/ypfsV3/zyf8AKlzR7lcsuxT8tvQ0nlt/dNXfsV2P+WT/AJUfY7v/AJ5P+VHNHuHLLsUTG3pSeW3oavfYrv8A55P+VNNrdf8APJ/yo5o9x8suxv8AlIsjKUGQSOlSiGM8hB+VOu49mozr6Of51JGhIqjmuyo8KA/dH5V0Hhqzt5y4eNSQPSsaVNtbfhZsXjL6ik1oXGTOW8ZW6wXxCAAZqDQ1DLg+lafj2Pbe596yvD7Zkx7U3sika7QD0FR+WoYZXirrLULLUgdVpttbS6RnyEzjriptCtreWGZXiUlSeopuhc6Zj2qx4fGJ7pfelZCuznNVjjTUGVEAHsKzZAokxj9K2dcj2aiayZR82aqwrs6TwpBDLkOinHqKfq9vFHfYWNQD7UnhA/vWFWtcjxeA0la5Mm+UxpIYxIPkXH0rpLKytpNHLeUucelYMqZIrpNJ50tl9qqSQoN9zgdQhVLpwFGM+lWdDCNeqGUH8Kbq6bb1/rRox26in1pWVjS7N7xDBGtqGVFBx6VzNkV+2oGUYz6V1viEZsAfauNtztvEPvSSVguzt72CE6blY1Bx6Vx0LgagFKjG70rspvm0kf7tcQCRqQ/36fQNTsL6KL+y9wRc49K5nTSp1VVIHX0rqrkbtGH+7XIaedusJ/vUW0Er3NfxCqxqhCjr6V3/AMNFV2iOBxXBeJP9RGfeu6+FsmWQVLS5R3fMe0qgCjinYHpQv3RS0jQTA9KMClopAJgelJgelLSUAJgeleffFuJP+ETuCVHCHnFeg1w/xVj3+Drr/cNVH4kRUb5XY4P9n1w1rdhgCQ3pXuOF9B+VeCfs/SbZr2P/AGv6V72alpXZV3YTC+gpCq/3R+VOpDSsg1G7F/uj8qyvFEanwvffKP8AVHtWtmszxEN3hy+H/TFqElcio2oM+M73H2ybH98/zqCrF/xfTA/32/nVbNdAo7IcKcO1MFOHakUWdUQL5Jx1UVXH+pFXdYXEVsf9iqS/8e4pLYCa3/1iH3r7D8FYPhGw9ogK+O4Pvr9a+vvAj7vB9l/1zFZzXvIqL91nS4HpS4HpTQaXNLQdx2B6UuB6U3NLmgBcD0o2j0ozRmmAbR6UbR6UZozQAbR6UbR6UZozQAbR6UYHpSZozQAuB6UYHpSZozQAuB6UYFGaM0AGB6UuB6UmaM0AGB6UbR6UZozQAbV9KNi+g/KjNGaWgCbF9B+VGxf7o/KjNGaNAE2L/dH5Umxf7o/KlzSZoC4FU/uj8qaUT+6PypS1MLUBdhsT+6Pyo2J/dH5U0tTd9KwrnmvxzKjwYBgcuP5181EV9GfHR/8AilYx/tD+dfOZq6fUJdCW0XJb6VETVmyHEn0qpV9SegtO7UwU7tTAB1r1T4IRLJrlzvUH5R1FeVivWvgWmdXu29h/Kgibsl6nun2WAjmJT+FJ9htj1hT/AL5qYU6seVG12V/7PtD1gT/vml/s2zPW3j/75FWBSilyrsHM+5W/suxPW2j/AO+RR/ZFgf8Al1j/AO+RVsUoo5V2HzS7nj3xbs7SzhTyoUQlgOBXR/DvR7SXQ0d4UYkdxXK/GqbE1ugPVxXd/DcY8Mwn2qoRXIzOcpe0jqdGNHsgOLeP/vmj+x7L/n3j/wC+avUVHKuxpzMpf2PZf8+8f/fNL/Y9l/z7x/8AfNXc0Zo5V2Dml3KX9jWJ/wCXaP8A75pP7FsD/wAu0f8A3zV7NJmjlj2Dnl3KB0PTj1tY/wDvmmnQdNP/AC6x/wDfNaOaSjlj2Dml3M0+H9Mx/wAekf8A3zXC+PdE063s3KW0anHYV6WTXm/xMn2WTDNJxXQak+54c0cAnYeWMZ9KRkgzxEKXq7H3qMnmt7IyH7IP+eS10vgiztbrVtskKMB2IrmAa6/4eJu1cmlZCk2keuR6HpphXNnF0/u0HQdL/wCfKL/vmtGNf3K/SgisuVdjTmfczP7A0r/nyi/75pp0DSv+fKL/AL5rSIpjCiy7D5n3MxvD+lH/AJcov++aiPh7Sv8Anyj/ACrVINMIo5ULml3MtvD+lCNj9jj6eleQeOILaDUtlvEqjPQCvbbjK20h9q8K8ZyF9ZbPY0JLmHzPlOd2p/dH5UbI8/dFJS1sQHlx/wBxfyoEcX/PNfyoozSAHEQH+rXr6V6d4M0eyuLINNbxucd1ry9uSo969m8Ew7dMU+1OysS2+ZGmNA0z/nzj/wC+aP8AhH9LP/LnH/3zWrso2VjZGvM+5l/8I9pX/PlF/wB80f8ACPaT/wA+UX/fNamyjZRZBzS7mX/wjuk/8+cf/fNA8OaP3sY/yrU2UgQ0WQc0u54ZrUXla3Ov+1miAZAq94th8vXif7y1Tt16V0HJ0I7iPAzV/wANHbqYHqKhuIsx5NP0I7NWjpPYuJU+IceJlOO1cxoD4ugK7L4iRZjRvauH0Ztt2v1o6Fo7F1Oaidae5JI9MUxs7eakZ0/h05s2FXdDXGqXK1neGGzE49609JG3XJx6ikhMx/Eybb4GsKSul8VKPtCmuZeqF1Oi8IN/phFa2vJ+/U1h+FGxqAFdHri/Oho6ky2MVo8gVt6P/wAejLWWV+StXR/9WwpsiG5x+uptvm+tVdM+XUIvrWl4iTF6ay7E4vov96joanXa6u7TM+1cQnF0v+9Xd6uu7R8+1cI3y3A+tJbDO5UbtHH+7XESjbf/APAq7i2+bRf+A1xF0Nt6f96gDs/v6KP92uOtfl1dP9+uxthv0Uf7tcfH8urL/v01sI3PEa5s0PvXXfC58XCCuV15c6cprovhi/8ApaCpewPc98j5jB9qWmQ/6lfpT6k1CkpaSkAlJS0lABXHfExN/g+7/wCuZrsK5f4gJv8ACd2P+mZqo7mdT4WeP/AWTbrF2nuP5V9DV84/A1tviS6Wvo3sKUt2UgptKaaaQwzVDXBu0G8H/TJv5Veqnq43aLdj/pk38qFuRU+BnxlqfGp3I/6at/OqdXdYGNXux/01b+dUa3e5MPhQ8U4UwUoNIs1NaGLOzPqlZy/8ew+taeuD/iW6ef8AYrMT/j2/GkthEkRwwr61+HMvmeC7T/dFfJCdq+rPhdJu8E23+6KiW6Kjsztc0uaYDS5qQH5pc0zNGaBj80u6o80uaAHbqN1MzRmgQ/dRupmaTNAEm6jdUeaM0ASbqN1R5ozQBJuo3VHmjNAEm+l31FmjdQMl3Ub6h3Um6gCbfSF6h3Um6gRN5lJ5lRbqTdQMm8ykL1Duo3UASF6aWpm6kLUAPJppNN3U3dQI8t+OkmPDsK+rCvns1718dn/4k9sv+1XgpqqfUJFuxH7uU/7NUc1fsR/o85/2az6vqLoOp3amCnUwHDrXsPwJXN5eN7/0rx0V7P8AAlebtv8Aa/pR0M59PU9sFOFMzSg1kbDxS00GlzQA6lFNzRQB4Z8aJc6vaR/7Vem/D5dnhmD/AHa8o+MD7/FVon+1/WvXfBC7PDkA/wBkVUf4bM5fxEdLmjNNzRmpNB2aM03NGaQDs0ZpuaM0ALmjNJmkzQApNeUfFWfbb4r1UnivG/itJkge9J7jR5Wh6mmE809fummVqSKK7z4Zw7792x3rgxXpXwtizIW96ERI9bSP92KDFU6j5RS4rM0Kpiphhq4VppWkBTMNMMNXStMK0AZeoR7bGQ+1fP8A4sbOtSfWvoTWPl02T6V87eJm3azN9acfiH0MegGkNKK0JFNJQaKQAg3Txj1YV7t4Qg2aUvHavDbNd+oQL/tivoHw1Fs0lPpTfwkfbNDZRsqfbSYrM0IfLo2VLijFIZFso2+1SYpMUCPDvGF9HcanE0Xoc1jx3bLSa0+bxTVNHrcxUdDSN6zLg1PpM3/E0iPvWWHFWbCTbqER/wBqkUo2N3x+u+wjb2rzjTm2XY+teneMl83Q0b2ry+1+W7/GjoNHbRygxqfaldxtPFRWuGgXNTsF29akZseGH/eSLWxZ/J4gb/aWsPw2+LxlrdT5dejPqKXUT2MzxacSKfeuVZ66zxlwoPvXG+ZVAdB4Zl26og9a63xA4SFWNcNoU23U4T/tV2XiVs6eG9qXUTMoX8ezGa09FuVeRgDXFmYg4zW14buD9qwT1pvYlRsN8S/8fZ+tYdvJi6jP+0K2fE5xc1ziSYmU+9C2KPQr1t+if8Brgpzib8a7Qy79CH+7XDXbYmP1oWwzu9Ml36N17Vx2oHF4f96ug0W4zpZHtXN6k3+lt9aAO10xt+hj/drkJDt1Qf79dJos2dHx7Vy1y2NRz/t00B1OrjfpAPtWt8NHxfJ9ax71t+ij/drR+G741AD3qXsI+iLY5t0+lSVBZnNon0qepNEJRRSUhhSUtJQAVz3jWPzPC94P+mZroDWN4pG7w7dj/pmacdyJ/CzwL4LPs8ZXKe9fSgHyivmf4SnyviBcL/tH+dfTK/dFEviY0IRTSKeaaakYzFVtSGdKuR/0yb+VWjVe/wCdNuP+ubfyprcmfws+MNcGNcvB/wBNm/nWdWp4iXb4gvQf+ezfzrLroZnT+BCinCminCkaGvrXOkaef9isuP8A49j9a1dY50PT/oayo/8Aj3P1qVsA5a+o/hS+fBkI9BXy4navp34Stu8Hx/hUy3Q1szvs04GoxThUAPzS5plLmgB2aM03NFAC5ozTc0maAH5pN1NozQA7NGabmjNAD80ZpmaM0APzSZpuaTNAD91Jmm5pM0AOzSbqaTSE0xjs0hNNzSZoAfupN1NzSZoAdmjNMzRmgB2aTNJmikAuaTNJSUAeP/HaT/Q7RfevDTXtXx0fLWi14saunsxSLtkP9DuD/s1m1qWf/IPuT/s1lVXUXQWnU0U4UwFFe3fApP8ARbtsfxGvElr3P4GpjTLhvVj/ADo6ET3R67mlzTaWsjUdmnZplLQA8GlzwaaKGOEJ9qAPnz4oSeb46tU6/OP5iva/Ca7NBgH+yK8L8eP53xGtx6SD+de9eHV2aPCP9kVa+Azl/ERrZozSUVBoLmkzSUmaAH5pM03NJmkA/NGaZmjNACk8H6V4p8VZM3AHvXtDH5T9K8N+KEmb8D3pdUNbHn4+5UdSD7lR1qSOFer/AAtixAGI615RXs3wxixp8Z9RR0Iluj0kdBRR2orI0EpppTSGgBpphp5ppFAGT4gbZpcn0r5z1xt2rTH/AGq+hvFLbNJf6V866o27UZj/ALRpx3H0KBoFBpR0rQkDSUGikBb0dPM1m3H+1X0NosezTUHtXgXhmPzPEEA9DX0LpqbbJB7U5fCZr4yYikxUhFNxWZqMxSGn00ikA00lOxSYoA+b9Z/1yGqAJrS1pMbSazgOK2IQBjVi1ci5jP8AtCoMU+I4kX60hnb6+PN8Mg+1eWJ8t4frXq12vneFz3+WvK5hsvz9afQS3Orsjm1GKkZyO9V9Nb/RhVsqGqRl/wAPSEakPQiulmOzWLc+prltIxHqkePWuov/AJb22b/aFLqLoUfGgzbZrhN9egeMF3afn2rzyqWw0aWmSbb6I/7QrvNdbfo4P+zXntk2LqM/7Qrv9S/eaGv+7Se5LOEeT5vxrW8PS41BRWM6ncfrWloWV1KP602M1PFS/vFPrXJ5w4+tdl4qjyiGuNYYf8aFsI7e1bfoePauNveJm/3q6/Szv0X8K5LUVxcN9aEBtaJJ/oZFY+pH/ST9a0tDOYWHtWdqgxcn60xm/okn/Eux7Vg3xxfH/erY0E5syKyNTGL38aAOjd92jf8AAau/D2TbqmPes6P5tH/4DU3gWTZrWPek9gPpXTnBs0+lWdwrJ0yf/Ql+lWfP96zLLu6k3CqZnpv2j3oAvbhSFqpG496Z9p96AL28VleJGzoN0P8ApmamNxWbrtxnRrkZ/wCWZprcmWx4H8OJPJ+JMg9Xb+dfTsb5jBHpXyz4Nk8r4kH3c19MQT5t157U5/EwWxfLU0tVQz+9NM1SUWi4qveOGsph6of5VEZ/eoLibNvJ/ummiZfCz5G8Ujb4mvwP+exrGrb8W/8AI0X3/XU1iVsZUf4cfQUU4UgpRQamzqw/4p/Tz9ayI/8AUGtjVefDVgfc1jxf6lqlbAPSvpX4RSf8Ukg9hXzUtfRPwjlx4WXPoKmXQa2Z6ar08OKzxPSi496gC/vFG8VQ+0e9H2j3oAv7xSeYKofafek+0j1oA0DIKTzBWf8AaPek+0+9AGj5go8wVnfaOOtIbr3oA0t4o3is37V70v2igDR8wUbxWb9qx3o+1+9AjS3ijeKzDd470fas96Bml5goLis37V70favegDR30m8Vn/ah60n2n3pgaG8UbhWf9pz3o+0GgC/uFG4VQ+0e9L9opAXc0ZqmJ/elE59aYFvNGaq+dR59IC1mjNVfO96POoA8a+OTZu7Ue1eOmvWvjbJuv7Ye1eSmrp7BIv2vGlXJ9qyq1YONGuKyqrqIUU4U0U6mA5a98+CKY0GRvVj/ADrwMV9A/Bv934XBPfP86OjIluj04UuarCb3pRNWRoWaWq3m0vnUhlkU2U4hf6GofOplxNi1kP8AsmgD568THzviXEPSUV9B6INulxD/AGRXzvqD+d8SkJ/5619C6XLjT4v92tPsIz+2adFV/OpPOqCyxSVB51Hm0hk9FQebR5tAE9JUXm0eZQA+TiNvpXg3xLfOqY969zml/ct9K8C+Iku/VyPel1Q+hyB+4KYKcT8gpgrUkcele5/DeLbpUX+6K8MHJA969+8AqE0qL/dFHQl7o7Ogiml6TeKzLHYpCKaZKTzKQDiKaRSb6TfQBzvjN9mkP9K+dr5t15Kf9o17948m26S3P8NfPtwczOfenHcb2ITSgfLSGl/hrQkaaBRRQBv+CYvM8QofSvoK0XbaoPavCvh9Fv1oN717rE22FfpRLYzj8TZIRTSKaXNNLmsjUcRSYphY0m+gB+KAtR+ZSiSgD5r1Cd5l+aqgzgVZuZUeEhetRRrlBWxCGYp6ggg0/aM0pHy0hndWq+d4Wf8A3a8qv126gfrXq+gnzfDki/7Jry3WV2ai3+9TWwlubelAtbVfGR1qnoTD7Oc1ptt9KkYlgSNShP8AtV1upjHkN/tCuUtiFvIiP7wrrtTGbSNvQil1Ai8TJv0nP+zXmuOa9R1pfM0MH/YrzEjDke9UJE1scSqfevRXHm6Cv+7XnMPDCvR7MeZoC/7tJ7iZx62u6Vh71d0+38u+jb3oACXDZ9as27qZ0IP8VMm+pe8Sx7rRWrhpBhvxr0HX13aaD7VwUy/MfrQtijrNDO7SCK5nVkxct9a6Lw82dPYVhayuLlvrQgLGgfdYe1VNYXFx+NWtAPzkVFrS4n/Gn1AveHubdhWbrC4vPxrR8On5WFU9cXF0PrSGa1oN2j/8Bo8Gnbr2PenaaN2j/hUPhdtniIfWh7AfQmmSf6Gv0qx5nzcmseyudlov0pXvcHrWZRts6+X1qqZ+eDWUb8njNN+2UAbQkLLSRyAN8xrNjvwFxUUl73BoA2ZZU7GsnWmJ0ufH9w1FFc7m5ajUpFOmzDOfkNUhM8D8PSeV8RAf+mhr6PtLkG2TJ7V81aY2z4iLj/nqa+ibJd1vGfYU57jRqCdfWla5THWojaHy85rPnVgcA1AFqS5GTg1FLcZgcf7JqosUhNOeFxG30pilsfMXi7jxRff9dDWJXQeNYzH4svFP9+sCtjOl/DQopwpopwpGhs6mc+F7I/7RrGi/1LVs6j/yKtn/AL5rGi/1TUkA8dq9++Esv/FLgeleAr2r3T4TH/inse9RIaPTFIxyaY8gXoaoyyOnTpVUzSM2M1IGmZs9DSrKO5qgGcLUMkroM0AaUs2Ohqq12QetZjXzYOarSXwJ680wN9b0betRte89axVldhkUxpnU80COhS8XHJpj3g9axopi3U0sjnqGoA2EvRu5NSvfIF61zLSuO9NM8p9aAOkS6EjfeqfdgZzXKw3MiuCSa00vcxctSAvXFzg4BoS5O3rWFPdnzOvFRvqJQYzTA32uivepFux5eSa5g6mW71Ml4zJgGgDdF6pbrSy3gXGDWCsxD5OakluAV4PNAG1Dehjyasm9QDFc5DK3Y0kl6UNAHRG6X1pyXCnvXKNqRB61LFfu3Q0AdSlypbrT3uVUcGuZW6kBpTdyn1oGdGb1cdaaLtT3rnDcSepq5ZRy3B4pCNo3Ix1pn2sbutUpraaOqmZA3emB5p8Zpd+o230NeW16L8W3J1S2B/u15zVU9hy3NCPjRZvr/WsutMcaHJ7kfzrMqxCinCminCgBwr334Vt5XhSL3WvAxXvnw1j/AOKVgH+yKT2Je6O3FzzUglJGapFArDJq2kiCKsix32jHej7UPWqcrDrUatk0AaP2mory5xYy8/wmoAVqLUGA02Y5/hNAHhqv5vxDDZ/5aV77p8+2xjHtXz5p7eZ48J/6aGvcrOYC2QE9q0fwoj7TNj7T70faR61mmcZ4NKJl9ayLNIXA9aX7SB3rPEw9aeGU96YF77QKX7SPWqPmKO9ODKe9Ay6Lil8+qqlfWjINICaef/R3+leD+OZN+st9a9uueLZ/pXhfjBt2sv8AWmtw6HPNwtMFSSDCiohViJYhmVB6sK9+8H/u9MiH+yK8DtBuvIR/tivffDJ22EX0oexP2jq8fJmoDJg1J5ymPFR7R1rMsQyUnm01iKBtNADvNpPNFNcADio+9AHI/EKfbpbfSvDJOXP1r2X4ky7bAgeleMv1pw6jZGetKfu0h6049K0JGUtFFAzufhvFm9L4717AJMKB7V5V8N02/NXpjyjFKe5nDqWDMPWmmcVXU7u9WFtGdcrzWZoJ54o85aie3ZSeKhaNgKALRmWm+eoqusTsMioZAV68UwPneWJ0+8pH1FSw/wCrFbmsalYzwsIQMmsKFvkrUzTJqCPlpuaUGkUdv4SbfpcifWvOvE0fl6o4/wBuu+8GSfu5ErjfGkezVpP96hE9STQCTGR7VsFGPasTw4/OPauhLc0iiGNSsyE/3hXYXvzaapHoK5NvvAj1rq5Tv0kH2pdQZLdjzPD4/wB2vMZBidx716hGPM8O/hXmd0u28kH+1VCQ2P7wr0XSDv8ADy/7tedoOa9C8PHdoOPSkwZyN3dMl0496W0vCbhPrTNRQC+kHvUUI2yr9aYjuNU/eaOp/wBmuDnX5z9a7ub95oi/7tcRcrhz9aECN3w2c27rWVriYuT9a0vDLcsPaqmvri4P1oW4yHQP+Pgina4n72o9COLyrWur84o6iDw6f3jCoNfXFwPrUnh84uSPal8QL+9WjqM0NH50k1U0JtniMf71W9D/AOQaRVDTzs8RL/vUPYEe8abGstkhPpUVzBtbg0zSTI1mmz0q08EhOWrMoqLau1aFvpqso31EJPJHNNOqbOM0DLb6UN3yVHLpBVc5ot9U+bmpZtTDtjNAjFuIXgbvVS7Z2tJBu/hNblxtnAxjNUruxxZuf9k0wPAIH8r4gp/12r6V0pQ1hE2f4RXzLqP7jx2McYmFe4adrU8dhGq9Noqp7h0O/DoYtuRmsi5+WU+lc03iCdWyWpTr/mD5jUWA6NbqNF5pWv4jC3Hauci1BJW5NXfOiaE7TzigD58+IGD4wu2Hc5rma6f4gceK5/cCuYrYzh8KFFOFNFOFBZtXwz4RtT6SGsaL/VNW1ec+Drf2lNYsX+qakgHqOBXtPwquli0Jt3Zq8WHQV618M42m0d1U/wAVTIZ6VLqMb8cUxLiMHOazbjTpY13AmqzJNs78VAHRC9iYY4qC6mVozjFcx9omSQjmnnUJFYB84pgXJVbaxArLd3WTJBrVjvoni561XmEcikjrQBU/tcQrioX1oOTTk0SW9m+UYFXf+ETWJcyPzQIzTqjAcGpbfU3lOKmn0RRhUNXrLw0UTfnmgCo92V5ap4dRhIAfFLc6USxUnpXPX8LWkhw1AHRtcQu3ysOelStbyGPchOK5OyeWW4UBu9d7YrizAcjOKAObuI51bvVR0uD2Ndalp58x4BFX4tFQ43AflRcZwkVtcE/dNadoGjI81SPrXbR6ZBGv3R+VQzabDKeAPypXCxz5lgK9Oao3PIylb1x4ewNykip7LRkdMOM0wOWguSnBqxLJE8eWxmt+90KJFyq1zl/pjlSIifwoApNJF5mARSm7jg5DCqn9hagzZUMail0HUieVagDSTWI88kYq5DqUUmORWDF4b1Bjyhq7F4fvYsZFGgHRIscqZBFaunyRwDqK5kWt3DHxkYFLDLdZIOaNAOkvNTQ5GaoC+QtWf5E8h+apobBiwLNQB5d8Wplk1qDb/crz2u7+KqmPxDGmeiVwdVD4QluaDcaGfdh/OsytOXjQ192rMFWIUU4U0U8UAL2r3vwFN5HheD/cFeCdq9y8JNs8NwZ/uik9iep0z6jlutKmoZ4rFeUbqt2eHb5qzKNX7TuFOjkHeoS0ar1qS3RZTjNIZN9oQVV1a6UaTcEf3DWkujh+d1Utf0cRaFcsG6IaTGeGeHj5vjNn/wBs17Kk+2JQPSvMvhvow1LxpKrNhUJP15r6AXwzbCID2rWWyM47s44XBNSws8jYFdDN4cgiBIaoIbGOF+OazLKwtSI81Wk8yP1xWvMy9FpotfMXLDigDCaaQetCXL571t/ZI8EY5qL7CituxQBWiaVxwDUp8xPvZFXI7iKEYIFV7u7jk+7gUDK15cFLKQn0rxDxE5n1eQjnmvYtTkH9nyYPavMorJLq/mLjPNC3DoclOMAVCK0daiWG7KL2rNFWIt6eN2oQD/bFe8+H42NlGB6V4Voy7tVh/wB6vdtHuBBaR/Sh7E9TeEbIASalWRcYJrOe/LLUBuWzwago34oY5e9SfYlB61iQXroeKuC+c9aBl/7Ep70q6ctUlvW9af8Ab3C0gPNPiqnkx7a8favU/ijeGXAbrXlTHmqjsOQ0D5qcw4po+9TmqiRlBpcUhpgeo/Dq1LWe4eldy8LZxXN/DyEJpan2rqpnw1RPcmGxDHGwcV0mnbRD8/pXNrKd4NWTqghjwxxUlmneTQBjtxVQKko+XGayJdXt2bLOPzqa21W2yMOD+NOwGvFAFU5rC1SURO1a41SAxcOvT1rktbvlaRtrcUCPGNStEgnZV6A1Xt8ba2dY0m8jvJcx8A1ixqUZlPBFa9CIljAowKaM0oBpFHTeD5Nt06+orD8exbdSY+tafhViup49RUPxDixcBsdRQtxMwfDp/eD6V03lnPWuV8PtiYV1bHkc0mMaUx3rqofn0gf7tctnPvXU2HzaR/wGkIsacd+huPQkV51qKbdQk+tehaMc6fOnoxrhtZi26nJ9aoEUYxzXd+Fm3aS6+hrh0TBrtPCJzayrSEc9qybdRfjvVVR8w+tamuxbdRas8LyKYHYwjfoo+lcfeR4ZvrXZaf8APo/4Vy18mJG+tCAn8NnFwR7UniFP31Hh7i+Aqz4ij/eA0uozH0YYv1rQ15PumqWlDGoR/WtfXYsxqafURl6FxffhU3iFfmU1FowxqAq34iT5VNHUZJoJzZsKp2/yeIU/3qt+H/8Aj3YVWI268h/2qGC2PZtM1FLWwTf6Ulz4ki5ArOt4zLpqfSse7t2jYnOago1bjW/MztNZ7ai5brWcZdvBFXLKPzjyKQFpNZaLrSHXctUd3bIF4rNktwATmi47M3E8RhCMmpLjxSHtnQHqK46bIfApyRvt+b0qidTz/Vpi3i8yn/noDXsOm3qLp0W4c7RXjWrJjxMo9XH869y0Tw+91pMLgdUFOW40ZV3dqxOKo+eSeDXYR+DWkf5+lWpPCFtbxbiMmouFjkoPNKZXNaFu0yp8xNaK2UcJKqOKjljwDtHFMR4j4/8A+Rmc+qiuXrqviEuPEhPqtcqK1JjsOFOFNpwoKNu558Gxe0prEi/1bVtS8+Dh7TGsSL7jUkBKv3RXr3wlb/iXS57NXkC9BXqvwr3NayIhwS9TPYZ6pOy7PmINZ0lxEuRxV6bSbxos+1Z66LOzEOagZn4SSfIqC8hXPSt4aGYE8xjUHkQSttZhnpQBi2+xT84qeS5hj+6K6az8O2twoJNTTeDLR16/rQI5q11iOFflFZ2p+Jm3FRXUSeDYolO05rjtb8M3PmERIxFUrC1I4fESnGT+NakHisRxgZz71yT+H7xD/qn/ACp0ek3yn/VP+VGganTSa+1xJtjByar3OlXV4N3rVSy065iYO6Nn3Fbi6k9vGFK0hmTBpEtk3mN2qVfEBhmERPStRZ2voyCOtYk/h2SW7LgkDNMR2Wk6pDIitkDNbH25OxFcTZ6RLBt/eHitUAxx4Z/1paD1NuTVEXqw/OmR6pHuzuXP1rl7wswO18fjWSzSq/8AryPxphqejm+EqYDA1as3A71wdpqsdtGPMmBP1q3F4rhVsLIKVgOu1GVQvJFZDtHuyCKxtQ8RCWH5G5xXM3XiWWNiATmiwXPSoLqBF520ya/th3WvKn8U3J4Umqz6/dydXP507CuepyazbR9GWqb+IIGb7y15g2pXD9ZDToZZ5H++fzoshanpUmswlfvLiqj61bIfvLmuMZJtvLtVR1kLEbifxo0DU7OXxJEM7WBFQp4j3SAKeprmIdOuJeVUmr1rpkqTrvXvRoGpyXxMuDca/G5/551xddf8RF268g9IxXIU4fCVLc0LnjRYh/tVmVp33GkwfWswVSELTxTKeBTAX0r3Pw3Yzt4ft/LHBQV4av3h9a+iPDeowW3h+2RsZ2CplsLqRRaRdSNyuBV+LS5oFzVpdcgWkbXYm7VnqVdFGS1uCeAas2ttcqwwDmnf23EO1OXXkXotGoaGpCt2FHWqPiZrkeH7nfnGw0J4i9FrH8XeIWbw7cDb1WlZhocN8Kop38XTNE+MZz717xLNeBQFNfPPw11VrHxA8igtur2I+LG/55t+VaSIildmvL9sfO41UdJ1HNUG8VMf+WTflVK48TnnKMPwqLF6GvGz+aN9bCyxGADIFcN/b7SfdU/lUcuvzqMAGmB2rSRg/eFRyXMYQ/MPzrhG1y7duM0HUbtuuaAub93OS52mqDyyE/erMNxdN2NAa6bsaBlrUJnXT5MntXnMWsC2vpVPUmu31ESjTpDJ6V5dcDOoOfeiIh2qXHn3Jf1qiDUtyDuqvVgbfhqMS6rHuOADXt2nWyvAu1+1eF6Kri4VkODmvRdO1G9gRdsnQd6Gk0Z3dzvGsX25U5qBrWUfwmsa38R3aD94oatCLxSp/wBbERUcpfN3Rciik3fdNWwSvUVDa+ILNz8/H1FXxqNhPwHWizDmRCripMjaeO1WY47ST7rj86le0i8slW7etTZlXPEfiXMWvVWvO2613vxLwurhQa4JhzVR2HLcRetKaQDmlqiQoxllHvS4p0K77mNR3YU0J7Hsng2UQaagPpW3dXoHIrK8O2bCwT5f4a0by3xH90ioluEdisNUVao6hfG4jIj61VuRtY/MRVXcQeHpFFOSzunYkE/nT4rC9XoxH41oJM2BzUyXJHencCl5OoKPvmqdxb3jZ3HNbD3TAVRnvH54pAcz4p1yS31OWEJ3POK5ASmWZ2xjdXZ+LoLd9QkdSDknmuNGFuCB0rXoZRsP5p65pcilDUizV8PNs1iP3q78Q4swxuPSs3R326pCfet7x1H5mkxv6ChbiZ59obYuR9a7RIwyg5riNK+W7A967mCJmiUj0pMYNCAOtdNo43aUR7VgGFgK6DQv+PFlpCF0QfLcp/tVyfiGLbqh967HRVxe3KVzniqHbqQOKYjAC811fhA/PIvtXM7a6Twgf9NZfUUDIPEkW2/zjvWRt6V0viuHFyrVz4XgUCOp0b5tKx7Vzmox4lb610egc2RWsXVExO3HemgK2hcaitafiCPO01naQNupR/WtrXkzEDS6jOb05cahH9a39Zh3WoIHasOz+W+jPvXT6kA1iD7U3uI5fTF26kv1rQ8Qr+5U1RtDt1NP96tTXlzag0dR9Cp4fPysKhuht1qM/wC0KXQGxIwpL/jU0P8AtUPcOh7Fodg19pUYT+7Vr/hEJZny/Sm+DL5YNLTf6Cu0tr1Jlz0rMpbHIjwVEB8/NTDw7BbxnaBXR6hdpHAxVhwPWuPn1uWSZkU8UWGYurW/lykCsZ4WNa9/cZm+frTIWhZhuqWaLYxDYHdu25pJlZIyNuOK7e0tLWSPnGapatYW4hbZjNNEOx4HrzbPEqN/tg/rX0d4P1SM+H7cEchBXzr4wjEPiNQPUfzr2XwbNnRYRux8orSRCPSEvkY8Co77M0Jx6Vzxv/IYfNmpf7bHl43VAzLvWNvKQaS3uI5FIbrUtxCL7LDmsw20kEhA6UxHk3xOjCeI1K9CtcWK7f4mq39sQlv7priK1JjsOFOFNFKKCjaY58HsPSWsWH7rfStlefCU3tJ/hWND/F9KSESJ0Feo/CyfyI5H/uvmvLkr1r4QWK36Toxx81RPYpHs1nr1rPEFbg46VUvboGQmEcVdtfD8EODnpVprC3TqRUjOauLid4SgU8iufk0y9ebfGWHPSvQClnH1K0xtR0+AdUo1DQ5zTY9SgABBNb0JvGA35qKfxNYQj7yisi78c2kWdrg/SnZiujoir7fnamFYT9/bXB3vxABB8s1hXPjqds7XNPlFzHqjR2ffZVeR9PjBzsrx258bXvPzsKzpfEuoT8iVvzo5EHMz2G71PTogRlK5fUtWsdxKuv515zLfXs33pm/Oq7+c3LSMfxp2SFdnfp4ns7VcBgarT+OYlJ2cmuKSDcvLH86a0CjPP607Iep1knj1/wCBapzeM7qXpxXObIweTSho1o0Ea0niS9kzhjVVtTvZm++1VhMnpU8MqmReO9AyzHa6jcjI3kVoWOl3u/LK3Fd/4QsobiyXcgJI9K65NDt0UkRj8qi47Hk4huF+VlbNUZ9NuHYkxn8q9afRofNzsH5UPpMLoQEHT0ouFjxaaHyTh1warGQdhXoHiTwy+0vDGSfauOfSLmNvmiYfhTuKxSRWkbCj8q6XQtBmnYMwOKr6VZFZ18yIn6ivTNHgRYVwmOPSk2Oxzk3hiV1G0Y4qvH4SlV8sK9BO0L0qBpEpDMjS9FRItroMgelJcaWgl4Wt2CRV/GoZ5UEhzQB8/fE5dnikr6IK4siu2+KJDeMJCvTYK4rHNXT+EUty7qPGnW4rMFaeqcWdsPaswVaEGeakFR/xCpBQA9BmRR6kV7tpFox0iA7c/IK8NtV3XkK+rgfrX0rpNmV0i3wv8AqZaIXUyksXY/dFSjTJO4rqLXThtDsBknjNV9YvYtMlijVN7sCxwOgrFysUlcxE0pz2qVdFlwCy8H2rQ1XXbPTLeE3MiRucM698f0rBvPiLZ3LCLTFLjvhc5/wrOVWxpGm2aX2KGJtjFd1c/wCNvIj8M3IH3gpqQ+InuJg8qLAueWDZP5dTUU+r6VqOY3CzRg7Wc9M1H1hXL9izifhgkY1aRpcYx3r1pvsxPG2uVGi6faXXmaXIkbMPmx0+gqveXGo2gLsjGMfxjkV0RqRnsYuEo7nYubZR/DWJqkkX8GK5h9buD1Y1Vl1OaT7xJqyTqLS4iUc4p091A3pXJLeS9s0GeZv7xoGdIl1CJO1WzqECjtXIgznorU7y7lv4Wo0FqdX/AGpAvcUf2zCPSuWEFyf+WbVILa6b/lmaWg9Tc1XUkn019vpXmjfNeufeu1ureRNNbeuOK4kcXT/WnEOhHeAZqpirFySzVBVCNzQY8yCu1txhRXKeHY8sDXZRINooZKJ0OamCj0qJENTKDxUjLMUQ29KkEXpkU2M4WpVagY5PNT7kjD8asC8u0jI804x61EvNOlOIGPtSuGlzyXxrcSTaufMbNc1mtzxW+/WH+tYNOOxT3HA0ULRTEFWtKj8zV7dfVxVatPw5B5+vW65xhs01uTLY+iPC9ihsU3AfdrV1DToBASQOlQeHYQlmgDA8VpX8LyQELycVnLcqOx5pqttCkzYxWK4jDHFdLq+i3zyORGxHsK52XSbmN/nRxz6GlcoYroOlRtKFPFWY7LB+bNL/AGeHbAzTAoSXXHHIqhPd5Jrp/wDhHPMjLZ7Vy+o2pt5ynXFAFbXtDma7lLNXFXFsbe82sc16N4qu5orlyo6157dO0l0GfrmtuhhEXbSgCl204JUmhPYnZfRH/aFdd4oi87w7n0FchANsyH0IrudRTzvDTZ5+WjqSzyOx+W+H1rvLMsbdcGuFQeXqZH+1Xd6awNsufSlIolLNj1re8OnMLj3rIJGK1vDx+dwKkRb0sbdZlHqKyPGEOLlGxW5apt1z6iqnjC3J2HFV1EcXt6VueFG26oB61l+ScdK0vDoKasn1oYG14siyynFcvsrufEVt5sSGuXezCHk0kBpeHVzE61S1iDFw1augKqysq+lVtdjxcnimtw6GFYLt1CP61v60mbQH2rAtwRfJ/vV0eqIWsB9KOoHIwnbeJ/vV1F582n59q5kRsLteD96uvNoz6dz6UMDioGJ1JP8AeroNYhaSxGB2qitqkN+p77q3tVYLpuQO1HUZg6BZsJzuqfU4o471dw5zTdCmaS/xU3iOIi7Q+9PqLod7oF35elKw7Crf/CQTx5WPIrN8PR50lc9MVO6oG6Vm3Y1irolm1q5lQhycVXtbhfMJc80yVl28Csu4d1b5DikpFcti5qUqPcDaeKiiYFhVEF25YmnK7K1JsaWh1NhjYOabfRllPJ6VlWt66AAVbN4zoc07mbR4t49Ux+IlNeg+G7t4tFhKn+GuD+I6/wDE7RsYrufC0DzaDEUUk7R2q5Eo1zeyOeTTWuGz1qSLR7yaQbIm/KtO38JXkhG8YqboqxPpFxuQA1tf2eJvmApdM8KvbkFjXRwacI1waAWh85fF+z+z6lbnGM5Fea969g+O0Qi1G1A45P8AKvHzW3RGMNmOFFAooNDZh58KXI9JP8KxoOrfSti058M3Y9GFY8H3j9KSAelepfCTUPsZuDnHOf0ryxetd98OQXknQHrUz2Gj1q98atDnD1hXPje4cna5qld6cq53tWc1vCnfNFybFufxZeyZ2s1Z02t6hMTh2/OnShFjyi1lz3RViBxRcLImknvJfvzMPxqBkJ+/Kx/Gqkl23d6rvdj+8aBl1lQdDn8aVfLXristrs44yaYJpX+6DQBdvSjfdqOORFUbsVXENxKehqePSZ5OoNF0ANcpjApj3O4YArZsfCs85GVP5V0Nn4EdyNy/pS5kM4MNM33VNSJZXU3RWr1a08AqMbk/St2z8FQpjMY/KlzhZHjEPh27m6q35Vq2vgqeTG4N+Ve2W3ha3jx8g/KtOLQ4I+iD8qXMwsjxm18AZxuWti28CRpgmMflXq66bEvRR+VSixj9KV2M4zSrRdKQLjArWbW7dV2lhn61e1HTVaBtowcV59e2jx3TfMcZpgdlHcLdN+65ratNNUoGk61xWl6pHYRgzMOOtb9l43092EbOAaYjdfS7d/vID+FQP4fsX6wofwp0PiCwmxtmX86uJewSDKSKfxoHoZ6+HLBTkQJ+VTro9sg+WMCrZuYR1kX86UTxHo6/nRoBTbSIGGCv61F/YNr/AHT+daPnx/31/Oj7RF/z0X86WgFEaJbjpmmSaDbyDnOavNeQL1lX86jbVLROsy/nQGh8tfFm2Fr46uIQc7VFcKfvV3HxXuRdfEC8kU5HGK4c/fH1q6fwoUty7rPEVsP9msutTW/v24/2KzBVLYQY+angU0VIq5pgXdHhafWLSNFLM0q4Ud+a+pbJVhtYIGXLhASB2FeK/C7w7JfaoL/ymS1jGGuXXA+g9a9K13xtaaHG0Vl/pLrgO/J56DPqaxqSWw1F3Olu9SSxQzXShUX7gA5P/wBevO9U8Uw2uqPqUiyzSYIht8dT646ms3/hPf7TPlTSL57cIdobaT2465rK1bxDFYy/Znt4rljjzHiBK59s9K4puTlax2U4RUbszL691XW755bi3YNI3WY4x+FPn8rTVDXl72/1cQCD8e9U73WdFeUBRc2z9GIYOPpg1iahcaO7ZtBNK/8Aekb/AOsBTUG9y3JLYmudZmvpRFbo7DPyr/nmrg1S9ttg1F2ARR5cMbqDjtnAz+dYiyXMhxaQMvA5T0+tTyWZWMSXtxFGzdQDljWzjHYz5nudbpOu3tyYEUeQpJOQdxb6jNdGfFslrJ5F7bqEztPAAb3wea4bQ/Itp0kPmLISPK3HlunbGa2tfjuL+5fyY0BK4deuTjt+dc0klKxolzROpt7LTdWuSbKVfM6tF3Fa0fhBWH3f0ryXSbu40u7A+eNkOdhYk/8AAfevcPCviFdXsAHIaaNRuYDhx2NdcJPZnLOHLqVIfBsfdRVyPwjAB90flW8bnb2qNb/MmAK0MjLTwpAP4B+VTp4Xh/uD8q6W0xKoyKtiAA0AcsnhiEdUH5VKvhqAfwD8q6C4YQx5rMbWY1fFIaOJ8aabHZ6e20Y4rxzb/pDn3Ne0ePbwT6flfSvHlTMjnHeqgEjOmX56jxVqVPnNRbfmH1qyTpvDicCuviTgVzfh2A+WDiuqiHSlIlCopFWUGeopFUVKkfPFSMmVRto2ZPFKM4pyqaABUYU27JWzfPpVhBUGp8afIfak9ilueM682/U5T71lYrS1Y7tQlP8AtVQxVrYHuAXikK81IB8tJQBH0q5pe9boPEdrA8EVVbpWnoce6cHHemiZbHeaT4m1mxRdj71x0NdNa/Ea8jx9qtyw74rmLWL930qyIc9s0ri5Ttbf4kae+BPEy/hWnB4s8P3f3pEB/wBoV5ubRG+8oprafEegxRo+ge90Z6wh0C9+6YGz9KVvDWkT8xgD/davIvsMkf8AqpXX6MakS61e1OYLyUfjStELyPVJPCyAEQTsB6EVyur/AA3v7qcy280R/wBk8VhweMPEFrgNL5gHqK07b4mX8Df6Va7h3xRyrox8z6o4vX9V0jUFDR3sQ49a4fUjZJIGiuUfnnBpk/w216C286VEVcZ4fNYl14cvrU/vGH4E1d0JR8zcW+sAPmlFP/tDTv8AntXNjQL1hx/OnDw5feoH40tCrHR/2jp/VZhmurXxLpb6G0LzDeVxXmY8OX2fvD861E8Ca21p56oxjxnNNOJLRRungOoGRGGM5rptM1mwht1WWYA4riJrGWGYxyEhgcGtOz8JahexCSDJU0Pl6lWb2Oz/ALe0s/8ALwPyq9pPiTSbSdi9yoBrhz4G1QdQfzp0PgTVZZQiDk+9TeAcrPSx4v0IahHKLkYA54o1zxfoV2qeXcgke1efN8N9ZSVEYAbvep7z4X6zaW4ld1I9jTvAXLLubT69pGeJhU+neIdHgvFkacAA1xJ8GagO4/OpYPA+ozSqiuoLH1ovEOV9z07VPHGg3NuES4ycelc9L4j0l2/4+KxZvhZrEMXmGVMY9aon4f6l/wA9F/Oi8Owcr7ncaP4o0S2uNz3WB9Km1bxLoVzJujuwfwrh7f4b6pO+1ZVz9akn+GeqW/35B+dF4Byy7m5HrWircq5uRgHNdBceLfDz2gX7WpbFeeD4f35bHmjP1rQPwr1T7P5vmoR9aLwDll3NV/EeifaFKzqQDW2/jDRGsdgulBxivPn8A3yybfMXOauL8LtVa381ZEIxnrReHYLPuaTa3pRvFf7SCAcmtW/8UaJPZeWtzlselcV/wgWoCUIXXOcdavS/DLVI7fzd6kY9ad49g5X3NXTPEOkWl6sjz/KPatDVPFOgXjoVn5B54rkLb4f6jcz+WHQH3NT3fw21G0xvkTnvmjmjfYOV2tc9M0bx74bttOWKW8UEDpinTeP/AAyc4uwa4Cw+EWo31v5ouVUU5vhDer1ux+FS3DsNKSWjOybx34cPS5BqJvGnhx/+W61x3/Cprndg3YH1FPPwilVcte/pSvDsV7/c7BfGXhwD/j4WnL4u8NsebhfzrhT8Kp/4b1fxWk/4VVcf8/y/lR7nYLz7nosXi/wwOt0oqf8A4TLwuq8XamvMz8L50636/wDfNJ/wrOQ9dR/Sj3OwvefUi+Imrabquoxvp0m4A813vgDx54c0jQ44dTm2ygDI25rybX/DM2h3UUckvmLJ0YCvQPBvwX/4SfR476XVnt1cZ2rHmnLlshJPoz0pfi54Pj+7cf8AjtSD4x+Fv4LjP4Vyc/7Pen20Rd9dnwP7ygVgXfw08O6aSbnVpJAv3sHipvFByyf2j04fGLw52mpG+MOh/wAD5/GvHpdP8HWzbIBczuPRs5q/YWvhSSQLPbMnOB5pxn9al1YroUqE39oq/FbxRb+Jb23ltcbUznBrzo17FqHw00rWrLz/AA/c+TcgZ8p23KR6e1ea6z4evNKvnt57eSKVPvRsP1HqKqFaE9iVRlTWpj0ooII6jFFagbOnjPh6+H0NY8H3vwrY0rnRNQH+yDWPD98fSkgAHBrtvh9q1np1zI13KqA+priCM1paJ4XvPEEzJZyBSPWiVrahr0PWb/xBpFySVul/Osz+0tKLf8fS/nXIT/DDW4OsgP4mqn/CvtYBwZAPxNJOHQVpHetqmkeXj7UufrWbcS6XK2ftaj8a5NvAerR9Zh+ZqBvB2pL1mX8zTvEVpHWFNIPW8X86VYtF73ifnXGN4XvVyDKv5mgeGL09JFP4ml7g/e7ncrFofGb1Pzq1ENAQc3iH8a4KLwhqchwmD+JrQh+HeuTY2Bf++jRemFp9zurefQFPF1H+dalvfaCCMXMf515/F8JvEcv3WiH1c1cj+C3ih+k8A/4GaXNS7MfLU7nqWn6voMZH+lxD8a6K18RaAgGb6Af8CrxRPgd4sYfLd2//AH8NTJ8BvF7/APL7bj6yGlzUfMOWp3R7kvi3w4nXU7Yf8DqVfGfhsf8AMWtf+/grw9P2evFMh/e6naL+LGpZ/wBn7UrCAzaj4jsraIdWdSP60uan5jUKndf18z29fGfh8/d1W2P0kFPPjDQ1XJ1K3x/vivnuPwB4ct5wk+t6xq7A4aPS7Ij/AMeYkfpWudB8MaTiOTwTq0znGyXUJ5ATn1UYFS6lNdy/ZVHtY9hl+IPh2JsHVLXPvMBQnj/Q5f8AVajat7CUGvKrXxDoFiTFF4S09hEMuFtFmZR75Gfxqa+PhzVdMh1WTw/YXECuqmC1g+zyAngjKYzjjg1PtoXtZh7GpbdHpN7450cQkG9g59HFcndeIdFuJS326HJ/2q4/W/DHg6MwJdaLqmhtOQqvDOZQCf724nFV9Q+DmnwWguofEFzFC3RpochfYkEVXtqS3uT7KrY6ua/0eUYN9ER/v1Ek2ig5F7EP+BV55P8ACTUGTzNM1qxvY/8AZdlP5YNUW+FfiFeskI+khrRVKZm1JbnrMd5pa42X8Y/4HV+31yzgI2amgx2314o3w111Os6fhIaYfh9rQ63IH/AzT5qYWl3Pb7jxBayNn+00H0eiPxHbouBqUZ/4GK8NbwFrQ/5ef/HjUZ8Fayn/AC8f+Pmjmp9hctTue9DxHAR/yEY/++qkXXrc9dRT/voV4Cng7WycCc/99mpx4N1xf+Xkj/gRovS7Bap3Pb5dTt5Tn+0F/wC+6iF5bq2436n/AIHXk1l8OfE97zBc8f75q6/wp8XIuftGeP75pXp9h2n3Mbx1PHceLLl4nDrgcg1zQ/1i/WrOoWNzp2oS2t6czRthuc1WH+sX6iqVraFO99S5rn/HzEPSMVm1o64c3ie0YpdG0uTUrxIYUSWViNkbORu/LmjZAU7S1mvbhYbdC7nsK9c8I+A7RkhvtVsVihUgQCR9zT8ZLMvTH8q2fDvgbT9CtoL3UIVF2q52bgBn1P0/zzT9f8XKLkwW8qxEDy1cAMM49PSvPrYh7ROqlRb1Y/W/GGn6av8AZtqIkVPupH8qjHbFc7LrdndSiVLceezfvXf7q++cd643WNRu9U1slI1dkJBI6fWr9yZW0yK1cpBGG3OxOWf39h/hWDg7Jt6nZFRWyNjUZNNA82O3IusfLGPu88elcrdWd1M22WXZEDwgJwT6Crn2yWWEraRhgSCjk/Nx35/mKVbUcm7kaR8Daqj5j7Af1NVG8RtKSMqa3iE3ktCpZOHdmwq/5+tUp4t02YYRjPygJwfxJrY1BWiQfaHigA4AxuKj+Wf1rGN1aopVTNLnn0/XrXRC7OeaSLjabdfYw9zdpCG6BTwfypEsQseYrNTxk3M5PT6dP0NVBrPkcLDEWPQsoJH09KrXF9d3md7OVznnGBVqMupk5RNm31e1sZMQ5nnON0zjOPoKkvdUnZvPkcrKcEFTjaKyLKFYv3r/AIHOS3sPb3qO5uFd+W/Ackn3NP2cbi9o7HSRX8GqQiO6JkcfdkC7WH+Ndl8PdXWx1pILht4Yhd4xh1bv9QcfrXlcEpdgq7UPY5xmulsLySKaGdWHmRsA4H8QJyM/liolDld0Pm51Zn0WL/Tjx5iD6mkWWw37vNj/AO+hXhM/hDxhdSvcWl1J5EpLxHfn5TyP0qMeB/G563cn/fZrq5oHJyzPomDUbKMDE8f/AH0Ksf2vZ/8APxH/AN9Cvm8+CfGydbqQ/wDbQ1EfB/jU9LiQ/wDbQ0Xpi5ankfRF9qVpLGQtxH/31WCTamTJmTr/AHq8VPgrxz2llP8A20NRt4N8cDq0x/7aGpbgWudHpnjCW0NhsE6E/wC9XnMUEIDEyr+dYmoeH/FFscXvnH6tVAaVrWDiOTH1pxUbA7m/LbRliRIv51X+zDdkMv51if2fq2eUk/Ol/s3Vs/ck/Oq90Wp6d4au7WCNVmkVTjua6pZrGQZWWP8A76rxu08H+J7tQ1vDIQf9qrb+CvGduufLlA/36OaHUnll0PWw1qOkq/nT1ktx/wAtV/OvGH0PxhF95Lj8GqL7B4tTqtz+dF4ByyPbvMg/56r+dOWWEf8ALVfzrw/7N4s/u3NH2fxZ/duaPcC0j3ZZoP8Anqv51U1ieEac+JF6eteK+R4tHRbmq12fFCRn7QtwF9xSfI+pSUkzQv4i93IwIILetVfs59R+dYRk1En5t+aA1/no1OyDU3/IOMZFN8gj0rDLX46h6Tfff7dAG00DGug8N2W58sQK4XzL7/bqxBNq6/6nzx/u01YTuz2mCJVUYI/OrSRjjlfzrxdZ/EP8P2qnfbPESjrdUvd7i949rWIHuKXyAfSvE/7T8Rp0e6/Kj+2/Ei9ZLn8jR7vcXvdj2s249RSG2rxX+3/EYH+tuPypf+El8SL1luCPpRaPcPe7Hsxt/UUw2at1UflXjh8W+IV/5aXA/wCA0n/Ca+IFz/pEo+q07R7heXY9w1Qk6KDx9yvK9Yl844UEnPpXrMyrLpAz021wWqTWFk5LAZFIEYdrp880a4UgYrSi0UgZmcCq/wDwkGY/9HTAqrLqlxLnLYpWHdmu0NlbL/CSPWuu0i6W60NlXGNuK8xMzsfmYmu78Gv5mmyIe1AHlviNPL1yQdPmrqvDN04sdqtgCsPxtB5OvMcYya0vCz5iZfaqYLY6F55T/FUthNIL+I5/iqFgDU1qMXMR/wBoVIHUXRJkib3FWtcz/ZBP+zUFwuYkPuDV3Uk83RyP9mkgPOGlYscVZsXcXcWf7woa2Cvz61LCqxzIc9DVCO0vMnTf+A1yxV8nJrqpmDaVn/Zrj5rzDkKO9CGzT0lyt2oJq/rzERqRWJpMrG/TNb2tputlNLqHQ5lZmEw5711hcnShz2rktuJPxrrYRv0ofSgDk5nIn/4FXSWchbTDz2rnblCJz9a6LTBu04/SmwSOcnYi76/xV0MzE6R+FYN2hF3/AMCroFXdo/8AwGmI53S3ZdWA3cZNa3iAsI4yD3rJsQV1hf8AeNbOvrm1Q+9HULaG54ddv7J69qqXFw6SNlh19an8OvjTSPasfUrlVuGB65qCkWUuQXyQWNPlvSV7KPesX7af+WYqNlubjjnFA7F2a/jQ/O2fpVKXVS5xCpqeDQpZTl881s2fhsDGV/SldBY5xftlwehGa09P0WeVwXyRmuvs9ARcfL+lblrpSIB8o/KlcLHg3xUsDamwJHcjpXpHw41e30vwClzeSCOKNeSTWN8Z9Fe5XTFt1+Z5dvSvPdR1e5TTYtGsZi0EP33B4dqc5JRQ6cHKTSOk8afFKe9neC0dliz8qLwT9a85u9ZvL6QvLIx+p4H4dKjkjAYhPmc/eY1VZOcDn09KzVmdHJykv2qQYzKw5/h6mrMVxO3+rZvqzY/pWexVOwJ7nsKYl3JuAQ9PQcVXLcV7HfeHddvbaZFlu41Cn5Wbkr+I5x+dek3Go6be6Gtxq9sl6U4IhTftGOuQMivBIrxlH76TH/Ac10WheJjpkyyQMwPTCqSCP1rmnSe6NVNM6jU/h7pXifTXv/B94pkHLQSfeB9K8z1LRr3SLprbUIWhlXGVYYPI9K9Ia5MMh8QeGHMcy4e8s0OQw7sB/OtfVLHTfiN4eE8DJDqUI+VgnIPUggclfzIqoVXDSW35ESpp7HlWkf8AIP1BfWPNZEX+sFdBaaXeabNqNreRMrpCTux8rD1B7iufi/1w+tdqaexytNC969B+Fp238leffxV3fw0bbqEn0qZ/CC3PR9a1DyFOK5ObXWMmPetXWZDNIVFYcejSzS7tpxUxskD3GXGqvLgLmqw+0Tt8oPNdHZ+GWfG5a6Ky8NqmMp+lPmQrHCW+h3NwfmB59q3rDwmzEFx+ld3aaIiY+QflWvBpqrjC/pU3KscnYeGEjx8n6Vv2ujImPlH5VuxWYHarcduB2pDMyHTguPl/Sr0VmB2q6sOKmWPFAEMcAFTqmKcFrM8ReIbPw1pL3t86jnbHHnmRvQUwJtW1ey0Oxa6v5ljQfdBPLH0ArybUfit4duNQxq2ly3rK2Fdx+7QdgBWZe+Ita1rXI74xW08oyYrWZsbB6jPHTsfzpdV8Q2N3MBq2mS6dcrxJPDwrH6EFWHauapU6LU6IUXvI6C78Q+HNUsIxFPqWkKy/I0JBiB+mP8K5DXYvEnh4/wBo6Xrk2r2SqGbb8jKvrsYEEUarp1jd2ayGITxqBm4sHMTAHu0PT8RVIaDq+m2v2zwnqbahargmBjllHpjqDjjjtWCf9M6OWysZ6+ONP8YRpZayBZXy5WK8QbShPQnHVT3H0NaOg3L2nhXxHo92A2oQRGXcozvwfvL74xXCeJNLW/36hY20lneR/PcWbZ47ll9R3I6ir/hTXmvJoGmk2zRp9nmJAG+NuASe+Ca2cFy3iZczvZmfa6rPd3ESS30kUkci43AkLzzXqmsayNS0/TLDSf8ASGjCrb2fP+kSkZ3N/sqOSf8A65HkMGmNL4mltCcKrksR2Heun02+vJ9Yaz0ZMTzQ+SJSf+PeHOGPtkd/SnUitGugo3tqdRL4xv8AT/8AR4La61MwnEkljbAQ574Kqcj64rb0LxTB4itZZI4WgliOGjc8/X9DWho19p3hvQ44rBora3Hyvf3A+a6cfeKgAnaOgAH58mi0s4dU1ZdS1OS3sJpAdik7JpU6AuucDIwcEZ6dKyjUimE4XRm3d6Qxqr9pLY9a0df0t7ZjJEfMiPR15BrAUnf3rrjZq6OLXqa6xrInzVQvLcqcoaJL0rHtXrUSzySnBzimMbC5jPzdadNd5I21at9IuLt8ohAPetyy8JhAGuDk09BFvwze+XAu6ugl1JWBHtWZFaW1oAFI4qXMDKeecUMaPnzxs/meL79h/wA9P6VgR8zJ/vCtnxc27xXqGOnmkVkQDNzH/vD+daw+FBLc0Ly3F1rMUJ6sAAOck+g68mvVvhroltZsl2gtzIV4kjIbcPxBZT6jOPwryLWnaPUwUJBUAgg9K7zwX4nZ02y3EiySEh4oYi3OPvcD5Qe+Mc81FRNx0HFpM9Q1sPcwOqFth6GQYx7E968g8S2kkMjTMFDJwFDda9ZF/FNbBQ0buyD90STgevtXM654cgvLUk/NKwJCk9DXl2cJXPSpzTjY8mtdQu9+y3AQMfnI6mtpbCG5RTf3ods5YNIuF/4D3/OtK4+H5MWEkZZVGTgVhT+DLy1YFljl57grj8K354S2dh8k15m9FLpmnW+POt4YiPvL80jjv16fhWRfeJBho9Ji8sN96UjBb396ovok6Aho41x/s5P61RmglRvmZuPwohCF73uEnUttYilZ53LTM0z+tQup7kKPQU9wehLZ+tV5Y9yk+ldaOSVyUSQx8kqT78043kbj1A9en5VmHKnGaOfWtOVGXMzRnvwY/LiBBP3mJ5Pt9Kogc8njPamE568+lLjj3qkkiNy9b7uqNuHoc81s6dcqsiNjLKeAe4zXP277WAPHNa9sfLljYjcwOR/tVMldDTsz6M8P3Jbwxpxbr5Cqfw+X+lakMu5xmsLw2sh8M2QkGCFcY9t7YrVQENxWa2A2ERJEpotV3cAVTglYMBnitZEJiDUxDEgGKJIgAaR5tnFIJC4NAHn/AI0AEgA9a5PbiI4rqvGWTdAVzJX91TiDM1kO6lQHzVHvVgpzToY83CY/vVZJ6l4UtgLWMkdq6C/VVi6Cs/wzHi0T2FaGp8JUvcS2MOUIVJKj8qgS1SX7qg/hUswPlGrOmRFiKQFQ6fj/AJZj8qYbVR/B+ldI0JUcjiqk6J6UXKMUQJ/dH5VjeJo4l01sqOnpXUmJOa5bxj+705gD2pMcdzyWZV81vlHX0qMIpccD8qmkXLH60iL81aEjJFA7D8qgZR6CrMo5qEigZAQPMXjvXbeH7OKWBSyg/hXGhczKPevQvDsDC1Ujrih7Evc0o7GIH5QPpiphYQH7yY+lWVT++v41KsX9xvwqBlT+zICOAD+FA0+FeqIfqlX/ACx/ENpp3lsOnIoAzzptq33raI++0U06VZfxWifgKv7FP3htPtUgiIX5GzTAyv7E0x/+WCj8KafDWmueIU/75rUMY/5aLj3pRFjlGzRYRFZKLjQlx3SvOPEemxxxyMWy2a9E8Ov5uiqvXC4rmdb8OrdSSPJKw74poR55ZrmMj0NWPLqdLMW91LCDkKetS+WoplFVY+a7PwU20ypXMKq10fhFsagy+opAcv8AEaDZqocDvTPCY3tj2rW+J8GJkfFYfhOQrOPpVdBHa+QBilVFWRT6EVGZGNGGYioGdXLzZg1clbfo5/3aoqN2n/hV21HmaSR7UCPO7iV/OYZ71GjNvXnvVy6tgLtx/tUwQAEUwO1tz5mjD/drj5Y8TMMd67LTI9+kge1c3c2pFy/HegCLTOL+P611Gqpusx9K56yh2XkeR/FXU30W6z/CkM49k+b8a6iw+bSwPasGSL5jXQ6WudPx7UAc1fR4nP1rb0fmzI9qz7+L98frWloy/uWFMDEv48XR+tbdqN2k49qzdSjxcnjvWtp6500j2oEc1Am3Vl/3q2taTdZLWbs26ov+9W1qqZ0/NPqBZ8OpusiPaqF7pLS37HHWtTwoN0OK6P8As4NJuxUNlR2ORttB6ZWte10JVxlf0roobEDtVyO1A7VJRj2+lKuPlrShsFXtV9IAO1WFixQBVitQO1WkhwOlSqmKzPE2tReHvD13qMxAEMZKg927CgHoeTfGDxIkmsR6NZMpkhX9646gsPuj8OteV3IxiGEfvCMEjsKu3FzPfXk+o3GZLq7kJGfU0lvZApJKxzngt/ePtXLOd5HoUafLDzZjS2xA2gcdyO/tVZ4xtOeFH3m/wrcmhLyMiEDb1I6LxyaxJj9sm8qHCwx9WPStabbIqJIzZcytx8qL2pCpx02r7VfkgwuYlIQdGPf3qjKeu8/gO1bpnM1YaJVUYABPqacs8o5VyPTtiqxfnCA0BDnLHFUSdT4f8SXNheKZp3PPBI3fnnt7Vvy33/CP6jFqWnTL9kvOdqf8smBGR/njBrgYFQMMAua6KO7NxpTWJQsSQytjJVh/iOKwnFXNYNnpd3NZ+J9GaaFUE4RknVAMnd/Gvfr1A9ScZHPjNxafY75ojIrlWIOARg/iK6nwzrU+lXoBwHztw4IyvcEU/wAT6KkTz3sGFDjzSrnL80qN4uxNWzVzjG4c12/w4P8Ap0v0riJPvV23w2/4/wCX6V0z2MFud2lv9o1DB9a66z0NBEp29vSuf0tN+qY969Jtbb9wvHash9TLt9LVP4a0IrILjir6wY7VMkXtQMrR2wHarKQgVOseKkVKAI0jxUypTgtOAoGIFp2KXFFMArwj4leM9P1jxSlpbeXLHprNGJWz8r5+Zlx7gDPtnNe7n2618gajBC3ia9P2hXtxcPho4yAxz0weR9TUy2Kh8R32n6Dp+tW4e2ugt4clgzs/m8Z+b1x7dK5i/wBR1HQbuWDUIWnt87dr5bA6Dr2x0NQyeFRcW8V74f1FrS6RdzRF+Nw98+9c/N4s1KAvYa3GZWRsZbqPoa5Yw5no7nY58q10LNxeQSsJ9NvJbaYchQ2Bn/PaltvF+saXdCWQtIf+eitg/p1rmruKG6fzbRyjddnrVZbu5iby2Jz2zXR7KLWpi6jPULXxXp/iBgL6CI3XVWGI5M+x6H6HFc9rWhx6NqcWt6Qd9oZMTwkY8snsR2B/nXJfaUdwJk8pwfvL61rWmqzIDbXjGSGVdjHPUdj+FQqTg/d2G6ilozX1KJbZrye3yTdrEiydyrKCfx4xWp/bGm+EdN+zCNZrhlV7nb1mcjIQn+4vf1Nclc6hIlrBGz5MLADn+7kj+dZis97cNNM2SSWJNP2ba12F7Sz0N658Raxrl/8AaHl8rYPk28CIe3p+FOguFjkLL5l3OxyWkc4HvxWS17lBFEuEHp3q3YAtIqTOyIfvBVpuOglLU6O38X6lY3wcs9yh+WZEH7uQY+nXjrXqqeGJJo1kjXKuAykdwa4hH0j/AIR9LaWCGSbI2NCg8xDnjP8Ae+le66JcfavD9hdTqqvNbRuwXoCVB4pU3fYzrRs0ziIPAs0jZkOB9K2bTwha2gDS/MR61v3mqQ2yHBGa5jUtemlyIgQK1sYl64ms9Pj+TaCPSsC6115nKQ8Cs+Y3FyxySfrUbWFwBlQaNBF1bj+KR8mgXW5/lPFY8qTxsVbNWLUMPyoew1ueO+JG3eJL4+sxqhajN5F/vj+dXvEHPiC8P/TU1Usx/psP++K1j8I5bjte41Rv90VXsNSuNNmMls+0tw3uM9Kn1451Z/YCs7FV0JO7tfiNqkqGIQ2qQqcKu3Lc+/r71qQ+PLubUrGKdUWN7iNZCq8ldwzz9K8zicxyK46g5q99p8xd4yCOnqD1qHCL6Bdo+i57A/bpEAG4kg47VJLoUV3a/OCSoPbmtEoZZ4bpRgzRq/T1AP8AWtSGFEIDkZPWvHdOzaPX9pomebav4ZBRRGvzYOAfrXn+t6V9jlKhcqeBx1r3nWEt4EM0jABR8qnvXk3iJ1vpz5UfyqevXJpxvFmsJc61PPLm12HPeqroSuAOtdJe2DneVXeQASV5rnpGKSlGGMetdsJXRy1YJMy549rcdahKnPzcelbflxHkqCaoahF/EK6YyuccoW1KykD7vOO5NN+8aIjnA5I71q2GnCUiefiMc9OtU3ZXJjFydkS6d4X1TUbCS8s4FlWEF3jVx5m0clgvUge1WtPj3tBtGSsg7Vpafrc+jXFrqdm2028odPcA8g+xGRWjZ6dFL8TJbGyTFrPcpNCg6KjgOB+Ab9KwjUbumdNWjGCTR7bYW/2TTbW36mKFVJxjJA5NWkXJq8lsjNhqsrYpj5ao5EUFh2jNWUu9qbKfNDsU4rNcENmgDRji89uKtCy2x59qpWlzsAq99uzCR7UwPNfGC5vwK5xkxHXReJz5momsSRPlFNAygU5qW0izeR/71P2VYsEzfxD/AGqoT2PV/D8eLVfpU+oru7U7RV22q/SnX7ANUvcS2Maa3Iiq9pEOMGkmwYKu6Wvy0AXmiBTkViajHsY44roD92sLUzmSkMpJbl0yDzXG+N2ZLQq1eg2seY/wrgPiCAIyBQxxPL2HNLGuWp7LzTol5JqxFeVPmNRbKsyfeNREUDI4I992gx3r0zRYPLtl4wcV5/pSq2qR7vWvYdH0yK5tFKHa2KHsT1IEGevX3qTyh6Y+lX5dLmh6oSPUVD5TJ0/I1IyuIzjg5HvRtx/smrO0HqMUbD9RQBXwQvI3UojQ852mpvLU9MqaRkOPmGR6imIj2sF/vCmhEbplGqUJj7jfgaOeki/iKYGF4PkzYFCelY/ivWfsN20IHJq/4Ok4ZaoeNbBJL0SN1xSW4jg/tZlu5JCMbqlDFqhdBHdlRUobB4qhkoBrd8LNs1dR6isJXrX0B9urwn3qQLfxPt82UcgFcZ4U/wCP1RXo3xEh83Q1b0rzjwydmor9aroB3hhyalEXy9KlyAoPtSh8jpUgbtsN2nj/AHan0w5sHX0JqPThvsfwqfSl/dzL6MaAOO1FCt/J9agUZxWrrEGL9+KpLDQB1fh879NxWZeR4um471q+Gl/0ZlqG/gxeGgDLhTFwhx3rpZ03WQ+lYvl4kU+9dHs3WP4UAcnLF8x+tbWkLm0YVSli/eN9a1NGTEbCgDF1GLEx471b0deGFO1SL98eO9S6Onzn6UAZmqxf6R+NX9MTNiwpmrxYmzVvSUzaMKAOemTbqK/71bGopu0w/Ss+9j236nH8VbF2mdNP+7T6gHhDtmu+igyoNcD4R4fHvXpdun7kVDHEhWHFTLHUoWnAUihgSnBadilxQMTtXivxp8Qfa7608P27/Iv76fB/IV7Bqd7Hp+ny3Ep2qi9a+U9e1p9Y13UNRL586QhSO4HAxSk7RuOC5ppET7p7hFhGN52J7Duav3siWlrtU/LEMfU/5NV9Ei3TM7HDBck/3VrI13VUa62/8s0bO0HrXGo80rI9NyUI3Y3Ub1oLJYEJM9z8zY6gHt+NS2OleTZiSfgHovdvwqhpbxXF7NqepuFRT8i9yfQCr91fz3K+Yx+w23QM33mHsK6OVrRHNzJ+8ylfnMmJPlxwI16//WrJmQKcycei1YuNSiUmOxQ57yt940yzspLuX58kd2NbJcq1MX7z0KoR3+4uBUsdtnrk+9ajWqoxVF6e1L9nzjNTzlKlbcSxtV3AMMCuu0nTo1u42YcZHNcvECsg9BXR6be5QL37VhUuzop2PTZvBWl6xYwX0MCG6gG5iFH7zHr6mvOPiWtu17ZGLnEIQbcDbj+Ej8iD9eK9H8Dat9ruBp8zbg6kBT7DNeIaxqo1S8mkTcI0cqgY5OP8itKF2rnJWVpWMST71dv8Nv8AkIy/7tcTJ94V23w441ST/drplsYLc9Q0Nc6ufrXqVpH+4X6V5foX/IXP1r1a0H+jr9KyK6jhHUipTgKcBQMQLTgKUUopgGKWijFABRSEgdahkuo4/vNQImr5b8eaj9i+IesRXdjFEBcny3RADtycNjocjn8a+mDqMJ6NXgnxl8KK+tS67C+5bgDKMc4YDGAPwz+dDHF6nI33jiCaz8iG1hDAcTxRLDIfqBkYrkLuf7e2+SP5/WoyE8xQE5X72R0/Cup0zw1/adqstsGKH7rYxn1/Wsrxp6m8VKehxvlMkhKHB9M1PbBbi9AmGCUIB9SBx+tegxfDublpOWPI44xWRq3g2W1Y+TnC8hsYzSVeLdivYSRxUw3Tgv0fv6U5HYRmI/wcr/WtC7sGjO1x0OM461S8l92TxW6aaMZRaYTSmSMHPPGaiRyowOnerMdsWxxU32UZ6U7pCs2V49/8AwO9W40Ltgs49SKhYeW21jgZ7Vraej9R5MiZzl1H+FTJ6AlqXdBgVr2KJInkLH5nYkDHtX1HDYv9hghtU8uGONURc9FAwB+VfPmi/b5kzptpJcAEDMceQvI79q968P629vodlDqQxdJCqy85+YDnnvUQu2wqW0Jz4ZebmR6Q+Doj1etaLW7RxzIB+NWV1G2bpIv51pYz0MFfCMSdOTSnw4Bx2+ldALuE9HH504TI3QilYDk5/CUchyR1qpP4TSGBnHZTXZSTqO9Z+pXONPmK/wBw0mtBrc+R/EcezxHfKO0xqlZLm+h/3xV/xEd/iG+Y95m/nVTTxnUIf96tV8KJe5BrZzq0v4fyqhir2snOrz/UfyqlVLYQCrulwPd6lbWiNta4mWJfqxC/1qmKfHJJDMkkLtHIjBlZTgqQcgigD6S13x9o2n6rLZGZVFufL3Z4yOD/AIVJZ+J4b1EmtZ1nXBJUHJFeX+GPDNv430G8vtQ8wXUP/LRT95jnkDp9eOtHhPRtX0z4gadp8LSXEE0vzEjG1AQWz+FefVgk3rqdtGV0jsPEXi+ye3Ju7j93g4Cnr7V5nqfi65v5XXT4RFFnrjpVn4pW8Nt4uu4bQBYw/AXoM9a5TT9PuL64jtY2bLnAVe5opQi48zNaspQfIiyNTunYxSXywO/GAx6fhTzpU7rvluVkHUYrQ1Lwy9hI6yWRRmbeUK4K+y+3P8qzxHcqxCBsf3T2rd2+yZR5vtIi8ny++ar3UDSRH1FWyrbvmGCKtRRqy4YUr2Hy30ObiheN+RwTiti7nMVjHEpxx2qO52C7XbjahyaEmtpp1N/C8sIzxG201UrsmnaN0Ns5Xu4TajAXHc9K9b+FukG9+Jd9PKNw0y3RCeo3BBGBn8/yrgNF0ddVvwNPs2htAQzAtuLAdcsf8816x4OvJ/Ckl9LdJHJc6lMktw2TiMc//FGpVuYqq2oWZ6NLGVlOODUkUjx45yK83ufiI39qec8ZMQ+XYo6nB5556j9azj8SdR83KouGO8fLgAen6frW2nc4LtdD12ZvMXng1nyptz3ry8/EnUWk82WJVwMFFJxz901cs/iZhtt4is5fjHACgc/iTRy+Ycz6o7wE7sCririEt7Vi6b4j0rUbeORbhEmfqmfTrW2Zo2hYI4OOuDSaaGpJ7HBa4u7UG+tZssfyitrU4/MvW+tUJ4doGRQijLKVZ0xN2pxD3pGj61Np/wC71CNvQ0xM9Y0tdtuv0qPUMBqi0q+R4VBODimajMDJwaQdCvM42AZrU00fuxWEX3OK6DThiIUCLj/dP0rBvvmn/Gt5z8prCuPmufxpDLUA2wZ9q808fzb5dvvXqCpi1P0ryfxxze4o6jWxw5XmnxL8ppxSnonyGrEU5F+Y1EVq06c0wpSGUi728wkj4IrsvDvj5rHal0pAHcVyVxHUSR8VRLR75o3jPTtRjUCVST2JreMdjerkBSfUV82QPJDIGidkI7g1u2HjXVNNZQ0hkQeppWQtUe1z6J1MDZ9jWfLZSwn50Ye9c1onxRtptqXZKN3zXb2HiSw1BBtlRs+9KzQ+ZGM0eeopAhXpzXTPY2d0u6PCn1WqE2kSpzH84pXGY5RW6jBpREw6HcKsyQMhw6lT7io9pU8GmI4fwl8tzirPjSxlmaNovxqt4b/d6gBW94skMOnq6jJoQmeS3Ng8N4A/U1Itoas3rSyXKvIuBmrCpwKoEU1tTV/TI/K1GFv9qlWOrFuhW5jP+0KkZ0XjCDzvDZPXAryzQk26oPrXsOtxed4bf/dryOwXytYI/wBqqWwHoIizGp9qcsHFOhG62Q+1SqDUAbGkL/opX0q1piYmnX3qvo3KOPer9iuL+UetMDB1uDF70rNWPBrotdh/0hTWT5VAGv4b4Lil1gFbnIp3h9cXDCrOtQ5kUgUAYaFmbn1rpoBusB9Kwkg9q6Oyj3WOPakBz8yYlbjvWjoy5ZhUVxD+9P1q5pSrEzs7BVAySTgCmBS1WD970o0qPEtZXiPx74bspCiXou5QeUthv/Xp+tcs3xX+zSf6Do5dD0eaXb+gH9aLCvfY77VrfdzipNIjxEwrzaT4wXMqkXGjw47bZDU1h8YYrdwJ9GIVuuyfJH6UD1Ov1ODF0D6GtKePOm/8Brl4PiP4Y1Uj7Q81jIeglTI/MV2Vu1tf6SJLG4juIivDRsCKAKHhYYlP+9Xpdt/qF+leeeH4TFdMD/er0S2/491pMcSTFLRRSLClPAz2oqK4k2xn6c0Cbsjzb4w+IHsfDMsEL4knHlqPr1/8dBNfP6AI4T+GMZruvixrg1LxS1tC4eKxHze79/6D8DXFWkRk2AjJdsmsakuh0YaOl+5flvBp/h9if9dMeBjnJHT8BWXc+BPEsWlf2vfaXPHbFTJ87KJNvc7M7sfh79K6jwlfWtt4l1PVbm2W7OiWfnWcL8qZiwUMR7E5+oHpUFzLqmrIdb1/UHt7u+bfBHwC47bR2A4FYxl7M6/Z+21eyOFguo7EBljEko+55gyFqvM893J5t1IzEnv1/CuiutD8y4FzCsm2QnemzBjfqRjt6/SmppLeYN8EmD22nJ/KutVINXRxypzTszJsrFrlwqptUnj1Y12Vh4WvXURQQMCOpxXa+Avh89yyX2oReVGoyiEfrXompNY6DYNL5aLsXjiuWpVcn7uxvCKhvueK3HhK6tITJOm1QMlm6VzNwsauVEikg9jXTeNfEM+tyOuoagLC1U4EEf3z9fT6V59Na6Tv/c3dwWzwzJV04Nq7YqlTokaqx5bjpWlao0abhxWJDDdWiebBN9qhHVG6iuisSb6x86IbVVSzluAgHUk+lFTRBTakdb4AuPK8WWZYkF5An/fXH9a8ouYGtdUvrV/vQ3DofYhiK622ur9IP7S07zYbWFgWuQhVlH97J4XPRR1PtXJ3d5JqGr3N5OxaW4cyOxABZj1Jxxyea3oxaWpzVpKUtCq4+YV2nw641Z/92uNYfNXY/Dw/8Thv92tJbGS3PVNCH/E5P1r1izH+jr9K8p0L/kNfjXrNoMW6/Ssx9SXFLijFMkk8sZpgSdKQMPWs271RIYGJPasq21wHLM3FArnSySrGuSRVObVYYx94Vy2oeIt5Kxn8qw7vUpjnJPNMVzr7vxCoyFasmbV2lYktXLrNPM/AJrTt9OuJiMg0hbmhHfZOAat/YItYhNtdxiSJ+CCM0+w0FhgvWzLpm3S7iONvLZ4XUOP4SQeaRVj5K8WWNnovjK8i0+dbi0WUiORRww7/AFGcjI64zXonwjgN3os6OuVim4z6EA/1Nct8R/s9xpOnyqY/PtJHt2wCHkVvmDHsRu8wcflXofwM05n8NXFy3yo0uBn2GP51yzlz00zvlT9jVcex1F0nloAiFePSuO1p42iYKuCO2K9Xu7JGhwoznrXm3i6xSAPIh5HJAFc0o2ZtTmmeaa1AjwM4AHGR+NcoSF44966u/WW5ujaj+LkEdxWDf6YbaQ4ORnriuuk0lZmVaLbuiskihcL+dTRQmSQYGfpUSQZ4Arf0fT2lmTA4BGeK0nJJGUIts5vUIPJvNkgxgCtTwf4fuPEviGDTbVSyucyfNtwg6nPPbNaHxE0prHxXEAg8u6gilTaODkY/mK0/hvetpnizTRFsQCUI7BfmfeQpGfTnFXzpU0+5l7JzqNLoe4eFvDEfhzQ/sQYO7nc7Y/AD8BVqbSA+dpqO41+GGQqeMVGviW37sKtKxi3fUY2jSq3ysaF026B4dvzq1H4gtm/jFWItatmI+daeotBttpt1xl2rYt7WVFwWNVl121QcuKZJ4mtE/jX86VmGhpC0J6moNRtFGmT5PRDWVJ4stx0cVmah4rE1jOkfdDQ1oNNXPm3XTnXb3H/PZv51BpozqMX+9RqT+Zqdy5/ilY/rS6UM6lF9atfCJ7lHVjnVrj/eqoKs6mc6nP8A79VhVLYQo606kFPA5oGe1fBkBfDd2sg4ebI/lXoWi6fDBd3GovwIo22n09f5VwXwmj2+F+eN0hP61311cG08KX7j73lt8uOlefjE1ZnRg3duPmfN/iy9/tDxJezk7t8xP603QJGi1CKVcB1OQazb9919JIeQXPPrU1jIftUZQ4561pGNoJHVVf7y566hN9CslxIzN71n6l9mtLcu8ab8elLa3wgsFYkH5QM1yWtas91ORuOAa5Um3Y6bpRuZl2RLcMyjAJqJ5BDCc9ajluRGSxPNVI3Oo3kULFljLYZh+tdkY6HDOauS6bp1xq+oLFCrbC3zOFJx9PU13Wm/D61hVHv5/nX5ip6EZzwPoKuaTFa6RaiC3LFwobCjIPqQcdao6p4iZWby3OwZ4I4wf5c1Dcpuy2JTUdToJ9VsdNs4FtY1URnH3cr07iuc1DWGkyVOwbiQoAxk9vpz+tYE17K6Etz2PP3s9qqPIzyHdJgKvHGSKuNJIzlNyNOTUXkUqjY+UqCMDAqub8+W6HPI+Y9D7AVmNIAD5jfMR0H9ab57eYAMDHBBNa8qM7mo16WIR8oq/wAI9f8A61P8zeygrlhyBnn8TWWp3YBHIHXP6/Sp1mRcssvtnAH4UWAv2t7d2c5azlK7cklD0Pp/Ouh03xpqVtGInmKxht+V53Ejoa4xro42ZKg988kVP9t2KNhCkDoef509RcqZ6ppPiiDUbjbdfuy2SGwQCK2pGguYg8LqQeBzXin9pZ2FsAKAOvUVu6X4neKJUc7lXpg7fz9/89qkLHob2xGeKfYWu++Ue9c/Z+LxIMHa3T5CcHHeui8Oapb3l+pztx1BppkvQ7SGyaKJWXimTh/4uauR6nZSZjS4jZl4I3DimGaN1OcY9RzS1DQzoxmUZ9a6ewUeSKwHi+bcnI9q0rC92AK9MRqzDEZrDxuuvxrXlnVoSQay4fmuvxoA0XXbaH6V5D4xO7UTXr1222zb6V4/4oO/Un+tHUpbHLFKcF+SpmSl2fJVAUmTmmbKtFKTZSAzrhKYsXy1bmj3OBUwsXKDkUAUoouTUVxHzWrFZuM1VuLR89KAM1ItzVaivLuwkBt5nT2zUkNo+/kUtzatnkUXE0b+lfETUbBlFwfMUd673RfiVY3iqszhG75rxmS2YL0qARMvK5B9qq66k27H0xb6tYaigwyMDT5dIhmG6BsV85WOv6jpjgwzMQOxNdxonxSkgAW+UgeuaVl0C7W4aQPL1KP612GrWqXNiN/QVyNoNt9Gfeu1vEMukkL128UkDPN/EdvDFGojxkGqMSZjU+1bOpaQ32d5JSSw9azrePMIpghipzUyph1PvTxHz0qXy+BxSGdXNH5vh9h/sV4+8fla4R/tV7RaL5mhkf7NeR6rF5Wvn/eqo7AdpZRlrNPpVgREdqTSWzYpn0q22MGoGW9GGJGFalsm3Uj7is3Sf+Po+4raRMX6H1FAFDXYsshxWP5ddLrUYMQNYWBTAt6Iu27rT1RAdprP0ri8Fa+oplFNLqIxlTnpW5py/wCjEVlpHXI+P/iEfDtq2j6M2dTmX55B/wAsAf8A2bH5VVriuT+NPHWneG5ntYsXd/8A88UPCf7x/p1+leV6t4j1jxBITqFyy24P/HvF8qD8O/1OazHgOx5ZnaWZzl3JycmrEZeGIHY6swxu7MPpUOf8pqqdviK4PlqyAbMnqDg0uWICBsdiCOtNaXYcyNu28rxUMk5bh2BGcqR601FA2TM/z4bBYDow6VC8YI+XaTnPFR+a235+h9D/AEp2c9Gyo6H0qrCHImXXBwfQ9qvWF/f6RN5+nXMts6nBaJsZ+o6H6VRRlHQkccmphKxjXnOByehI9KWob7npXhX4r/ZJkj8S2xdW63UA5HuV/wAPyr3jQdX07W9Lju9IvI7uBv4oz0PoR1B9jXyIHg2jdGCTxgjjH1rX8PX2r+Hb0X3hy+eCYY3R5BSUejDoR9aQWtsfW+KK4bwH8TLPxYBYahGLDWUX57duFlx1KZ/PHX69a7mkMOn4VzfjDW00TQJ7p2w20hee9dFIdsZJrw34s+ITqFyNNt2zGTtVh6fxH8xj86Tdlcmzk1FHleozvdzGWT5pblzI574zx/X86tW48iVpGPEMWT/KoYIxdaqdowi8KB2AqbWCtros8q/fkbYD6j/Oa5W+Z2PTUeSN0UfB+swW/iuWLUWxa6jG1tKxP3dx4P4MBVfxNDe2OsfZ9QkknkgGyPJOFXPG32rmrvKQoR94kmuy0bxNa6zpKab4lTe8A2w3wUF0HYMcZI/WtqkHF86MaNRNODZ3XgizC/Dq88S65KVit5dsSFc+YAQpJ7kdvwrtNLkW41DyZrCHcv3ZAg6V4+b7U/DFxa289wz6aZFa2hEnmRvkjLqcAYxnp619A+HdPS48O2l+QfMliVuR0ziuGUW5abHVKSUddzZhVY7Lcq7cDpXi/wAT/EN6bw2kDlYxxkV7FPcrDZEHqF6V4V47K3N68idCcVcWk0Ywje7PPJ0FxMWmXzB/dDY/HNMmhjaUyGEFGGBCo2hOAMg+uAOo9auFPLkp0hjdRhQD613KVkc8oXZTtZpIYhGD2xz3rodEkmm8M69ZWyF5zaeYgHUqsis+P+A5P4VgMMvXQeCdRGk+NNLuX+59oWOTPQo3yt+hrOb0uXFWJLjRox8I7LXbnf8Aap9TMULFzgQhDxtzj72TnGa49Dm5Neq/FUwaL4ci8MQLsS21V5YE/wCmRjBH6vj8K8pi5uBXTB3jc45aMe4+Y11vw+z/AGyf92uUf75rrvh3j+3gD3FOWwkepaISNa/GvW7Ig2y/SvP9M09S4lVcGuibVjaQbT2FZIfU3bi9jt1JZhXPan4ijUFUIrCv9Ze4YgNmsp7ae55BJqhF251d7vKq3BqIRzsm1M81Jp2jyK+ZK34oI4wOOaVx2MG10iVpN0laiaKshBYVrwRbzhVrWt7QKoLUgMO00FAR8tblvp0cSjgflVtUC9BTiwHWmAixqvQYpHwVIPIPFMkmVFJZgAOpJrjPEPxS8OaA7RTXJuJl6xwDP69KaTexMpxjuzwjxXpN60mpSXKztY6azrHsGFWbcBg56+px3x+PoOszaj4L+EWiRaJ+5Xy1e6mCkkFhnt7ms/xDrlr4p8B+JtW023+zpLtVozjgqVYt9TnmvTNLjgv/AAbYeaodJLSM7WGQQVHauGV4e6+jPTlUVZqfc8Ls/ir4r0y6ia5u2nhkzhLuA7Gx1wRUmpfE+HVYil1aG3mPO5H3Ka6/xR4cjtbN4dKu7ixi5zDDINjZ65U5rymPwdq+q6x5cQaV3bdIwhGB3JHaqTpz3FyzjqhU1OSa8iuojmNDgnFT67qCXCqi4GfQV2c/wputB8B3F3ekfaAm4x4+4vXH1ryy/wDMaKIQ89Rn6VUOWUtOgSk4xJftsNuCN256vaZ4uu9KvEmhRSFPIYAgj3rIt7VyymaNW5+6Tj88VoJYRSzbvKSEEjCJk/qa6GoW1Oa876HY+PJm8QeCdH8RRIYhDM0DqB0B5H4Aj9aX4amHVvGmlw7cLCzP05yqlv5gfnWj41jXTfg5pVkcB7qcPj6HNWvhbYnSrwaskIug6NAI48eYn3TvA7jt+NYU482iXU6XNU1KUna6PUNQ0Jbpyw4NZT+FX7E1ux6ssi7lVx7MuCKR9XRfvcfWupprc81NPY58+F7hfuu1N/4R+9Xo7VvjW4f74qVdat8csKNQ0OXfQ7/pvahPDt2/33P510kmtW2PvCqsniCBOjCjULIow+F2/jc1Le6BHb6XcSZ5WM05/Eyfw1S1DX2uNNuVUceWaTvYatdHzveHN7Nj/no386saP/yE4qpznNxIf9s/zq5o/wDyEU+hrToLqZd+c6hOf9s1AKmuzm8mPq5qKjoA4CnDqKaKkUcimM90+GCbfCcBA6k/zrtdcIh8JX7gYLR4Nc18MbYnwnZgDOVzWr8RNattN8NNpRCNPcpubLYKD1HvXNiFeFi8Lf2qZ876n9me4kVm2sD0A6+9Z1rOI7tAOQW4HrWlq+n3flBvsckRkOV3gjcPbPWsZLe9sZlleFgy9MjpU07WO7EOTex6LdRTw6PDI3AZM9a5O8l25Ocmmf8ACS6i8IivHZ0xwCKo3V15nzcjPanGm09TOdW8SCaVpG4Oc9QDW3oEMUzLvcxeVyx25D+x/wAawFYA5xz69q6zQ0jtbT7S7BXlGMKev19K2lojmWrNPV7+IRiCDaqj+IHAPHUD86xXnBUDILZ28ccdc1DfznziHJznJH/1qpG7ZmZk5GMDd0xSjGyBst3BDBA5KMOx5x/kVXZlP94ANx7+9RyTn7gYse5BJzUbzhzgZC4wQCSaskC20bscE9zzTo42ZfYjg55NR723LjgdRu5AqVGeJfMBCsRjn09BQA9g4B2cgnIPY0wy7TkcljkHNM3FiTg8H+E/0oQsWxu2nOMAUAL5rbgD8555JqSJJrmTyoI5JnP8KDcf0ro9B8KXF1MH1B2sUH/LOYGMOD2yfXpivQ7Q2Ghv5el2kFrIw2rMg3Z/E89CfWob7Bc8907wD4jv1z9hFqhI+adto/LrWmvhjTdMjc6hqyvJj7kSAkVb1W91S7uLiN9Q3RDlirE7vcVy012IWwryzuRyVUqPzrP3mWmkbh1LSLcstlYy3DL91pG2kflVT/hIp7WZnS1gjxwASWBHviucur27ZifN2Z7Eg/rVQRvP952c/XAq4wsKUr6HTz+Ib2SJR9tCDOQqk8Hr1PPXmptP8Z63p93vt78TdMqxBHFczFpcZKmRsjPOKtppFvJJ/o6PIQPmIB6f0rVNowlCL3PUdD+K6NPs1SHyBnhlywPU88dcnFelaXqdlrVmLrTZhIO4HUfhXznN4bns7HzJCYh6MeK0/BPiabw1rUcwfdb7tsqIxIK9zj1qtJEWcNUz6GMzBcGkspQJ/mqCbVdPVUlSXzBKoYLH8xwRnPFRx6hYTyqiSmKVvurICufpmsuVo05kza1Fx9gYg9q8j1r576Q+9ekXksqWbK3pXm+ofNcuT60luX0Mhk5pSny1OU5oZflpgUylJsqxsoKcUhmZMNsmRViO5G0Bhimzp89M2cUxFxZvlJHOfSqk0gJPagZXlaRmV+HH4ikAQyBGyTmi5uUY00wnqnNVJVJemA6aZDHgVTMgqSRflquVoEIxDNT50XyenNNjTMlS3IxHigZ6JGNtwh967iP5tOBP92uM2/Op967SxHmaeo/2aRJxmt3pZZIolz61hWa/uuexrrdSskTzDj1rm4Y9ruB61QhwSn7PlpQlSqhxzSGdTo48zSce1eYeJ7fytdzj+KvTvD5zZla4Txpb7NUV8fxU4ga2h/NZKD6Vp7FrO8Pputh9K2TDUjQ7T1C3a4rcKf6TEfesi0TZcJ9a3WX5oz70AQavGWta57yjmus1FM2Z+lc5jmmA/T123afWty9TMK1j23Fwh966G4TdbiktxPY5DxPrkPhnw/PqEuGdRthjP8bnoP6/QV4CBPf3st5dlpbi5YsWIzyT1Ndx8StU/tnxedOU5s9KT5+eGkOCR/Ifga523AWZQ1tJKSu9l24Ce4+n9KKkrLlRdON/eYDS/s9sGuMO+doBG0jnms/UDFIT5RAePgBOhH1ravJFWTYGZt3Hluu7Z3zn0rCvgPMyGUNjLALtJweuO1Ywu3qayM188NnqOeKiaQAnAye1SXON5KhtvvVWR9zbhwBxXSjIkLjI5OD+lSLN82CduP4qpljyOaCTtA6gjrTEX/O3jdgHHXHFODRj5CxXvWashHHI+lPMmcYOQO9AGtDOGBXPyn3xVq2vZbYKEYAZ3Fd2OelYSyAtkHFWEuFDYcZ+lSyju7cPq9vFPpwlTUbceZFNCcYK4x345wc+tezfDT4jf8JNCdI1vEGt2y4YEbfPA4LAf3vUfiOMgfP2g63c6ReCZGUpwG+UEnjsTyPwr0vVNK/tLTofFfh+Zk1S1UTI8YClwpOVKgntj8OOc1k3Z2HY9a8Vap9h0xljP7xwcAH/AD/kV8267em61SadXL7jsiJ6kdM/XvXoOt+Mv+El8PyX/lmB0jEDRt/DLj5/w5J+mPXjywA3F8SpyqA7c98DrWVWXQ3w0G25Mu6egtIpJuoVdoPvWV4nnbybW0HBRSxXPfr/ADNaLnDwW+QFUb5D2rnr+6NxfT3T/ciAI+uflH5j9KyoxvO504iVoWMLUgFuBGvIjAH41Jo7bLwA9KquxkmZm6k5NWNMUm5J7dq7pfCcEPiR0c9ukJjmjTkMCOOhzX1no0AtvClhEP4bdP5V8sSx7rRT3r6g8N6imq+CtOu4mDb7ZA2OzAYYfgQa4n3Omocr4m1NrVmVW4Oe/SvK9XY3DN716V4utjIGNefG0ZnKkfjXNfW51wtynH3cJTJ5rPY7cg11ep2O0FttcxdxYY8V1wldGM421I4keeVY41LuxwqqMkn0q7eWN9pfzXdvNbug3DzEK1nQ3k9hcLPayiKWP5lc/wAJ9a9d+HfhO+8WaDNqXiieS5tJtqQ5kVm67ScDpyeh9Kc7oiLjbU5v4y3C33ja1ljwT/ZUEkmD0Zs9voRXnkP/AB8CtK91BtY8Ra1emQyoX8uJj/zzX5V/RRWbDxOtdsFaCR58neTJZP8AXV1vw8OPESD2rlJB+9NdR4BOPEkX0NKewRPf9HlXywpqbUYPOyAetYdjOY5sZxWqZmcjHNZgUjpap8zGpYCImwKuNBJIlFvprtJzQBPDIrrgVbSFBhic0w2PkqCO1Qkv0zxSGX0uFjIC1q2029MmuQvdW07SI/N1O8igUc4ZuT9B1rmdV+MlhZxtHpEDTEcCR+B+ArSFOUtjGdaENG9T1a4u47eIySuqKvUscYrkNW8eW1urixQ3DDjfnCj8a8Y1j4iatrDFpGI54LHp+HSub1DVr64U+ZcM4PYHArojSitZO5yyqVp6RXL+Z6D4r8d3E8Eoub7YNvEMR615W4k1YPeXtwsMIPAHU/hUF5dSXNqVf+E/nWdHIR8vJ56ZqpNbRHSpOKvJ3Z0/h5b27Mtnb3c0Gmkfvo93Eo9CK9Z8E+K/O8CWADBpLZDC2PRSVH6AV57odsbbRVPRpAXY1D8P9c+zXUulfdWWZmG7uf8AIrjxULwutzvwc/3jvsenzh9WlX5mJYkkV2/hbRIbBkO0BiNxOKxNBsctG7LjoTXUu88MytEucYwPWvI63PVm7qyE8bon/CGakZDhRCxzj2r5hTTVPhVb7GSbgJnHT5Sf6V9M+P51t/h/qkhPHkEfnxXgUYT/AIVXcKpBdLqFzxyuQwrqcrS08jGkrwOUlAVQF+uasaavnXkYbjkYqJE8w8ZParlqgtj50nGw5rWT0BI6T4jazFJeaDppKSW9unzgds4z+lYtp4xn067kt7GygURNiLe7fKAMZ4I54zWFrzS3FvZ6lID+9uZIwc/3Qh/9mqlNJs1B3B/hzXXh48kDzsS1UnZ7Gnq3i/W9QvvOur6ZZfWKd14/Pn8avaT4p8VzTLBp95cXAJ5WbDr+ZH9a40zeZMWPrXR+HWuGu49juIyfuhc10XbOZwhFaI9e0Y3l20drqypbXjrlGUnZIfQZ6GtB9Lv1Ygq3Fea3Ws3j36us+4RHhjkAAV1mlfFpYdkOoeXMF+Uk8H86l0nLVEqtyfEm195upo99I3KtV6Dwrcy4MjYrW0nxTpWrIptZlDkZ8tjg/wD161WvlTsfyrCUZRdpI3jOE1eLuYUfhFV++5NR6toUdnot069RGa3G1L0BrL1y/MmiXakceU38qiWxrHc+Y5f9c/puNXdHH+nD/dNUn++fqavaQP8ATCf9g1r0F1MicZuJP940zFSS8zP/ALxpuKfQAAqRBkimgV1XhXwD4g8VTJ/Zti4gJybmb5IwPXJ6/hmjYD274ZxhPDFkAOfKFWfGPw7t/E98mo3l99kEabTu6EDpTItS0n4e6Fb2D3S6hqMcYQrEMjd7AVyGqXnjnxi7fY9LuYoicL537pR+B5/SuOtVi3aOp04WhNWnJ2K/iXTLC8vEGseK9wtyVhjgtlCouB079q5HXNL8KQ2xkg8QXTOAf3ZhDZP51Y8YeA9d0LQ1vdVvIVnYnZCnzbsdRnP6YrzmDUCNyugJ75FYU4c2z2PTnXjCNraD2nJyvLpng45qpNJz8owPT0q49yDh40RfUYqjOwZyw6HpXfE8qe4sRIYAYyT3rqLD/R9NZ1dg79h/CPf/AArmLWMyXCqBnJrrJXS0s1hjIdgOmAQD+VEiYmNPI7MQoLtnJYZBFV9rxnnIPUg16l4U+HlxPp7Xl5EwnmTdHGRyo9/c1d1H4aTRwGQjLkEhQOB61HtNdCnDuzxxmLPuJ6/eJpd2WLgDrwOla+taR9iuXT7pz3rE3FG4PTpWiaaIaaJA5LH5sZ6+lTqNxz/47nJrqfB3gW68QRmRlWPcp2Myt8uMHd2GcHjPBr1O48D+E/Ctkj3cKzXBxtckfeHXnt0HFF7E3R4zp+g6nqEMUtraSSI7BUk2HrnH869W8LeDrPwxG0viGK3ugwAThSwz1DoefTmtx/EmnWllIlm0NlJkjAGV4yeaytS1OOW4M97dxq5wyyGIEFCOD0z71DuyeY2NS1LRdxhhmjibYrfvWUoFGeAeo+neuIv9W0lrlAZoiqMflVTGBx1wc/nnp27U7UJtEIRrm4iZQCSyI3XnHHFc3cy+GzL5hubi4wMERx4/UmmohuSanqukTbf7GWRXChXeTlwfYqec/Ssy/wBD1ExG7uo2tICcBphtZv8AgPXNXrfxRZ6arDRdP2yn7s7jLD6cVjat4gu7tt15kPyMyDcw/PgUWZehlyBYsgkyEd81E00g43YHpVeW4klY7c/0qLp985PpmtCTVt54yRvzIw9Dj/8AUK3LLxMdPTZDCjseM44Hv9a5ESYGB8qn071JHMHcKOg/WnZEnXNqUd9hr+dpWJG2MHAHrk+nb/PL2tYLiaMxR/Zx95QRncuMZxx+dcqsweUc4Qd/WtyK7WPS5nZj5sgwp9R6H/PpSsB09vrms+HGWWPdJb7Rw4JHt83B6DtxW/aePnnsQ2r2zTQuxyY3D7fTHGR+tcQNeludKjt3kUNbqpGerDd0z9P5VYnhtJIXv9GNzDcxoDMIWAA47Drjjmldk8qPUtM8bWEtqYxO9zZ44dh+8g+o6kfyrPvPLlmLwsrxt8yspyGHqDXjn2u8t7w3Cu3mg7vNRufXn1rp/D3iZDcBXbajf62PHA/21Hb3H40WT1Q9Y7nXNHg0104q0y5GR0pjrUmhV2UFOKnCUpT5TSGZUkZaQ4GajMZHBFXsbZcirO2GcYYYamIyPL4qMx81rS2JXlORVXyCG6GgCnsK8imOyPxKOfUVdMJHaoTDzyP0oEUZrQlcxneKpNEQTkY9q2vszLzGcUjRhxtnj/4EKAMm3izJRex4FakdlsbdGdwqlejDYNAz0IryPrXXaQd1iv0rlyldLoZzbYpEmfq64dxXLRJm4kHvXaalZtNM23pXMS2htr4g96roHUiWGpVi4qUJUipUjNLQONy1zPjuDEyv710+i/LdlfWsrx9b/uNw+tOO4nsVPDXMA+grf2n0rn/CzZjUe1dKwIPShjQ2JCJVJ9a3GX5FPuKx1JyMjvW2Bm3FIB92m6zP0rm9nzGuqYbrT8K5xkxI31oAZEuJFPvW/ezLbaTNcPwsURcn6DNYqL8wo8dXv2L4c6rOW2n7NsB92wo/nVQV5JEVHaLPnm0n+2XMl9ecNczPMzE/fOemP8fWriNJEHkVyFGdiMgGB1GOfXg9aoWH7y3htkzyoDbTxgdf51ozW9vIwUbUCjDbgSygdMn86xnK8m2dcVpZFN5iVyWSVyPnIB3HPbPoKqzoygTSht38OTgexq5CiNIQ5/dDJw2QWGfT9aguyJC3QRqflCp29vc0luIxp8cqCG6nOKpOM8Yq9cOWYlRkY6egqi2QTjnNbozZG+eMc1GeOF5qRxyee1RH9O9USBY8YpyNngGmH5gP6U6MfNxmgCYKW+tTLE2Rk4pIj+FTgZ5NZuRtGNzR0+1FxtQnbz16V7J8NYLyGF7ecgwOzFB3HTkdhnvXkWk8zD8PpXpvhXV2s1VM9+D6VxVZs640k4lj4oaNFpeji+0uMJDJIFuAozlsYU+3oT3wK8zs8QoC3JIDH6dhXufidU1XwLqSSKZSbVpIwByWUbl/UCvCobhEg86U4GM/jS3Q6VldMbqV0LaFtxzJJy3PPpj/AD61zmpyeVBHbj77fvJfqeg/L+daEkvnO97c8wxchc/eP8I/z71gTSPPK8snLMdzV1UocqOWtPmZD0Faelw4dfWs5ELsK6PR7fMgOOlXUdkRTjdm24xaKO+K7H4e/EFvDO/TtQVpdOlbPy8tC3qB3HqK5G4GIQo9KrQR/PzzXJ0OqWp75fTWmrWS3VhMk8EgyHQ5/wAn2rmG05BKTXE6bfXmjTCaxmaMnG9Oqv7Ed/513Oi6vZ+J7VxF/o99GSHgb+PHUpnqOecdO9c8o9jWLstTC1e0jMbYArgNVktLebE0mOeg613fiOO4tQwkztHOa4m8vrGFsSRKzjuRWlO5o7NamMbrTZbhY0s57qRjwnIz+Vdn4e8WX/hnwPr9yrtH9rWOK1jzwsjZ5HuAM/hXNDU4522WqLvPcDpR41ljhi0rTIWVzbxPJcFOR5jMRg9jgKvPvXSlzSSMJtRpy13MfRBiC5A/ujNNj4uB9an0RCUnGOSB2qNExdD6129DzOpJJzMa6fwH/wAjNAPrXMP/AK410vgQ/wDFU22O5NTLYaPZ4Ii9xgGty3tHVQx5rDDyQXAYrxXQWeoxvGASM1iM0LeVVXDVcjePqMCsWSUE5U0sczdM0AaVxMDwDXn/AMSvFc3hzSYY9PkCXd0+A+MlEHU/XoPzrtBjBZ2AAGST2FfPvjvWDr+tz3KE+Up2Qqeyjp/j+Na0oXd2YVZfZ7mLeXs91fFr2Z5vO53s2TmligG3PX3NUZ8vp4kH3oTVlpdiqezKGH4113MOW2iHvhThRzUF0xVfm5oSUvICD+FQXs+5jjpU3LSM64lwCAeDTNPgN3fRRLyXbH4VDcvluK6DwjaEzNdsOF4Wp3Zo/djc7WNFS3EYHAGOKwmsG0/wfouoqfK+06veDzgOmBEFGfqjVvJzblz36VrQ6IfEf7OMos8m60fUJboKo6lWJYf98uT+FRW2Fh3aR6D4C1K11jT43ibLKmWX3rW1vxh4f0lJFmv4jcQqT5anJz6V4Z4M8WnS7G4D3cscdxEUkA+Vo27Mrdue/wBaqsnhWSWRdQ1aclpN5+yID5hz3c+2BxxkE85ryOS10eyo8+p2mtfFq01vwbqel3Vo0V00QjjbOUc+v0FeVJ4mXTtDu9NVFc3cilyw/gGCMehyP1o8RR6PcXMsun6jdKrv8qTIvA9OD/Ssd9EtpFDnUAXPRCpP61vGMeopKUdEj0PwvpNhqumPfxS5EQzJHg/J/n1rkdZ1BbjUGt7biFWwSO9L4c1+48PR3MUR82OWIpgDjJrMijMsrs3UHc5/pVKFpXMnN2sb/iuIp4F8MSJbmOKeS6dZC3+sO5VPHbAUfWuSuX5zntXpfxUiS0+H/gS1RdpWCRyPqqE/qa8vmOcV2U/hOGTvIbCN0gGetdNZ3trpkYAn3sR+88v09Aa5YcU/dgc1pciUbm1qWuTahJ91Yo+yIMVTSXPXmqQYmrEYpXuCSSNaw1O7sJA9tKy4OdpPFeneFPiPPJAYr+PzhEuWLEAAD/aP8uc15fZRQMf9JYhfatVr6G2sN0HyxE4jjPWQj+I+wq1J2s9jCVOLlzJan0BpGq6draoLSYLK4yIX4Yj29af4hszBoN457RN/KvnnR9YubfVY7xZ2WZXDBgecjpX0TqmpJrPwxfU48Ay2xLgdmAww/MVz1YJLmRvSm78sj5gYfMfrV/SR/pDf7hqmw+arulj9+3+4ab2NOpkSD96/+8aTFOk/1z/7xpKfQOp03g/RUu5pNRvIRLbWrKFibpLK33VPt3NfSsFtBaaLAusXDEbBmNWKL06YFeHWNhdQ6F4Z0rTkUXV9OLp9x4yx+Un2C4/KvdtQSO2VGNlNeyxoFG1Cyj6Vw123qdFFJsyG1+wscLouhmRicBo4cA/jUFzqPi3UV22ljFZqR96WQcfgKhu/EGt7itnoV0vpmLA/WuU8V6740tdHlu5bRra3jxuZ5AMZOOg5rz3KTfX8j0o00tdPm7nJ/GC31nSpNMl1HUUukuA6vHGm0RsCp65Ocg/pXlNzHsmEydDzXTQ3sniW5mXV5mLE5DMeF9MVUtbRZGls7hfnjJGR/Ou+n7i1M6i50YeTIeAQB1rY0jQrvWGPkphFOHcr09q63RIbSXTLWJ4FEdrcJO57syODk/lX0P4o0K0n8NyyWVpFFIh80CJAufXOPbn8K6HJ8raPOjZz5ZHyzHo7aYHd1yw6Z9K7b4ceFU1fVDf3sYNrasCiEcO55/T/AAqn4iREXGMnocV33g4JoWl29rJ8r7BJJkYyzcn8un4Vzyqtx1Op00noemafYqi7to55qHXDDbWEsj4AVcjNQW/iO1hhBkdQMVw/xD8aBtOeK0OMjGa2jZLQ5uVuWp474zvPtGsyKvB3YOPWs/w7o0ms69b2qRrMWOfLaXyww/3v6Cq94xnkd2zuJ64rrvhwgs7qa4d9jbSUK4bjBGSvBIz1qlogmd5rPiLTvC+nnRtPBikjQNI3feOxx3/wrzjX/Fs+pzSCV2aMttYZ68A1l+IdTmu9RmZ8jJ71zksxKnnGTWiRlY2I9buI43KMQxYNkevH+FSw6le3sqoHkdgAFHUnjA/TNZNvsyvnsQg+Y461uWfixNJAXSLWOJu8pGWNMDRtPC9+Qkk8cqCQ52qOT/TpVuXQbmA5WOBQP+WkxTP5DP5VjyeONXnk3NPsLcHJz/8AWqq99d3aZa5UZ9TSs+ojXu5IoYcXeo7mGfkt0C/jn8PSuXvrm1LkRL37nJNPlsLiVSWuFcnvuqvJpqx8yTAdzinaw7lKS49sCo/Mz0p7pEGIQlj+lR8A+ppgKCW5NSK4Xgc+tQFu3anK3NMRZVucnkVN9pLrjPAqkX3EAflTycLjv3oAvQz8knufWtzSNRFo2WkO1ju25wCQOM/ma5iE55zUvnkvx9BQxG/Ncxz3DRkbX6oR/wCg/wCFZswa1nWWE47gjvVSSX99uBz71Z87z4yj9T8wPvU2s7lbqx6r4R1VdU0VVY/vYMIwPXHY1tsleX+A9Qa116OEsQkoKMP5frXqmM0SQo9iIR0OnyVOFpWiZx8qk/SsyzKKZc09YuM1pW2mPO+OlWDpMoYrjimBlI7x+4qVRFN/st6VNcWTxZ3CqZRlORxQhErxhDytSxxQuOi/SoBM23D801iGX5eDTAttp0EgyFwfaq8mlsoO35x6d6jW7uIOh3D0NWItaj6TqUPrSAz3sijfuyVI7GqF3Csg23Me3/bFdR5trdrwyk/Wq0+mlgdhDD0oA3dnFbehHClay9nFaWjcSkUyTUmX565bWkxfIa6yb7wrntciG+NyQOetCAzlTNPEdV7nWNL08f6XexIQOm7JrLn+IHh6DpcNJ/urTsxXR1GmfJqC+9L42tvM0/djtXK2nxH8PC7VzO6gHnK1raz8QvC+o6aY4r/L44BWhKzDSxneFRhlBrsDHlhXDeHNc0hZjuvI1we5rvEMdxGJLeRZEYZDKc0nuNbCFMDitaIbrYfSs3YQK1LUZtxSGTxjNtj2rBmTE7fWuhtxmJhWNdJi5amBWVeayvigpf4Tarhd21ImI9hKma2wtN8SWP8AafgPVrMKGaWzlVQf7204/XFVT+JEVPhPnSylit0SVflhKKNoPOceg96Jr5WLZI/eHJjBOD9fXj696z7Tc1sibm29MBcAfjV0hGYJER8wG6QjAVR7+tc8lZ6nYtUIdiEvcvu3YIVcjd7c9qbKrTSeY6bV27tqjbn0wO3X8Kkl2RTnCl9pABf5mx2GO341bMbNG77d8p5Geayc7G0KTkc5fKYsAgDbyRnOKzHkJ3MO9aupW0kbMZFyOQB6VkSBlGMYGa6YO6uc1SLi7Mj5J+tIRnIpwUj6mlAwM/gK0MxgXng04A7uPp9aeFJ5wSR6U5UbOQtJspIkjB71ajGef0qBI27ircAxIN35VjJnRBFyx3eaAtdjpFvO00e0McHdgDnpXLW6RxTK2QQDk16T4Q1O0LRmaPJQ4GSMn/Irjqs7qeiOs0jzpY/LuE27gQR2x9K+fNRs5rTV7nTLliEspmR2PG7BOD+Ir6bkktY/KljBIl5478cGvCvjLY/ZvFa3dvxDqEKsx7M6fKf02/nWmG10OKtKzuef3140rAA4iU/Ivr71SwzYzwCak2bpPnOTUrx4Ax+FeglY427suyae1vMhKnZIgZD6it/S4dkKk9+taWj6dHr2gpaEqk4G+3kboG/un2P86oqZLKV7S7iaGeI7XRxyDXJUuzqotFyZQ3PamRRhW3dqRZhtGTmpg6k89KxNty3E3m7EAyTgD3rZ+MOmjw94F8MRWE5juNNupA0kTYZZJQJDgj6fyqj4aWOfXrYOR5aSB3J6ADk/yq38SHOqfB2w1OU83eryzKT/AHRvRf0Aq6SvMxrSskcXp/xN1SKNYddhTUIcf6w/K+P5Gti3s7fxXAbnRbC5dRwfMhIUe27p+tHwx+GsniyRNW1kCLSYOgbjziOv4Cu31XU5PENz/wAIp4Ct0jgRDHPdYwkSdD09emB1qarjF2jubUZTe+x5XObXSLlCojLZBIzux6HivQ/DXxFC2ohufsUkSgKHeDbtHYfKOfxrY1LS/B3w40KaG8t11TUbpcS+acySkf8AoAyeg9s5rirD4fanrEd1rL2H9kaZy4AIMiqO+0lR/npWfMpK9zd8jV5LQ9NtdQ0vU40ddN0XUJG6KskYYfg6g/lXH/ELwPaJpP8AwkemaXJpMtvIBfWXBj2k7RImOMZx93jB7EGsKDS9GUDyfGQilXgR3enMn/jyk11mj6P4lu7drfTvEuh6lBIjI1oLpvnRuGUoy8gjqK1pzlF9zlqU4fZf3o8ZnwLl8dM8V03gAbvFtmP9ql+IXhWLwp4iitrYOkM9skoid95hY8Mhb+LBHXuMUfD4f8VfZf79ds3ocSPoV9OEi8iqcmluhzHxXRRKDGPpTZtqqSagDnFjuIzhuasxlu45qw06mWr0MUcyAgc0COQ8e6x/Y/hCURtie8Pkx46gfxH8v514TK25ipPWvQ/ivqX2jxKtghzHYxhcf7Tcn+leczccjrmu2nHlgcbfNJsjaNkjmj7SxnH1FVo5S9jCSeQNtWDLtKh+obg+xqjGdtnt/uyMP1psqJMkuzn2qhcTkk4p00uFxmqTtms2zVIauJZ1RmC7jjJ7V22m3I0+3FrHH0IGfUmuMgtGuS+wgBF3Nn0rfS4eCO3VZPOKcB2Taf504kzVzqZLkrabScNg/hXYfs++IUF7rXh25YYmb7VAp6N/C4/Lb+teeyXLNb8qBx2qL4enV2+JVg3hyDzrqObe+fuLF0dmPZdpP6Y5xSq/CKno9Dc8beB7nwZ4622Nu91pl2S8EQyTgn7nuQTx+FTI2paRcR31l4blSWRNsTTxgAD27CvTvEvxG06x1hIlhjurmJikCBd7FjxwBzzx0rzDxfrfifVtUSLUNPubOM8oksZTj2BryZy5pWie5QjKMbS6nF65e3F1qRk1OyWGYtztjC5+vrWfeS2xCm3tlgYfebJJP4V1d14f1GePMxSYd0+9iudvPCeqDD21tcSRt0VUJ/8A11pCcNrjrU5rWOplveHACHAA4FbWn2ss0drZRjNzeyqgHfJOP/r1kx2P2Oc/bv3ZQ8xuNrD6g16h8NPDUz3yeI9TQxRoMWUTjBYnjfjsMHj161vocMm4ptlL433a/wBt6LpcXCWNlnA7biB/Ja8xkOa6b4i6mNV8fajMjbo43EKHPZRj+ea5h/u/jXTHY5BucUA5NNwT2yKcuBQMlWp0fFVgcdKcGxQIviXfhQcZ4z6UXN150oA4RBtUegqmrkAnv0oU5amKxrWJAkDN68V7H4Q1rzvh/remStysJmjH6H+leIQzbXGO3vXd+ELzzJJICx/fQumPXKn+tW0pQcTGV4zUjlWXmrmmjEr/AO6aglTDkdOas6ePmf8A3TWD2OvqZEo/et9TUeDnippB87fWtfwjora94rsLFU3I8oaXnGIwcsfyBp6WJZ2mrXDWvjTS7CE7RbG3gDA4IxgYr1jWtdubSYpbM3yDAUHHFeEXl19v+I0E7Hasl+hA68bxiu/8XX93Bfkw5CyYK/Q9K8vEXcFY9HDKKnr2Oim8eNYQ7ry8EI/uuu4k/hXF+NfEV7rSfZlvF+yyKGdVkycdgR61x3iVpb1gnzqAMeaRnNYmnmXzfIlO7jG5eDWKptK7Z2Jx5tIiSWaWOreWh/dyqdprXgsHjulumA+5jPvUslosQjEgDBf1PrUsUoZNpyQDnFb3bVzlqVFG8UTtJHZ6fO0KDKxs2DxuPb9a908KeJf+Eo063klUNFPEYZ4hyFZQQ34H/CvAtTjzpswQn5l4/Kum+FOpXKeGNQjtCfPsLiO6UA8lTw4+mM11UFeLPOqXTuHxL8PN4e1pBBlrSRt8eQeOehqfU9QkDLKvOeSa7zxpBHf+Fv7P1O7+zQXcga0uyu4I5AIVyffOPavGYtRu7Sd9E1xdl5D/AKt/4ZV9VPeuevTe6PQw1VPSW51VlqUl58rMoHucVo3XhhtUsXkQBgB68mvMtRubiDlJGRh0I4qbQr2+u/mvtWvY4BkfuZME0qa929yqnxWRV1/Sm0y4bKDYOODyKt+HZM6e8VuTJuJYoARg98546d+KzfEFvPK7Nb6jNcID0lbJqvoN/dWn7ny/OhYncq9T/nrXXHWJyVFqR6wG+0sQDye461hyZ3EY712GqxI7ZIYEjkOMEfjzmsCWxYklc49MVakZWMtnJ70m8k4XgCr8ulyBMorEdM4qu1m6r0pqSG4tCw3qwfdiVj6uM1aGpCT/AFgRgP7qCs14HXgg+9NVQjZIxj1PWqIaNU3iOuIgE/Oq7rI6kl9w9jxUYjaTGJEX2Ax/SnCDZ9+YH8aYiJhnqNo7+9QOv901PNzjnp0HWq5GOgNADduOtLnjijcQOtJknrQA8Nt6daXOep5pg9qXOPrQBNv2qMUgfAqLPNLmgZMH+b8amjc9j0qrnpUqHBoEa+l3BttWt50OCrg59Oa9xjYMoYdGAI/GvBLMbpo/XNe66du/s+239fKXP5UpbCXxFtRWhYxPuDIM1QQciup0vTZBCJEOc9RWZZPaWiyYYJhvpTbqB4ps7cVr20TRD7tT3CwyRc9RSGchfWjXCZVKx/7NdZMMMV3qRxmPAHNV7tLa3Xzbgqir1JNIDjLvSfLh3j0rLa1J+6DXW6/rei21iJZbuJR6bhmuA1Tx/pcK7dPQzP8ApQmxsuvbyDrWfd3EFvnzZFz6ZrmNR8WaneqTHiJD2WuennupGLNISe/NWosm52T6naAlkmaMg9QaIvF1xbkhJRKo9RXAvO4++WB9ai89x0fI+tVYR9QtDgUttcw2LvLcSLGi8lmOBWB438XweHbPbCyvdPwq56V41qvinVdbZxPcMI26oDxSSuRq9j1vxH8WtPtN8emKbmVMjJ4WvL9c8da1rZ/e3Bjjz9yPjFc6So5lbLelJ5oGAo+tUPl7kkjyyyFpXZ2xkndnNIG5Pl5OTyGqFppCSBwRSmaVSMrwaCydmjfGVwehpEwMqy8DvUQkboTk+tM3g5BboevrSAtcEAxMN3cEVtaN4n1nRJkNlcybB1jzuXH0rnjJjp8wA65xUyXzqF2c8Y5oA9o8NfFOy1Dbb60gtZ+nmD7p/wAK9L0ueK6sxLbSLLG3RlOQa+UgY5lYkbH9q6bwr421fwnMiwS+ZbM3zxPyrf4fWpYWPpa2H3xWZepi5qj4N8ZWHiiEmEiK425eInmte/j/AHwNIRRCVo2Sh4WQ9DxVUJVyxGCRQtwZ8n6tpr6Zr1/ZbseRcumCOwYipbe2M8mGyRGucbSQeOckdq6r4q6WLD4lXzEALdQrOgxjOQAf1U1zkURkmjsmZl+ZWBwB75+n86jEytJvvqdWGjzRR1XhTw1Zf2Xda54hn8nS7YBpZcZZzgYRfc+3rVe/+IsXkPa6J4TsYbYcRtcjdIfcn1/lVz4hGbS/COgaQg/dSyNPKuOCVxgfT5q87vruQQ7YBhsAKR1z6159Nc/vS6nrWSW+iH3Oo3F1IxuYwAx/hHArKuYxwUOc9qvQb4HVLqTeGGcmo7ry+keM+grtg0nZHHWjzrmMo58zDde9C5LY/CnyRkMT2pY4jjdj2re5wWZbslLvjsO3rWg1sUXpz6CpNPs/KtvMdevNX42QPkjPbBrllLXQ7IQtHUyXtXHLLj0qP/VkZNbd1b3VwAtvCZCw42joKyptCnhUvqN5b2vGdrPub8hTi77in7uxYsri2c4kOO3bmum0dYzdosDq+cYbcVA/z7VwDxwxNttppZ2PRgNg/Lmrto0kuVN+8HoFBJP45FKdNNbhTqyvax7TJrGdJCxMWeKZEJB+UfMucfg3615p8RfFMGvbLCGPzG0+Ri1znjJ4KD1GQDmtZ4ppPhBe2+jyt9rspRcXRXlpICMPj6Ern2X0ry+FmZJ88fKCRjHerw1NLUxxUm5WIs4NWAfMiz3FV6VGK11nKd54Ll3WYGeUcr/UV3N9pth4js0i1JDHcouI7mMYdfb3Hsa818C3scOpTW1wpMUyg5HVSDwR+deqW1uQgPEiEcOtYSWoXPPtU8G+INMYvaxHUbcdJLcZb8U6/lmufkvbuCTy7iKWJh1DoVP617lAsiEGNq0oGeXAkQN9RmpsjRVX1PHfC2k6z4ouF03SIpIxdN5c92y4SGP+I57nHQd69H+Nelw6b8LbTTrJSsGnXMUCZ648vqfcmu+0CEJcCVjtVOw4Fcl8YG/tDwH4mUcm2ntpAPTkD/GqhoyJycjlB45fxTpei+DPBFr9kluIFjuXI2rCFHzAEdsAkn+tdLq13p3w00GPRvDsTXOqSgbiBmSRj3IHc5wB+FeLeENVn0rVGmspmt5ihRZE6gEYNXLLxTrfhnxBdX+5dTupt22a7yzIT/EPfkj8TjrWVTDuXwnVTxCikpHpGn6DZaA48R/Ea7S4vnG+K1J3iM8/mRkc+vTsTVf4qS+Kru70myQ2EHklrQD+Jl5wfwyfwryvxD4q1HxHdebqcu6Tdlvbjp7Cquj339n6ta3YGTDKsmPUAg4/HFKOG918+4SxDc0zqLi/ea78rU4wHJwJdozSXmlzW1qLuAxzRdfMRdrCtzxbpELt59uweCVVkidehVhkGqPh4PNo95Zy8+WM89u1c2yO74te5X1yR9V8E2dxnc+mzGJ+pOyTlST7MrD8RTPh783jCwA/v/0rQ8N2q3s99oLtxqNu8UeTgCVfnj/8eUD8ap/DFN3j2wjYYIkIIPbiu2ErwPOrR5Zs+jEmIUCkcPMCBWkLFWFTQWAQ1Zgc29s0b8jrVq0k+zqzyHCICxJ7AVq3djubiue8audJ8DapdDqIdg/4EQv9aEruwpStFngWu37alrF1eSfeuJWf8CeKxJ+Qat3Tb1DL2rPeXcCOjV6D0RxRRAz+ZCQPvp61VL/6OSOPnNEj7JNw455qJ2xbtn++azbNkiB2yai60pOTSCszQtacxFwU6CRSv9f6Vd3Equf4TWdGTFKkgH3WDVeuPknYDpniqRL3NQzfuB3r0Xwnrun6R4CstE8FQLeeKNbZhcsv30IJ+8eyqv4dT3ry6ObNuK9r+DfheLw74ZfxReW5fUtUXbax4+YRZ4AHq2Afpj3rnxVuTV6GuG0nornTeGPBmi+A7UalrEsd5rTqWku5edhPUJnoPfqazp/EmneKNXMcHky+SdpZzgAGtm/0i2hhGpeLpVubjqtuGzGg54wevUc+1VhqnhS/spbfT47WNgRgxIoI+orx5yctHp/XU9mMUves5Pv0I/7A0lSH86RpMZ2vEhT6DHP61dWztoI9n9kxQvtPliZiC/0IJAqDTtF0O4uFFlNcrIvUeZuXPrmrGvaLa2+nOPt7R/KT5jy42e+OKztbUTabszIuH8O6taz3l/psM1zpo3Ms8QZ4k6MemTt6965bXfEZtNPutRLgxwo3lgdGbGF/DJrH8PTzS+L/ACbybzEmP2e4G7IcElT+BAFYfxHnFnoun6fEeJDlgPRR/if0r0sLqnFnn4yNpKx520jSSNI5JdiSxPcmkJyKSlC5r0DlEGfwpM5JNOf5V9zTRQIcKXNJS9qAFB4wKcDjgde9MpRQImjbBFdJ4Xvfs+q28jdFkUn865hTzWlp0jCVdvXPFXFkTV0bmoweRfTRnqrkfrS2K4WU/wCzVrW/m1F5M/6wK+fqAf61FYr+5nP+zWDNk7oxJF+Y/Wu2+HV7Hp1pq0iEJdzIsUbnsuCWH48flXGyL81ddpttYJ4Htb6FcXkd/Ik5XqwZRtz7f/XrOtZwsOPxIwIrhbbxBYXLttMdwkhbPTDZr03xwxbxfNbDbtiCggHjoK43wz4dfWviHpdjJ5fk/aRJJ5nIKJl2GPcKR+NdN4tuVufF+p3ETqy+dtBVsjgAdfwrlqW0Oyluyhe2qXEWwAVg2+kCDUJGPQYJNb6uCoJYe+Kztfuv7NsPNj2mSRgAp9OprGV27I7KclFOT2Rl3DlpMZzjjrRGrBtxB+uetV7uRWkWSLlJBuX/AD600S87ecexrZRsjzXJyd2ac5D2TBR25q58ILv7P4wurCQ4W8haPB78VQj+aAgjJ9Ky9EvW0bxraXSttAkGa2ob2M5q6Pdb3SW8UeEToN1dGDa4TdtBYbeQBke1eH+J/DWt+HNctdJuPOvhJKPsUo4y2eg7jtxmveNOk8zX1ccxyMZcfgP8a22jsptU/tbUI4xBpKkxuwB/esOcfQY/FvatKklFNsmlzOSSPF/Gngy40yGGEqHuZEBKrz83pVT4a+H9U1PxZDpzrHaiNWa4Eqnci4OPlyCcnA4PGc11KeJk8Q/EOOSV1dEYiNBggcjr+Ga6Hxho09rex674eZrbVbcHEsKBi4IwVIPXisKK93U7MRN3sjwDxDPdWGtXVvdyNKyOV3sm1lOeh75B45qvG8wG9SFVurjBH5Gup1Hwp4n8X6ubuayupJCTuMuOPmJ49uTj9BSa14TuvDOmIupoFlkGQPT2rZyinZGcIyaszKW7CxkLhv7u5dv57Tj9K3vB2hp4g1wQPGwiSNpHyMHjA9PVhXEx3TW0wdMEjsa9U+Cdq97quq6i2SsUKxfUuxb/ANkqKt1BsKfxo1rrwXDGpREwpbJY9qytV8CWpUSp8ihMkkdCOP1r1WeAyruK7tvGMZrNvFZCu9MA5JyAQfevKU5J7np6SWqPAdW8PSWTN8pGOOe3rWBJZlWO5cn+deyeIIlecbIuG45XkYHWuK1TSkjkJA4HGfeu6lXb0Zz1cOnqjiiqx/wDPrS+bgcuB6YStG7symSwrLlABwQOK74yuedOHKxkk4PT+VV3kZjyaHGD8v5UznvVEAR60Ae1LijNAC/WgHuaTGaX2oABSikFOUc0DHVIvQVGRUoHyigR0XhDTTqmuQxYyi/O/wBBXs8SbVC46DFedfDOxnS6a9EYaFwYyc8qeua9L24PFKQo7jol3yBRxk13GiFooFWQ5GK4qMbZFPTmuqsm/ceYku1lHc8GsyjqkKbc8VBdfZY4WkndI1AyWZsYrz3xF8UrDRIHt4sT3g6KvQfjXkuveN9d8WXJgMziNuBDEcDHvQkO56l4k+J2k6RObbTH+13HI+U/KK811DxH4i8WXUipOywZxjOFFU7DQotNdLnV5RuXkRZzn61XvNdZrl47WNYIWPRRiml2ExlxoyorG+v2kdTggNnFRGOyWDywMvnh/WqUruLglmLButNMZDcEjNaWFcstIqqUQnFVXkZeeoqOVyp56joahNzkfzosIc7JKpB61SkQq3HFLM+PmU1D5+7jPNAzc1HVLnVbgzXTtNITzmqbHvnG3qBU3RcR4BzyTTSRsYIAfUmpHbsQlRu3yjjtjrTS+MeWDjPB9acVTAG7Pc81XeTHIyQOKYDpGIC5br/DTWl2DgMR2yaiLP5OSOM9T1pgl2rnd83vTAlEnUt8rU8Nv6sCMdKqmQMctgim+Z83AK0AXOQu7zOO2KesuRgn3BFVBIXwCQce1IGHIXj60AX1mIbKk4PbPSri3W5djdByKxi+3Hofepo5tqjk49M0mhm9pms3eiX6XNhKyOhyCDj8DXsPhH4nnXrpLbU9qPng9O1eFxsHxx1HWtGG0u7JUvIFYKvO9e1Zsdrn1ZFtdAykEEcEVatRiYVwPw08T/2vpwtp33SIBjP616FBGfMBpRJZ5P8AHLTljvtF1VVOcSQMRxk43KM/99V5r4cj83WIxIuAzqWPUsTzjpxivZvitHbeIrex8N2Fwr6t9p+0iJOdiJG5bce2V4A7kjtzXmnhvSmj1q3WUNmNgU3DGR26Vz4qS5Ud+CW50vxU0ySfwxZzRAmS1YMAO6kfMPy5/CvHri5WHy5HjLKRwdvWvfvG67vD6AH5gMj614lcKDOfspRJcndA44J9q5qL0sdutjAuNRWVT0ct0FOk3Ksdz0DjkGtXUhBDGv2i1WNgMg7NvP8AWsaa6e8wGAWNeFUd67I67HLUdt3cdMQMEd+RVvT4FmAVuMHOKqXMZVEz8vAp9pNsdXDdDz9KtpuOhzppS1OtmjVbRVToBWRJI0b8CtK3nEtn8jZOOmelZd2uJDiuaG9md02mk0TLfXBQxQuwOMZzRpuhSy6vBLciaWPeGcxYDjnqCentSafFukG4cZGTXoegRwyIqv1Axj1qnLk2MXDnWp574o0jyLi3EUSwwW8QjRV5z6knuSck/l0ArnpGKSgr24Nen+NYV8lgvQDivMp1y3y8c1rCXMZShY7X4ea+lhr8CXYDQSHy5VbkPGwwwI+n8q5bxLoR8N+NNT0knMcTN5JJzmNhuQ/kRUVpK9vPHIp5Uiuu+JUX9oab4c8UR8maI2FyQP40GVJPqVY/gtOm+Wdu4q0eaCl2PNzSihh8x+tGK6TiNLQp/I1i3JOFdth/Hj+eK9Tsrq6it/OgkIeJgkq9mB+62P0/CvHEYqyspwynIPvXsHhq4ju7qFW4S9i2H6kZX9cVnPcDorHWfNUedD8x7of6VuQ3tugXzPNQnp8vH51yKQtbzvEwwytiuq0gfbbTy25ePkVAjodPufOurdFOIlYHAzz9a5/xFF9vs/GVi3JmtA6j3TJ/wrZ09TFeR59ax5JN/jLUoj0uIJI/rxmmCPnOykMN0COCDWpqJ88BxxkdayrlDbarLGeCkhH61sRjfbcDJAyK1YzGuYzNE5P+tjGSf7w/+tVSNyCK2mVTcI5GPmww9QeD+hrEdPJneM9UYr+tMZ6L4V1kXejJpl6+XjX9wx5JXuv4fy+laWl2bBL2SI8rH19RXm0E0g052hYpLbuJUYdRXo/g3xBa39pO7YMs0QWaAcFGH8Q9jXBiKfK+aPU9DDVbx5WYxupNO1iG6g+WWGQOrD1BzXVaLpyW3xu067soyLHVk+2wEDhSVJdfwbIx9K5TU4AZnCDkHIz3FaK+Lb3w/wCD9N1iyRJLrRNTwFkGVMMqMGU/UrTpX2FXXU+n1OOtTK44ri/APxO8PeP7VVsJhbakqbprCY4dfUr/AHl9x7ZAzXaGKuk4QfaRXN+PNNOreBdVtE++0BdPdlIYfyremV/4a4b4qaxfaL4M32xKfaJhA7r1VSCf6VUPiRnU+Fnzi1zsYq/APf3qjdsN25Dg/wA6mvQfMPncbiSrgdfrWXI7R8feWuuTMYoV5Q+c8HvUbc2rezVEzA8g4NSRNvhkXvgGsmapEBpVPNIaM80iifcGFWZ2zFE/95B+nH9Kog1ZLb7Ff9hiPw6/400Sy3ptvPqd5b6daANNcyrFGCcDLHHJr6i8628K6FZTzv54soFtrOGNeWwAuQO5OPy/GvlTT7640zUbe9s2Cz28gkjJGQCDnpXpvg/4mT6n42jvfGE1ulva27G0iRdkaS5Azgk5O3OP0rlxUZShddDowziqnvHrOn6Jc3k/9reLpfMnlQlLAkGKBT0BB6tjr2yaH0HwNPcbJNJsFuPRY1Qn8sV51rPxAuvE17KmlTeXbZ2tIM5b2FZkN7L9p8pnYBSNvPbr/WuKlRqSV9kddfERi1rd+WyPcDZ6dolgItJtkiWT+IHp9a8I+KurzXOstYi6do4SPlVuD0Nen6RFrGu+C4buK5FqxMiknncFJUfTJHpXiPia1nh1SQXL+ZOGw7dd3vUwi+fUv7NzV8HXoh1KwklHzttO712tg/jzWB8SLz7T4q8gDC2sKoAPUjd/WtXQsf2PM/lbprR1liHTdngiuY8YXAu/F9/Ov3XdSPptFdWH+NnPiNVFmOqZNSiPC5NLCuTTrt/LiwOp6V3nCUnbdIcdBwKBTRUiKWNIYoFOIwM0/ZtFMkPQCgQ0UoHekGB1o69KBjgckAVbhk8org855qqCE9zVm2GGEjctn5V9PemJnXX25lgLjDeSgI9MDFPsE/0Wf/dqJo3jtoVlzvEYzk9zz/Wrdgv+h3J/2azY1sYEg+Y1reHJWae4sSGaO4i3bR2ZPmB/mPxrLlHzV0egTCy8J6q9su7U9QmisLNQMsSWDMB7Hj9KmfwldTtvBFhcaRpGt+KbpDF+4a1tC4HzsTyw+mB+tcDNdypdM3mFtzHd7133iPXr86BcaPLIGh0+7a1jKcZjVExn1PJ5rzWcEsGB79K4Ltu56FJWRrRX3zA4PFZWuzNdgOcgJwB/n8KmhOFqrdEzQyKM5RvzBH/66dP4rlVtKdkV9LmWazktZCfMiO+Pn+E9R+B5/E0u4huTgjjrWZ5zWV5HcR/eRufcdCPxGRWpdhQyyRHdHIAyn1B6Vs0cJqWMgcY9qwdeTyrgOvVTWnp0p8wdqr+JIyYtxFTDSQ+h654R1j7Xo+n3+eVhKuQe4AH9Kl+Kuq3Xh/wXpdgsilr4O8rhjuLH5jx7ZxnPauJ+FupeZodzZMcmJsDPQBun61zc+l6prPiSHRpJbiWUyMillL+WM5J+mOautHmaXQ1oLlu0VfD+sHSfE1ldA5CyDcT6Hg/zr6XivkaOOV+UdQcn6V8o3FlNY6kbVlkf58RtsI3jPBFfQ11fm08NwCQ7ZPKGfyok7ILczOzvPFujaDpbSzSIpwTsXGSa+cPiF40k8Uaw8g+WFThFqTxFqcl0zBpGIHqa4u5O5zSguZ3ZvKMaUdNyBm3Nk9a+j/gxpzWHw6indTuvppJ+RggcIP0TP4183EHNe3fDH4kC6kTQ70CFtoW2A+6FAA2j8Bn86dZN03Y5oP30e1wWiMg5BJ68dKpXllbF9j4JHGPrWa/iaKxkELttKjncetVptcsryVPLvIyf48t0HXNcGjVkjrUZJ3MjxBpKR7pEC7lIKjHTPrXA+JoBa5QoAp74Ga9E1LxF4ct5vmvoSEGCu7dwM/nzXl/i/WrLU5W+wXIkXPA5Bx6VKpyUtjpjVVrM5S72uuF7DsawbpBuOTzV83H7wimvElwBuFelD3Tz6i5tjCYYpuSevrV+7sTFkq2faqHeuhO5yuLW4ZpaPTFKMs2AM0xBijFdDpPhVrzYb2byPM+4vc1Z1LwfHb+YlncF54xlo271i68E7HQsNUaucp9008UOpUkEYIOCD2porUwJQakHOKhTnrV2xi827iVl3KWGR6iqRL0PW/AMDQeHIGxjexbmuuU5NUNJt47XToYol2KqDA9KvFgi7mPAGTWc3qKGw+eaO2t3muGCRoMlia888RfEa5mR7PSnaOPoXB5NVvGniSXUpzaWzlbeP73PWuQtrZry4EcQz6mku7NLGlpWlX3iC8O0kJnMkrHpXRT3Nh4etja6SqSXX8c55NZT63JZwHTrPEa4w23vWSFLTMckgnmmk5bksluLya4mYzuzMxzyaiePcu4dacY+me3ejzPLO1q0JE8zzIf9paWOUSIVPUVTmk8qTenTuKjNwEkEiH5TQFiedtyn1FZsr7G3L0PWrdzJuXzFrOlfOe1AIGlx/un9KhJwcimbux6U0ttOD0pFHTCPbuLfMpPU1FckF+F2DPGD1qS5k+7z07VVlnkaMCKMKPakAx2zncABmq8s3BC/dHrQy4P7xuSelQyHPI6HpTAR5ZPvdPaomc7st360SEBvvbhiombcc0DHs4J4zQHPY8VFn1pQc0ASq3zelP3M+SKhDZABHSnK3PFAicD5ePyqWIZ6darA88fjipll544/rQBtadb+c6jOCeBXtHgPw2ZIdkuHVxyGHBH+NeI6bd+VICTmvX/BHiPyjGu/HPJJrCd7l9DtJfhvNpF3/avhaYQ3S8tbv/q5fb2rzjxj8W/FQuJ9Jkh/sN4zsljjB8z/AL6P8xX0Hpd+l9aI6kE455rjfil8N7fxtozXFmFi1i2Qm3l6eYP+ebex7Hsfxq4tGbVzy/4J6gLr4joLl95kglCk9WbbknPfjNehRaILLUpBsXfbuUcYxnHQ/iMH8a8L+H+qyeG/iDp810rQNbXQjnVxgoCdjgj6E19PeKbU24GsQKWjVAt0qjqnZ/8AgOefb6Vz4mHPG66HVhp8krdzkfGKedoeVyu1eh+lfP2vfLeMe+eDX0D4ru420ZhkYZOo7189602bt8ndXLhl7x3VXaA3TrszHybsebGMcMuW/OtddBgljN1GHCsOBjjP1rmbSYxXCsegOTxXUxanOrf6I++Fhyh/hPtXVNNP3TmhJNe8YuoQvGXUnKA4Bz1rL3BWA5x1ya3NWuPtLN5rKSh2/L3rEliJZl/u+lbQ21Mam+hs6XqKx4iIGfc1rGCKflCGxXID9045wR2NbukaqI3jjl+bnnPAFZ1KfVG1Kr9mRt2tkQ/HTtXR210tpGG6nHasKLUreUEwSBiPwqKW9O372T6Vz8rb1OjmiloP8QX73asMn1PNcTM+1yB1BrqGLThueT0zXPapbLpl4kshjlGcmIntW0OxjUfUZBIzHhc57Y616LoNi/iH4d65oVymJVhN5ZFh0miG4Af7yhl/GuF03UXaU3iQqEiOTEWBLfTI5xWlrPjuaXT5dP0a3NhDP8s0ztmaRcYK56Kp9Bz74zT5ZOSsS6lNQabvc40Nuww7jNLzRiius4RRXeeFrpjo8DoSHt5CufcHI/mK4MV1ng2bMV3bk/3XA/Q/0qZLQR6vryBpra/iGI7uJZOPXHNXvDFxt1GNSeG4NVdPH9qeARjmXT5CPfaeag0mby7yJumGFZvYR24Xyr8ezVzLzbPGXm+shH58f1ro9VmENwr9ioNcXPcZ1Tze+/NHQR494yt/sfjG+jxgecSPx5qexO63H0waufFOAReMDMvSaNWrN0p91sR7Vr0KGyrhyvvxWVqa7NSm923fnzWtcH94M1n62MX6N/eiQ/pj+lMBNKw115TfdlUofxrZ8HE2OvyQOceYhUe5Bz/jXPWkhhuI5B1VgfyrcuZAL4XEGAyncjD0qJR5ouJcJcsrm/q+Vn3g9OKxtQulPgvW7cnBfyHAPqJQP5MahutbuZoiropJ71hXckk6MjsQrEEgdOKxp0pR3OirWjLYvfDS7msfif4dntmZX/tCJCR3VmCsPxBI/GvuQHNfGHwhsIrn4s6ClwAYxOXGTj5lUsv6gV9mqMCuhnMSda8++MeqaRb+CLjTtTf/AEi8x9mjXlgykHd9B/WvQBXzh8YNV/tb4gXUSsrRWKrboQO4GWz/AMCJH4VdKN5ehjWb5bdzzmeVkUqhSRPRhisq5jVjuCFCf7rZFbFzFGIWGxSfZeay541Ucxc/StpGUDMcEHmlt5NkwB6NxTpF5PFQOMcjrWJuTOuGIptSO29VcdxzUdAC1NCcxSp7Bh/n8agqW3P74A/xArQAinmhqTpQfu0xHX+EJB9nA/2iDXRyYW+ib/bwfxxXJ+EnxE/tIDXS3j7VLdShz+RqBNHt/ggq/gOOHODFJKrcdCXL/wAmFeK/EqzFnrxaP5txODivXvCk4t9Pu7QkBXQXC8d8BW/QJXj/AI+umn1RzK3mbehIrz5K1ZnpUdaZkaBcbhc27kLHPEyncehHzD8eMD61zXiGPbqgfdv8yNW3HuRx/Sr2n3bW96jr8oDAkrx3/nT9Xs2veYdrmNiR5a9QeenatIe5UuKrHnhp0MWAcVTupPNmwOg4rs0+H+sS+FrTWtOa1v7S6byybeX5oJOPkkBAwefcfgRVWx8CtHKP7Wv0jcgMIoBuODnqxwF6e9d109jg21Zy6W+0AynA7DvW9pXhXVdURXgthbQNyJrg7AR6jufw6d63WvNA8OuPsNik9yP+Wszea/t14U/hWLqviXUNU3LLKY42GCinr9T1NFn0JuUdZs7TT9Re2srv7ZHEqhpwMK74y232ByB9KxDIzOSvSrF0+RtHVqIoMjpQUiEZ6kU4ZPepniC9mFRlcd/zFACAAe5rS0uHzbyNWydzAYUZJ56Ad6zlyPSuz+HelLf6+ZpIZLgWkTzrFGDksqkqxx0AOCc46fhQJ7Fy9fzLqRx0ZjgH0qfTxmwu/oKqSEk56kmrunf8g28PsKzY0YDrk11vw905Jtfi1G4G6HTN04VjwZWG2MfXdz/wGuXZcmuisr9tGXRdOU7Hv5XvJ8jBCKpEY+nylvxqKjfLZFLViXmrCTxJrVuX3JPKJoz+GCf5VizqN2c5OazLmZ0nS8GS6ffx3BqR9SWTDdc8AAd65nC2x2U5pKxqo4WPJIAHU0+fSmsCZLjcJ7uITNGePLQHCj6kHJ+oHaux8FeCJSsWqeIYzHt+eGzYdPRn/nt/P0rlfF2qCfx4wjfMbxNED6kHP9KqELXZNWrzaI5XUIsZPapdInE9nJZufmiy0fuvcfnz+PtUl4m4Hv6VjrM9neJPH95DnHr6j8RxWi1Rib9o2yX0INaOqRfatNO0Z4rNcoGjuITmKQBl+npWgH821Ixxj8qya1uUtij8PtQaw8QSwnO2aMqR7g5H9a9Mb4g6fb6N/Z0VoJL4uFE0IVXC+pJHzY6cHOMV45a+ZbeJbYodu+ZVz6AnFeuaj8MfCdy+YvEF5pd0QGaKSMyLyMkAEZ71pO2lzWjGTu0rm+2veGtSsIGhtrd5o+XBILRMO2K5LxR4lWdTFGwKjgYrhtT04+Gr1fsWpm6XcVfMflt19MnIxzVS4unkJyfrUqC6DbcZWa1HX10ZWPNZjrmpmOabj0rVaEyk2QFKfZ3MthfQ3du2yWFw6N6EGnFa6n4a+F18U+OrK0mANpCftN1np5aEEj8TtX8aG7LUztqdt8T7Q2+k2N3NIY7iWIN5YJBXI6H868ra61YKPLumaMqcjPQd6774rawdZ8USpG2Y4vkXnpXK6BpjTa9ZqSzKZACoHGM9/auKk1GNz06kW0kzHs4m1O+it/7Stbdnz+8uZDGi4yeWIpzaejN5MeqQySA4K8jn64r2y5+Fel2GqPqV9D51mq7giJnDHpke3/66858SaEbzWp20fTkgglmLqixlWUk5OB2HsOK29qmzmVK67nLS6Xd2xHm/MvYqcinRggYIxXe6b4I1BNNaS53eXjIDiuW1Sw+yTFTwaUaybsaOjZXRlzfPHgdKxJ4ikhyO9bhFVLuJSu7vW8HZnLUjdGWoLsABXQaFbWtrqFvJqH3C3pWZZRr53IrorbTUvozNcOIoIRuZvSlVlpYqhDXmNa/uoIvG1tNCwNoI8p3UGrnimNFmtNZtJ94kcRyfN69P5VwdtrUsF3JLAkc0fKgTruGK7saa8XggteSRGaeVHjiQ58tfvHPpgc/jXNUjyWudtKoqktDhvE8KW+tyiPADAMQOxrIHWtHX5TPqk0nbOB9KzFNdlO/Irnm1rOo7E6Dmup8Eacb7xBD8uUj+Zq5eOvV/htpgj037YyDdKxw3sO351stFc5pdjuQAmPTH5Vj+J9VSz0t1gbMjDHB6VtGIMD2rJvNAGrXkFpGmFkb5yP7o5Nc7fVmsex5xp+gXussXCkRseDj71a9zpH/CN2MgmT964wrY6V7hp/hS1hjjSKMKI1wAB0rl/iP4c8zR2ZV+ZO9c/tJOWux0qEbWW54TKhSXzc5yeas7wVBXrUTkozQSdenNVfN2Fo2PPau9HHJFuScEfoarSTblIPVaqyXGGyPxFQvNkBgelMViSSfrn8RVcybeM5Rv0pkpzyO9QlsZBpFFyObAKNyDVab5WqMP2pzNvXnrQBCx5ppORzSmm55pAdBIR1BJOelMmyqAsfmPJAPSpSw2/KOe5I6VXkX92HYg+p9KYEDNwRgsx4Ge1Qy5D4bn6U52wgCHGTz61CTwcnae9ADGIGfbvUZORSn060360DCikzRmgBwNPXk8VHmnUCHhsdKUNTBTgDQBYimKMMGuk0XWZLeVSrbcd65QcGrFvKVYUmrjufSXgnxjlIkllGe+T1r1aK6S4tRIp4IzXyR4b1prWZctge9e26J4tC6LsaTPy8EGsttAZ5v8adGhsvE0WuWahVuyUn2jguOjfiP5V7z4B1tPEvw/0u9c+Y8luIpt3d1+Vs/Ug/nXhnxNvhqHhiQkgmOVWHtzj+tdF+zt4i8zTdT0GV/miIuoRnsflb8iB+dVug2JfHdnJ4duX0yTcbC5UtYytzsxyYifbt7fSvEr8H7UwY8k45r6l+IelweIPCc1tcfK4+aOTvG46MPp/LNfLWoQzwXcsF0u2eI7XHr7j2xWKpqLujpVZzjyvoZcv7qTG47vUVZt7xk++SCMAYpkiB4twBznAqBWeGXJ6HrWys0ZO6Zelui4G3GCeARUOTGwIO9254OaqlsycZB7j0pSSmNnfuKqxFyw0aph5Gyx7Co0Ztx2H3NVzIT369akFwduO2OPWnYLmvZ3ohQIeh647mr/APaETKu3n+tcsGO7j8qtQv2UnceDUSgmaRqNaGnfa0YlxbHDAYz6VjRwXmp3J8qOSZ25JHNa9npK7hJcRPM3URJ3+prVGnao7LGwFjbd44epH1rPmjHY2jSnU1E8MeGw93i/v4bNovnUPhlYgZwfY9MVjeMI7aHxFMlgoSJUQ7V6BioJx+NepaF4Z0iw094r+33tcxGTfPjnHUA9q8e1gxf2xdi3/wBSsrKnOeAcDmppScpNjrwjCKSRDnIBHcUUyI5jx/dNPrqOEK2/Cc/k66iHpMrIc/n/AErEqeznNtewzryY3D/kaGB9AfD6VXu7nTpT8l3EVx79RVVYmtNQeJuGjcg1R8OXX2XVre6jPyhgwI7iuo8U2qw68Zo/uXCCQEVggLfiKf8A0C0kH8UeDXHOxJz71vavc79JtRn7uRXPt0P6UyTjvipHuOm3Q7oUJrmNHk+Qj2rsfiHH5/hiJ+8MgP61w2jvhsZ7VpHYosTyHzPxqvrRy1q/rDj8iaddN++/GmXlwUjtmAViFIBIzjmqAgtbV5fnkIii7u/T8PWtTaqrsjLFNoKlhgkYrFed5W3SuXPbPatXzt8UMo7oFP4cUARTcCqcpzVyfvVKQ0wNHwrqE2k+KtK1C2BaS2u43Cj+L5hkfjX27bTGe3jkKFd6g4Pavjb4Z6YNX+ImkWbfdNwJD9F+b+lfZi8KAOgGKljQryJDE8sjBURSzMewFfIGpX76jqV1fTf6y6meZvqxJ/rX078Q9Q/sz4d6zcDq1uYR9ZCE/wDZq+VpDjit6OibMK2rSIpXXYeoPsKzZyeclvyFXZW+Q/WqMzVUiYoz5T8x7VCallPzGo6xNRI2wCp+tLTDw2RTs0ih1KrbXVv7pBpuaQ0CJ5Rtlb0zTKc5ztPqopuaoDovCjfPInqRXUXPzRv645rkfDL7Lkc9XxXW3YKM2OhGajqJnoP2qaPTLeW2YJL5KshPI5XBB9iCRXA6rBDd3DrKhhlIJMbc8+o9fwrp4r7dpFpn/nigz+FY1+n2uSGNI/MleRURVGSSWAAH1ziuapTUnfqdNGryaPY49tN8mYM7AjPbFXrXUIkVQkahzlXIONw7fiKtaxptxaX0iXsCpNE7RyAdMqcH9RWHcReTIGhHDA4rnXvLU7vh1R7L8FrOHWfBfiLTLwN9nkvsqwPKsUX5h75ANeWePrHxBofii60/WCiR53QvBHsSePswx/Lsa9L+Hkt1oXw+t7i3bEt9dyXRGP4BiMD/AMcz+NddrGnaX8TPCc1pcJtu4QWiYYDwyY6g+h9Oh/Ud0Jcp5U/ebPlgkAVFJKB0qzqtlLp128Mp3AMQrjo2Dg/j7VluxPA6mt2yEiSFDNKW7DgVqRWx20un2WFHFa/2cInTtVRiRKRjSx7RVGVRmte5TGcVlzDmkyokIHPNe0/A1IRoniyUovnLZACTHIUq+QD6HA/IV4v3r1v4LTFdP8WpnrpZbH0z/jWb2K6nME5atCw/5Bd79F/rWax5/GtPTFLaZeAcklAPqTipYyXw9ocN2s+qawzQaPY4a4kA+aVu0SerN+g5Pvj+ItV/tLx4b1IY4VRNixRcLGApUKPYDitrxfqsYa30GxYDT9NOz5f+Wsg5kkPqSf0AFcQJvMuJJ2PzM386x+J3ZqtEWNwO6Pvjgn0r0r4deHtAs9JttXSN7m+YH55zkQsDg7R0H1OTXkonKXUbLlhn5s/X/Cu98Aat5E8+nOxEYYyKGPTpkfy/Wm1oJ3PQvEmu/wBnaNI8Tfv5v3cS+57/AIda8K12UxazbuDkxAN+tdpq+sf2xqzSKT9ngysf07n8a4LVZftVzPOOhbCfQU4oRt3AEih15VhkGsS8i5PFaGk3AudN8tj88PB+naorxAf/ANVQtHYoZpFxvgeyc4K5eLP/AI8P6/nWnbT/ALs85HTFc0S8UwkQ7WU5B9624ZlkiEqcK4zt9D3FOUbgmUtYQkiReoPar+g6hqmtXT202oSiUJuRyMk46g9CfzqC8HmwnPcVmadcSWOoxTQnayt1HcHgj8qaV42KjLlfkal3pN0LgvdSM7jjcaryJs4Pau2Xwd4mvrG0uotKuZor2My25BBLoMfNjOQORyeuapP8OfF7gufD94qDksygAfmaiLbWprPlT0ZyWQKQtXpuj/AvxHqG2TVZLfSrfGXaR97gf7o4/M1b8S/DbTNA8DWuu6Os16JJdsk11/ChJCsEHABI75xkVfmZ8yvY8nVJHGVRivrjivZvhNp50LwDrXiOZdsl4fItyR/AmckfViR/wGvLZzJI4Gd7khVX37AV7v4xtY/DPw1stFtyuYIAhxxuOPmP4kk1z4iVoWXU6MPHmqK54lqExnvpJ5Dku+TWl4deSHXbMxYcvIo+oJrn712gcn7wzn6VLoupEanbAOY2Eq4Y9uaycbx0O2UrPU+r7eVGt0SUbsqM+9JHpVlG3mpCm7+8V6VVtyJtOhlzyUGM1Bfax9lhbjsce9YuXLuc8YuXwmV4vvobKxfkL8uMV4Fr979ovXOc813fi/Urm+kcByQOAK83uraQOWfPNOirvmZ0yXJDlKJO7OKguSQo4q1sxnioJ4yVGOtd8dzgnsUrZsXYzXQrBLd2rWsTEK3LYGeKwo4Ckm5jk+laUd7LCglhbY685omr7E0mo7mlD4b0+10/54zLdM2VHOQKdPIbS1+yeYXkb73P3B6flgVTPiDUruJYpJgqD+4MVE3ygkdTyfesuWTfvnV7SCX7tFLUoRIpesUDmugnHmwle9ZH2V/Nw3Arog9DiqLUIVzjAOK9z8Bx7fCNmAOCrH6/Ma868G2Njf6kLC9VSk0bqu7puC7l/VRXsXg+6tPFOlZ0y0h0+8iGXsYziMj+8noM5GD0PHatOa8TmkveLDYFbHhi1EtzJcN/D8o/r/Ssm4R4HZJVKOpwVYYINdVoEBg0pCRhn+b8656jsjamrs3rUqGxWV4xhil0eVWwcr61K8rRfMK5zXdQmuVMPOK5nUXLY6YwfNc8C8RWBivHIGGBrmLhieejCvYfFHh83Vv5sIxKo9OteXajYlXYFSrjquK6aNRNWZNan9pGK0mfrTA+08dDRNGUb0qLORXSchLvxkdj0qJqQmjdmmA0nml3UjCm5oGK3PNNpc0hpCNu4b5V5yc9qhkLKgDNknnA7UskoxiDn1Yioum49CehNMCMuMZCgEdM1CxJwW5p5A475qOTljQAxu/GKbS549KSgYlFKaSgBc0uabS0AOBqZOagBp6Ng0AWDHkU+OM5p0OGq9Hb8ZxQA+1yrA11GnatNDFs3HBHrWDDDkir6fu1B71jM0grl7xLcNP4ZuSeh2/+hCqvwn1ibSfHllJE2EdWjkHqpHT88VrW2nf214b1a0THmraNNGD3KfNgfgDXN+A4CdQmuh/yyQAH6/8A6qqD90iorNo+k9Wug0UkbMAkg3BunOOAR7+teKeK9HF9K1xAgE8fAAH3h/d/wrqbTW5mmX7SzSADb85J4qrqCebOxwOuRtGARVeRkm07o8o8s7sMMA9ABUDwq2Rk/KclsV1/iLScE3sCAY4kAHT/AGv8a55kVcErgYwR6ms9mdatJXKEluZDyvLdO2KjFrKGIhOVWtAW5APzjzH4Ge1W4LTy2HTapxyvX1o57B7O5z8lrMqhhG3rwM1X5B54rsrt1trN18rDXAAQsvG0HBP5gj8DWK1tG2PMGV71pFtq7MpRSdkZSybfbNWrWeOJ1Yjd9aS+0yS0bKnejcg1RZnhbkbfrRo0FnFnX23ic2UZS3UHP8WO/wDWorzXmvEDzMct2BxkjpXLC4c8IcE16H8PbnSrG4Yanp1pqIkADi5hD7cf3c9OtYzUYLmOiMqlTRM5h/EWsC0WJr2TZtIUHkhawz3r6EksvhtqShbzw+YWY43QyOmPfg1laj8IvBWoNnRPEd1YsRnbOizKPb+E/qaUa1PoZyp1ftHiUJ+cr/eH60+vR7j4H6v5jNpOt6VeqpyoZ3jdvwKkfrXLeIfBmu+Fwr6zYPDFIcJMrB42PpuUkZ46Hmt4yi9mZOLW6MGlFNpRVkHrPhC48/RbOQ/3dh9ivH8sV6RrDfa/DdjddWhJjb6dv5V5P8NpftGkXtr/ABW8iyqPZhg/yr1bTT9t8O31p/F5e9B7jmsHuI568mLWSL6NVLGQKc7F4wPenBeKBGB4qh8/w7cx9cKSPwrzLTX2zCvW9XiEmnyqe6kV5DCPJu2X+6xFaR2GixeN+9NV7xswW5/3hUt2ctVWdswRezN/SqGRZrQs23WrLnO1s1nDpVuyb76+ozQBaY7lqpIMGrOcGopx3oA6b4T6lDpPxQ0a5uGCxecY2YngbgVz+tfY4r4OtXMd3G4OCrAg19UfBfx6/i3w/Np+oybtS0siORieZIz91/0wfpSY0S/G+8Nv4Djt1OPtN2isPUAM38wK+dpWr3T4+yldH0aPs08jfko/xrwh+a6KfwHNU+MglPy/jVKY9auThVQB5UjOc/MeazpmQfdmV/oKUhxKch+am0rHmgVmaAsZdgAMk9qtatpsmlalLaScmM9fUVNo0Yk1W33DKq4ZvoOf6Vv+O7fzL/7SBgkAN+VO2hPN71jjqSg9aTNSaEoOYh7GkpqHgilzTA19FfYSw7OK7O+ffbpKO61w2lH5X/3q65J/N0nGeVFT1EzXt7zOlwDPCrit3wLpz634402IAmO2k+1ysP4RGQw/N9g/GuOsJc6egJr2b4NvpX9iX8lsyvqYm2XIP3kTGUAH905Jz659KljRj/ECyTTPEt0+owbtPvz5sMuOI5MfMCe3OT+NcXZ+D28SapFY6U26Njulnx8sEeeWJ/PA719BTvHf27xarZokY7TAOprB1DUdM0u1a0sIlVW5ZIY9gNcvsfeumdP1r3OWxgX1vBBGsVkpjtLaJYLVf9lRgH8aztA1JtM1+O4DbYrhHWXnuASP1Apb29uNQbYiYTPTsK5/xDOmnxxorfNHGzsfc8V0pdDk1PONUeG+1nUYJjhJbl5EP90kk8fnWCNKmh1RIZVyPvBh0YetNuLlpLt5QeWcmtOy1QyqscuC6nKMRXQknoS7rU2bK0x26VJcLtGBUunX9vdxjZ8knQoexpbteCa26HNrzGBdjqayZ/vVr3Y5OayZxhqykdMSv3r1H4NuRH4oHb+yJM/nXlvevUfg0mYPFj9l0dx+v/1qzexRgkc1t6EhMEnGR50JI9g24/oDWIfvfjXYeBRCkl1LcEBVhlVQe7mJgB/OsqmkWNbo851CdhJO7feJI/M//WrLWQBDz2qe/ferd8uRVJR8pzUpaGo5n/eBY8qMDJB4bjn9a14rw2OpSOpILQtgj6f/AFqyliKvBhgRIQxA7c45/n9CKmuJAdQ3DkIvT1qhGrc3yxWCW8J/eyLyfQd6xpSPLfH3V4FG4pukc5c/5xTHOLbHc8mgRJo8/lX6qfuyfIfx6frWncjgjrg1R8NaedU8S6bZDJFxdRxnHoWGf0zW54h02XRtdvNOuAd9tM0eT/EM/K34jB/GoluNHPTJ84z1qWwm2M0LnAflfY//AF/8KV4/mLtye1VZM9RwexpgaTvng1reBfCh8WeNLLTNreQz+ZcuvGyFeXOe3HA9yKxo2+0RpIP4uvse9e4eFtBf4f8Aw41DVL1TFrOpw/IhGHhQ8InqCSckfQdqFoJs9C0m8h1PUJdShULFs8i1UdEhVsDH+8QT9AtVNYvn1PxVp2gwyHyYQb6+weqqf3afixz9FpdG8jSNBTe+2G1gERY+kS7CfzQn8azPh+kuo2994ivBibVJjsB/hiUlVH6GmtES9TT8b6vLHpsGlWTf6VqbiFAOqqcbj+oH410EulWs3h8aPcIGt3g8krjtjFcRph/4SD4nz3bc2+mqY09AQMf+hF/++BWZ8bPFt5pFhY2+k3jW08shYtG2G4xgfrRLbQcdXc8n1S0Xwx48jttQRmisLyORwBneiuG4+or0X4k67Z6vaQzafdxXMEiZRo3B/wAn2rlta0rWZPDVjrPioq2oXOdm8ASeSMFdwx7n3wa851qFYiJYSQpOMA45rjlTVV77HoU6jo6tbmsz2szFLqVA46dcms65sRHKDayZYkBV7k+2K7zRvClrefCvTtYNvG0ryyieQZYqN7KuT26fyrP8N6Fb6f4hh1GRN0Vud6Iwzlu1KL1aN5yvFM+gNJhlTwrafaBsl8ldw9DjpXGeJdQMKN8xHYAVv/8ACY28uhhZ9iHAGPWvMvFOv+duEbB1U8YA6VhUjzSSQqLcU2ynJepPLtkbOT3PSsu/WNZH+Qvn27VmNfEMXHUjBNSG7899pb5OMZGcflWsaViZ1ShdJvb92nbPWqckZ2Zb9a3JIwkfyozbuDkfeH+e1UbuAnPRAvGPSt0+hg9dTHZc/X2pm/auKsOG6Adu3aq7Lz71qjJklqSCKuOeOahtoie1Sy4FRLc2gtCAttNVpGyeKfK2KrPJjJqkTI0NJ1AadqMNyTjy2ySK9M8Bakvh2xuNQIT7XqBypY8wxk8n156/QCvKdNjV5vOnGYoznH941qnWbt7oSQyFSp+UjjFarY456vQ+jI9Ts9Ze0a+CmQnbuHBfpjNdbGq+WNowAOBXzhYy32nQte6hf+XKwHlwOcsfc4+77D/62fZ/CPiq317RVkSUNLF8koB6MAK5aysrm1HXQ6GYZGBWJd2O9ycVrfa42P3h+dOPlOhIYZ+tcqjzanVdxORvLP8AdnI5rzPxVpMUkjOgCv7V7BqflqrYIzivKPFNz/pjBeR7UldS0N6fvKzPMb62KsVYc+tZMsZRq6q+VZc1iXEHJr0YTutTiq07PQzM0nTkVJLEVNRdOtbHOOByKaRRRnNMQlGaQ8UUgNZkVI8kdOcHufpVbe8rHPQ/pSl87guST6+lWtL0y61TVrbTrCPzbq5kWKNB3Ymge5VkKpwvXHJqs9eia/a+FPBGpJpqRHXtStSBfTs/7gP3jRe+OhJ715/dSJNdSyQp5aM5ZU/ugnpQncGrEB+tH6UGkzTAKKTNKBSAKWlxRTASlFFKqszYFAFuzYCQbuBXW2kFpcWg2zqsnox61zVhYJJIPNbjvXZ2mhabLYlo5HWUDIwCQTSFdIoG3MJzxj2NI8oDYrMu2lt5iqu2M45NamjW6XMbz3HMUYyQO9ZTRvTkrG14WvLyz1IXdrGWWOOQncPlPyNwfr0/Gs/wNHts7l+m+TH0wP8A69bfhu6urq+SxtYQZLlGQxL/ABoRyPpj8qo6TbvoerXelyJ5Y3bkIlV9wPI5HB49KcdFYzqPmdzaXIfrnFXkYyIOSSvSqYUb8sTz6irdv97FUZEptVmRhIoKsMMp75rhdX0t9H1EKU3QvzEx/UfUV6NAvQ/hUeqaTHq1g9tLjd1jb+63Y0pK6Lpz5WeZQ2++TK4MhwPb6/yrsPCvhS51q4jjDeTarkSXDLwvQ4Hq1Z+iaPNLqZtZ4ziPO9e4x2FemQzbYUgRfs5hA2xgfL+HpXOld6nXOfKtDG+MnhSBPDWlajpFusVvpqfZnVRkhCcqSe/zbsn1avFSzLwfzr6cheLXdFvNHvhlLmJomzztzwCPocH8K+Ylcsjo/wB9GKk+tdkXdHFsaNs63ti1u2DImNpxWZqFkApDDGBV/wAPypFrkSz8JL8mT2Pb9eK1fFVlBDqEccLbiwywHauWbcalkelRtOjqcjp+n87m69s1oi4SwbKthu9S3Ui2kG8fePCiq9hbL5yXN9GsoyTsfoablfVkJcvux3LSeIrwyLHbrIzN0Qck/hXSaPo3iK/KzajNFpVt1Z7g5bHso5pYPElhpNsH060gtrhs7mEYBA69fTvWHda9c6tIRHOZGf0OT+Q/Gud3l8MTdabyPRrfxF4c8MRoqvda5dKATJLJ5can2Ve3sc1tSeMrf4haHfeGrmwS0N9DttnAKqJRzHk/7wFePW+g6rLjNhqD+jC2fafTt3HSur8L2HiA30P2TSdQk2sMEwMoB7fM2AOnc1k4uHvIv3JaSPMbm3ltLqW3uY2imicpIjjBVgcEEeuaYK9i+N/g4xSQeKLSIKZlSLUY0IPly44Y4z16emQPWvHa9SElON0eRKPK7HZfDK9Fv4s+zv8Adu4Wj/EfMP5GvZtCmFtqSqx+VjtP4188+H7w2PiGwuQceXOpJ9s4P6GvdEudt0rA9+Kie5Bm6hF9j1K4tz0jkOPp2pvnA4q54tAOpRXKfduIgT9Rwf6ViGbamaBDtQmU28i+1eP3TAanMV6eYcfnXour3v2ezlkc9FJNeZElm3Hkk5NXHYaLM75qnK+Qq+mTT2Y1CVLNVFDlI79KntpAJgAOvGahCActT4DumGOFHJoEXicimk7kI7ihTTH+U5FAEa/60fWu8+DevnRPi3Zgvth1Am0l54O7lf8Ax4CuFGDKjDpmmWd5JY6nBfQnEkEyyofQg5/pSewz6Z+Py7tM0Rh2mlH/AI6v+FeIN5UC77hgAegzjNe0fGjUI77wv4euoSNtyzSqxOBtManP614ZNOjOWiIJH3p5BnH0H8u59q2pv3DCavNkNxKsg3W1kmM/fYZH5kf1rOuJ26EwZ9EQVdePzkMsigJnAlucszn/AGVH+fepV8OT3IJB8vHUGFVx7cHr7UbgrLcwic0Cr9xos0JwGDe2MVSeJ4mxIpX61LTLTT2Oj8H2X2rUGPTGFyfQnJ/QGtrxUPPllUjBHNHgCDZazTkfefZz9AT+g/Wk8QnN07joTVLYx+0cFMmyQioqu3q5ckVSPFQzdCg80tNFLSGaWlNjI9TXR2sm2J0J6iuWs38ra3Yk5roLeQOoIPOKljLlnKVt1WoI/EepeFPE0Gq6POYpQu1l/hkXurDuD/8AXpLdsKw9DWbrw3RxN6EigD2zwz8aY/EGtw2GrWa2sF05iikBzhj90N+eM+uOx46fUjHaXjR3S7sdDjqO1fL9gZJd8EXLY8xVz1Kgkj/vnP5Cvovwhq48e+BxI7btU05RHP6yLj5W+pA/MGk0rEbMXUNTtLK2aUYAAztGOa8e8Za5JKXRm/fT8lR/Cvp+Vdl4zv7Hw9aust0k94R8lujbiD/teleO3U8t3dPPM252OTTigIPpSqxVsjrS4pMVoMtw3JS5DAkB+eOMGt+z1Nrq38uY5lj4J9R2NcmSRj2NWIrlopVkB9m96pSIcbm7djqSpA9eorHuVwc/l71dh1Ddwx59fWorpY5FLKMHuPWhiWhmd69h+DFqR4T8ZXhHH2ERA/g5P9K8fYc8dK+gPhpYmw+A2t3rrt+2GUqfVRhP5hqzlsadTzQj5vxq4tw9voNw0RKtHcwOSPT5gf5iqjeop8eZLO7th1mhO0f7SkMP/Qah6ofU415C3mI3VXNMHB4ps523TMP4utJvpFstqUEisgIx8xye9RJ80kkh7mmB8CkZ9sYA6nk0CFY+bKFHQUSncrkdBgCmp8iZ70oH+jn3NMDvvgjpB1L4hwTsuY7KN5myO+No/U/pXU/HbRPsmtWOsRL8l3H5UhA/iToT+B/St/4CeHTp/hKfV5UxLqEmEJHPloSP1Oa6D4v6P/avw6upFXMlk63C8dhwf0NZz3uKLPml8lcVUcVYc/J7jg1GF3HimUdx8FtLS98d+depGbHToWvZWl+6pXhfx3EHn+7XrnjHXdK1+TTbXTLpZpItTtxcbOigSE4/NDXmvwstJdT0PxbotmSt3dWcMkR9djtlfx3Yrt9L8Lv4btdMintgJpj9tuHZefMwQBn23Gn1RDuSeNdRex8Nx6VES1xMiRttPJZuW/M5H411d3InhLwSoTB+x2yxoMffbG0fmf515sly2u/Eyxhblfto47YiXzD+pFej6tbjXtch02bixsx9qvGPRj0RPx5P0FRKST1KjFlLwHYf2J4NfUdQbZLeESFn67ScLn65z/wKrl5o+map4m07U76BLmOxZ3Cld3zFflOPY/0qHxvFd6zor2ulzNbBeVKccjp9MYrgfB/izVdH1caZ4oR4ZSdkbuOJAOM1w1MRKbfJsjupYZRjeQ74j6i2rXc0sgcMR8kePuqP85ryBrCa806WVlbyozy+OM19K+KvC8Ws2a3+n8SAbiFHWvJbvQoLC8eS90yPUrUljLal2hk3YwGV15GOu3oe44GFRqqGkuptUp+0j7nQw/h5r2sQWt9oNkUNtIfOeJ8c5G0kZ/Dj6+9bmp6lJujWXQ7i2kQ4MkI+Vvf7uDVjwR4Q8H+ILp/t/imbSrpX221n5iRuTxzuI+br0HNc54yubzwp4rm0yw1ltQS2YIzmNkHHbBJ6dOK0lFynePUqE6caXLNao1NSuJp7dXWO5jZUwscyAZPsAc1yrzTuz+YCvPNakfia/KrcXMH2lfvKUUfJ6Vmz6kt2zM8Xlhuoq4KSexjKUbaFcsSeeh/WrFsyxtlsqTx6/jVKR1zlegPFOEny5b9a3toczepui9VLfaQpAUEFuD/LtWbLP5jkZBDHg47VWF18+5iD6D6f0qu0zSOfIU56E0lAOcfcSrgDgemKgijMkmegzwKmS1OQ0hyfcVcihw3A5+vAFO6SCzYkcBVeOveoJwR1rUWMKv1qldp1NYc2p1qNomPMe1VJMs2B1NXJxgmoYY87nPQcCuiOpy1HYepO1IIunt3NdFa2y6bGGbBuuucf6r/69QaHpxCG8dC3/PMD19a07Sze6vA+4xhGyAoOVORz9a2ORsk0yC7uJPKjkaGaVtrf3hz0wO+fXp7V2XhSxm8F+N1027Eiw6jEFDscgyAEjn8xWI9olvekwXSRpGQsYjTIYjkjGc/ia3rCw1jxRd6cDKXFrdKysRkjnJ59v8KwqK6aKpy5Zpmd408Q69oOsvHbMxhY/LgZxWFF8Q/Err5URcnHQKa9P+KOnw2kkU+xWIIyCOorm9O1PSrbR5dTktAUhIDsq5256ZrjjPlXLY9eUFP3rnHXXjPxK6/6QJFHutY8/iG7nY/aAc+4ruNT8XaFqEIBiCOfauRvFsbgkwkc+1aqSe8TPl/lkZTXgl7YqJiGqeW1Cn5aZ5JrVNdDJqXUpSRK3aqU1vjpWq0ZFVZlxWkWYSiZTKVNNzU8wFQEVqZC5zSEYoB5pccUCNNQkSiRh8/Za1/BV9cWPiY3tocXMdvL5Tf3XZCoI+mc1hlD1Nb3gJYh4utVuP8AVOdr9uCRWdT4WaU/jRhanaXNjcLHeDbJJGsuCeSG5BPuev41Q3YrpviBLFcePdYa3z5S3LImfRflAHsMYHtXLt1rTckfwUyOvemmheTx3oIxQIFFWI4S3NRRj5hWrAF8rpQBQkTbUFXbrvVPvTAVVJ6DNSgPHztNOtXCODWhceZcx4UAYHOBQIzzeyhgE4x6V6V4N+IYsPC93pdz4Yg1NyDi4U7X6Z5O05wATxjpXDaWotLpHntfOCngEf0r1PStLk1i4t9TtrJdNNviT5QAmF5IC46Ng8HIBLHuRSJep5nqswluGkAKBjkKe1dh4A0CbxLomq29g4F5BB50aH+IKRuHHfB4965XXI1S+mx0DHGOla/ws8Vjwv40tp5X2wSMEk9MHg1M9rmtPsdBoGkadD9hk0uWe91tXc3buv7m1TkKVVl+ZunzHgE+uCLPibSmtvLvrMfPC2XJH3h3zXqepeErPS7ufVdJUCDUCHkC4Kg46j2PWudvbRZI3idchhjnvVK1jFt81mcrbSLcwpIpBDDIq2q7GG38azNMDWt3c6fIcGNsp7qf8/rWtEvI3fMPbgVIy9bsDgn8qvIOOcKexPeqdnDLPN5Nshkb+IjhV+prWuLI2lsGeQyXGRtVOADSERW2kRPffbotolC7XB/Q/XtV+RE4EygkdCBVPTEuP7attm7YysJQfp/jiugk07e/AqS02cpqusTeHdLur8OuY4ysXHJcjao/AkH6CvBgNtx/vdfrXd/EfxCmo6t/Z9m4a1s2ILKeJJO5/DoPxrhnH8Q/hOa0irANkBBypIPYjtXS6PZLfWQuWZpJP+WhbrkVz8w+UEUqa5caK7CBd6TR8qT0PrUVYuS0N8PUjCXvbGqljFqGpyyP/qrbhR6nPJpJUhzJIR8kXyoPU1Y0eZk8PmSQfvJjx75qnrI8iCG3XIdhz9TXNq3Y7NLcxWtrcX8jyy8xRkBB6k967vTPG95o9n5Hh6w0+wgRVEghhCmQgdWPUn3rloLYWunAA44FXtJ077Vo9zdyn5WkCqv96pnqjSEVdXW50n/C1/ELSb5LpA4GAI+mPyqO++LPie9tQBLJGe7LgZPpwK5m+stK01j9om+c8FVySnPepY1tZoN1hcLlSPvJyazsrbF8sb20Oi8KXeo6xLc6fq7Ga01GJorhG7Ag7Wx6hsEGvJJEMUzxtwyMVP1Fex+D41t9RjkmOJc4bcc9x0ryfW0MPiLUYm6pdyqfwcit8M9WkcmMjsyoh2sCOCDXskF8ZY4pP76K35jNeNCvTtJn36RZnv5CfyrqmeedTq0wudBt5M/NDJtP0P8A+qsFn+U81PJef8S2WI9Gxj65rNmnEcLMTwBmpRJzHi69xbrAp5kbn6CuUUZarutXJutSOeka4/E1WjTJrQpbHUfDvwsfFnjSx09lzAHEtwewjXk/n0/Gus+MHwsHhi4Ot6DETpUzfvIlGfszH/2U9vTpXReArA+AvhZqXimVQuoXkBaEsPur0jH4k5/KuMh+JPih7aW2vtTa9tplKyxXKK6sD1HIqU22I82cYWn2vy/Vqk1FFjupFj4XPAqE/LDG47GrGWCcNTidy+9Rk5UMKA3PFADMlScU10xAp9TSycnNPZS0MajknoKBntnxEhNz8MPA/nSeXHFZBpWPoIo/8K8uiZJ1M7IVhQ/u488n/wCueOe1eifGiZrXTvC+hKcCG0BYDvwqgf8Ajteczt5MSIh+bIRfr1J/M/pVU/gMZblq2ctOHypnZvKibHCH+Ij0CjgfjWy13FDGILb/AFacA92PcmuZjmERyvSFQi/U8k00Xbjncc1d0Tytm3IyueTmqc0CyKQygj6VRW7bqWqZLz/bH50XDlaNTTdYl0ezNrHArwkluDgjIwf5U64v4b9CB8r9drDBrMFwGOFIdvQHNRzrtwZ2SAf7XzN/3yOfzxRdBy6lG+TDkGs9lra+zT3YUWWnXtyD/wAtHQgH8AOPzrQg8LIYwdRY2zd8sEH/AI9U7l8yW5yWKdXU/wDCL6dLKI7fV1Z2ICoqiRmPoADXXWf7PXiu+tEuFuLK3DjKx3RdHx7gBsfQ80rDUkzzFR+4XHrWjZXBXHNdxqfwK8aaZaGRLW2vggyfss+T+TAE1xl1oeraM2dU0y8s1zjdNAyqfxxiobRoi2rYkYjvzVPVBvtT7HNPinUqoB3HsBzmrn9iahe25KQFFI4L8VEqkYK8maQpTqO0Vc5mCaS3nSaB2SWNgyMpwVIOQQa3bbxTqVhLd3WkSf2c15H5dwttwrDOTgfw5IHT8MDisi9sLrT5tl1CyZ6HHDfQ1DG205zwRgj1FXGSaujOUGnZoe8zSsWkZndjkknkmoXlA+tOdccqc+hqvJh8ZOD61RNiVXyafkVWDALjI3E81KjDHLAmmmFhWH60dsU7rS7T6UCBGI71OsxxzUGKWmIDxNgd+lfTmi2c0X7N8EFtC8sstqGWNFyzb5t3T6NXzIAWlTAyc19TeNbe+8NfAg2tjI8V1YWltE7wuVI2sisQR+NRLsCPLj4M1NdrX0thpqP0a9vI4/8Ax3O79K67TPhC0VtHqGp69axw43AwRmRWB9yR/KvPPDSR6fZ2viG8gXUtZvZXFhFO2Y7dEOGnbJ+Zt3Cg9Dk88Y25PHt9fR/Zr2V5ctwhHGfz5rlqVmnaKOynh1JXkznPGng7TLG8kGjXk1wq9XdAoJ9gD0rgpke3crIMe9er3kqXkBnG5ivDAJjr/SuJ1awVi2BlT+lZ06zvaR01MPHl905xZPWnF97ZqGWNoZCD07UKa7Dz2mnZlgnPArb8M+H7rxP4gstHsQfNuHCluyKOWY/QZrEiG5hX0j8E/BbaBora/qEO2+1BAIVYcxQ9fzbg/TFGyIl2PTtN0i30jSbbT7FAsFrEsaD2AxT7uwjv9PuLKcZjuImicH0IxT4533ANyDVzbkcVmNa7HxVrOny6VrF5YTgiS2maJwfUHFbvgDwJdeOdYe1t51toIE8yedl3bBngAdyefyNbPxz0oaZ8RpbhBtS/gSYf7w+U/wAq634A2Uh0DWX2Mhu5EjD9MqAc4/76NNbD6HQ+DvD+naPqhm8M2W3TLY/Z5dUuJWMt/Juwdi/dEanuAMkcdM11HiuRVsJ3mYeZA2EH+yQCD/MfhXM/FXxK3hjRLDTNJeO2eaRQuONqIQcAfkKg8Y6rc313YJZK0kesWW2PHA3ggqfyc/lRuydlY5v4aWzX/i6bUmHy24lKsRxvkbA/8cUH8a7nxnp2o3mkTRaFdLBNIweX5cmTA4Gafpnh7/hEPDVtbWafaGVjJcui/NI57j6Dj8KtWsi33720m3LnDDacofQ+lebial5cp6WHhaPMef6D491Hw3eR2Xje2aBZTsjuwuY27fN/dNdZ4r8H2ni3T0u7NovMUb4pEHtnPFamt+HdOv8ATTHqkaTwEHcGrzDw944sPA3jFtBjvJJ9ElIETSnJtWJ+6T3X+VZRS6bnQ3ze8joPB/jG78P350LxPlMNthmfpIvQfjXU+KfDsF9am/tVUqwyxXv71y3xT1rQo9NCzWqTXUgypQ4IPY5Fch4K+MEum6TdaPq0b3AEbfZ3HJA/umkoSkm0gbs01ozi/GGmppeuJKoB3HIOORzUMt1HeaFNbSRK0+7zIpyeVP8AED6gj9ce9Utb1GTU7953JwT8oPYVBbNsAB5BbJFd0U+VX3RjKS5muhq6LeS2AVLmNgJI1dUmQgMrDIYZ7EHrSalLaT4MUaxn0Wvo3w14b0PWfhBoEfiS0hmhjskdJJOGjVuRhhyOMV583wv8P6l4jvba2ub+1ihPABWTHzbetbqCbujh9rZWZ5F9Og7etXdH8Patr919n0aylumyAzKMKuf7zHgfjXuNl8JvC2l4Z7efUJCQV+2SHavfJVcA/jXZ2Ftb6LpM2oRQqqRqRbW8aBUjHT5VHGT6+lW2kjPmbeh49pnwhhtNQgtfEl35t3MjE2tq+BF8p2lnPU5xwMfj0rhxYCKL5VGBzkV6vol/PqXiuW6nZpJS4ZccZJ6cDn8P0pnjjwTLazzatp9tvs5SXmiRcGBjy3Hp39unpWdTmSua0ZJtpnlSxqWCY+px2qdIdrfJwvvzV2S242r9M1HHCFzgY5xgGudyudigV3AVcrzmqVwPlPP/ANetiWIKCc96ybjndkc5qYu5q9EYl1xmphan91bqMuSARnuaesXm3YzysY3t+HT9cVo6TA0upCRh8sQLt8hbH5V3U9jzK0tbGrIotY0jjfhEChSMg8dc9j0NbdjbRQ6aHnUPO5BVDwSPf0rnU33N6mAsjs+WXPfPT36/pXXXrJpVqreayT4Bwr4H5fX+VWzlMm78q3m2xxABE/g+UH1GSeT0r1T4O2bf2dPcsNsYIKjHIJHcn868qgt5725AkDyO7AhCxHJ7n1znpXvVjaxeDfAKRyFVlCF5D0y55P8AhWNSSjFtmtKDnNJHFfE2f+0r5LaH5vpVjwx4LtrjwZc6fcINt2mHJGeexrBS8Go3TXLtkluDXpfh11NhGFPG2vPje92exV92KijwTVvhppmkxut55sNwjEbR9wjsQa4pdLlGpCHTw7DPTrX11qWjWurLsnRW4xyKp2XgfSLBt8VrGG9dtdSnJo5k49Twyy8EXk1mJZYyvGeRWXqOjCxJDda978SXNrptkw+VcDgCvDPEWpLcXLlTxmsOZ81jrguaN2ctcqFY1nzYINWbqbcxqmzZrsjscdTcozJzVYrWhIueaiMINbXOZophTTgtWlt8nimSIEbFO4rG7qOmPauVcEEHBzWl4H07z9cjDD+Kuw+JGkwQa0yw7vmIyCMYNTeBdAYXscmNhUZ5FZyleIobnGeOdLWDWponQI5OY5ccP7H3964mSEo5VuGHY16t8T4GF62R3615dcNv4fkjo1XF3Q+pWXMbhu4pWO5icYzQsbFgB36c1sN4Y1COzFxLCVjYZVhyD+NO6CzMdODWhBJhartavG3IpVBWmIdcHNUz1qaRs1AaYEiNg1r6bN+8UHp3rGXrVq3kKMCKBo9y8G6DpN7bJPOqM/XFdHrMiR6dJZ2ACLtwdteOeHfEU9gyqrkL9a9AstdW5hyfvEVjK6G4o8t8TKLeV1PUE5rmIZCGBHXNdB42m/4mjJnknkVzkXtya1JXc+qPg54sg8V+Cn0W8kT7VYxqgQn5imOGHrg1JqlmYWbI+aNiDXzr4aXU49Yg/sZrhb522xLbE7z7cc19LaVpmqHw3aR6+u3UfK/ejduPU4yfXGM1MVZhUalqcFqlkF1q1vEB+Y+U4HcHp+uK2rDTvtNyFlOyM9T3NT3toY2aNuCOlJYOzZT+NeRTZnc6M2kVlap9mQLGuMgVDqFmjQi7RuY8Nj1xVywkFzb7W6MMGqOuz/2f4deM/wCskcRD8Tj+tSMteHY0uYmuymDN9046Cs34o+JB4T8If6O+2/1BvIt8dVGPnf8AAfqRWlp94tvaRxx8BAOPWuH/AGhLCV9C8O6rztSR4ZPQF1BH/oJotqNHj04zg9QagYeoqdTvtwahY5rQQn3rYZ7DFZ+o8vEO+3P61fB/dEe9Zt1ue82ryVUCgaOh0HXAzwWt+qBIyoR+gwD0P4d62dVslvLyO8hZWRfuqPXtXCrEoYbpfm9EGa6fw9ePBKqXAIhx/Gen4Vzzp/aidlGt9iWxf1dfJtljHUKB+la0sTad4ftIozyFDkf7R70yWztNTcOHZVByCBkGrOpSLcNmPhFAUL6AVxt6JHpJO7Zx2rwtvUMMvJyxPcmraW4tLeNgu7OCRUupx5uoz1yR2rSgtWe3UsMr/KtXLRGHL7zZd8LZ/tOF2c5Y5bIwF9q4jxrbfZfG2qJ/enMo/wCBjf8A+zV6NpFs8U0W0Djk59eK5/4s6SY9ZtdShiPlzQBJXVTgupPJPrtIH/AaVCVqhliY+4mef54rvdCuf+JNaf8AXPH5E1wArrNDlI0qAZ6bh/48a7pbHmnRXE/7sDvkVl6tdbbUoD97r9KW7uMBT+Vc9rd4Ratzy3yikkIxQ/nTSSn+Jsiuh8G6C/iPxVYaYoO2eUeYR2QcsfyBrn4kwFQfjX0n8C/BA0nRn1/UYR9rv12wBhzHF/i3X6AVXQb7Fb4z38Vn4Xs9EtSoM8ikxp/DGg4GPrj8q8UEZUcgj8K+z/s1tksYIsnqdgzTWsLFl+eygbv80S/4Vmnyqwz4n1awkezF5GpZYyElIHT0P9KykG63ZO/avtzVNN0J7CWDUraxS2mXa6yKihhXz947+EmnaYZ9U8L6/pgsiCws7q7VXUgZ2o3O76HB+tP2i6gkzyGKTHymnk80SWsm4sq5x1ANMU1d09htNbjzzXS+B9EbXvGWkWAGVadWf/dX5j+gNc2g3GvoL4E+D2tLWTxHeoVeZDFaqw/h/ib8SMD8aUnZEstfHXwwLnSLDxDboS9g4inx/wA82PB/A/8AoVeFXx8q/t1PQEt+tfZWpadb6tpFzp98m+3uomikX2Ir5H8Z6Bd+HPEjadfKd9vkK+OJEP3WH1H9auD0sRJamt4TlZdDVlYrvlYnBxnnFdNb3Uox++kH/AzXG+Fp8aGi/wB2Rv510cE3vSIaOhguZT/y1kP/AAM1fjbf94lvqc1hW8vTmtOCamSaUdvbt96CE+uYlP8ASp0sbMdLO2H/AGwT/CqsUvvVpJKChx0+xb71hZt9bZP8Kcun2C/dsLNfpbJ/hSiWl8zincRatJf7PcvYLFbORgtFEin8wKuf27qg6X0v6f4VkeaKPNpbjNCfUr26AFxdzOAcgFyB+QpLq+ub2Hybubzoj1R0UqfwxVDzaXzaVkO7WwRWlpbtuhsrNG9VtYx/JaWYLKMPDAf+2K/4U0yUwyUuSPYr2s/5mQSadZyHMlnav/vW6H+YqP8As2wHTT7L/wABIv8A4mrJemF6qyI5m92Qmwsv+fG0H0tox/7LTGsLIjmytD9bWM/+y1K0mKiaWmBC2naf/wA+Fn/4Cx//ABNQvpunHrp1j/4CR/8AxNTtLUTS+9ICs+mab30vTz9bKI/+y1UuNE0m6QxSaXYhX+XMdrHGwz6MoBFXnlqDzcODnGDmgLniVLTFOVFPFM0Ot+GWif278Q9ItSuUScTycZG2P5+fqQB+Ne4fGPxZDY+HZ/D1rE1zfX6BWVVJES7s54HJOOn41z/7PXhZobG88S3S7Tc/6Pa5H8APzsPqRj/gNeyhcrlhzmspPUcdj46mn1OzubWzvYpbQ20G1EkjKNsZmcEg9iWJzWvZ/KwkucSdPmxuOP6Ve+MDv/wtPVJJVkD5iVVYcFBEoBHqDg1zVlqGGBKt7jbmuaor6o7qTsrHXx31v9nOYWMONsewHk+prIubc3KSBAucBvwqe31K4KgxQPs9No4P17UjrKC0kzLCrDAVTyfbFctrM7k9DmbjTftWVRcnvgVmjRLoMfu4789K7WJAsRwvzMOvcDPtSW2ltc3YZm2pkHGPlrZVnFGM6EZajvDem6L4O8SA+OLC4vGjiSaCCHaY2Lc5bJGQPToTnPHX0W7+PlqGxZaFK47GWcL/ACBrlvibbfadH0LWo+d8X2eUjsQMj+TV5z82cZrqbuebynrs3x21l/8Aj00yygHbeWc/0rOuPjP4vuB8t9b24PaKBf65rzZTkc1KCNvXj1pCsjd13xdrGpzxzavfyzvjEbSAHA9sdK9I+AU0t5qesTzXbzCGKNViJyF3E8/+O14tLOXtvIYbsN8h9K9p+GOnyeC/hTqviK8Qpc6lgwr3Kj5U/Msx+mKaQmby6bb+NfirPcXqLc6do8LQBHG5ZHcEN+VS3NjLZ3mj2GFkGm6ikUZyPmgZSy5+mNv4VteDNJHhvwui3HFzIvnXDE87zyfy6fhXLaNexapqWnapPOA+paq0i+vlx70RPp8pP4027Jk9Udzrl20Vu8rfKgGcdK8H8VeMdQfXBd2Ny0EkJ2o8eASPQ+o+telfEbWljtZIYn+Y5GB2rw68j37nJPWvKj7822e5TXLA9Z8H+OLnxd4f1Cw1NVS/tog4kjGBInQtjsQcZ+teF+IIzHq8ylssHOc13Pw1neDxHeF38qI2ModjjpkY/XFcd4qRTrM7owYFjyB71rSSjVaRM/4dya91GfUNKtjPKztGgTJPp0rL09T/AGgoPVgwz+BqSzcGwMZGTu4p2nDZrtqCOsgB+hNdKVk0jncm2mRSjBwfWnQxvMyxRfecgL9TxUl6gFw/bGa988P/AAt8OXerRa9tP9nxQxtHarwrMqDLE+maZlNqJ0KRajoug3cE0i/ZNF0mKygi25W4YxLuc+vIAH41keBFe4n1m9mc+Z5mCccZBb+pqzLrMuqfDu71BuDdzSMF/uASYA/IVU8BSSPp2r4JbN84ZhjgZzW8VaJ5z1kjsIoPtDqjli7NtOfbnOOnqawviZraabpiWkbKflwFGDg444z24rpNNwsjSAgqgJHY14h8UdcN74iKGVWSM5wRz7e1JayL6G/4BkSWfcXCuenzbfmOe/Hp/wDWr2B2W00Z5rhjtVc5559K8h+GETljc7DjBC44wTgnPp69a9G8bX4sPCUq71BdcbumABnIPPPsetVUIp7s8U8V6naXmtyLZW0S84aSFNob8Bxms6W3mt3jFxG0ZdA6ZH3lPQim2Fr5+qxIhd1dvnVDgkEjOeMD8BXr3j3w1Fc+GrCxtlVLq2iJibHC8DIz6HH8q5p001pudtOvyuz2PHZUHl5XrWRdqVHPcVdg1BZleNzsnjJV4yeQRwagMYu5irH92nLn29KwhF3sd05pRuZZXyrUEr88x3fgOn+NaWnqttYM7L+9mPBC8hfrTFh+2X5ctsiHCnb26du1S3zAlxBghf3aIVKkAe3ucn2xXorRWPHk+Z3NDw7aj7RNqE/zRQLncABuPb/OMVKv2jXtSVVBbceFHOB0/wDrVL5Emm+G7eHzAklx+8bggknoOR6dRXofgHwkbXT/ALfeRAvIMqpHTp/nFBBe8B+DYLfVop7t1cW4LBezSdz74PGT6VB8ZPE4hhGmWzg8Zfaa0tTu9RW8U6ap3oMKq5Ur25PcV554g8KeJL1bjUZoxflT+8EJJfB77SOa5MRdryPQwPKp3b16HJaR4kNpOIrglVPTNeyfDrXV1O3eNW3bDxXjHiHQ5bS0UzwSRzIuWRkKsvsRXZ/Ajz5Li/YhjCu3ax6E9/5VzuzXMjsqprRntT3PkPnPFZ+qeKobK3bkFsVBq9x5QPOK8y8R6mzM43Vnzu9kVSoRnqyh4t8TzX0z5c4z0zXnd7cs7HmtLUJWlc89axpoyTzW9OKRtWdlZFJ2JNNqV0IqIjFdSPMkhrfdpFHFKRQBxVGQ+NiG+UZboBTotIleXdO6gdcZ602BDJdJGpAZjgE1o6lp9xpwLXwYrjKNnGalvWxpGKauz0iy1ceNvEEc8q5Cj5hjvXeW0J09GMSqgPA9q8l+E19jVZEcZJ6V6/dyKbctkqcVEtzn5eVHlvxAk8+diRk9Ca8puhiQj3r0jxrNvuG2tjH615vdH96a6IbCIkOCDXs/hUJq/wAPVR8Fofl57V4spwa9G+HmtfZ9LvLRjweQDUVFdXNYPdGTqtgIrhhjvXP3KhM44rrdanRmZga4+9kyxrSJl1KTnmm0GiqAUVMhwaiFPXigZoW0xVhXXaLqDBQM5riI3wa1LO/NuQQaTVx3L/i7Rbi5mW9t1MgbhgOorIisBaRAON9w/AUdvatqfxA7Wvlq3UVkQ3TLeJP95kYOM+oOaFsSe3fDHw+/gnXNPu7tVeXU1MEzEf6rdyoU/UAH1r1nUl8u6R+xb+deN6f44tPEFrDakmO9VkMaqcMpXBzzxjivZ711v9DW5i43xhx3xmpi29GVVSVmjmPEFhlfPjHI5Nc8h8qZJl9ea75o1vLJWI4kXmuKntTb3U1s4xg5FMyL9jP9mvtjH93JytWfEkXn6R0B2zRtz/vCqECG4s/l/wBZCcitK5l8/wAPzP3VM8+3NAipZQG61KKFOg+ZvoOab8S7Vdd+Cup7Rulsds6j0KOCf/Hc1reGLYtazXRAzIu1T6CqlzC8mka7pcn3bqymUD32mp6lJnzNbt+5/ConOGpts+IR9KR25rUBVbKnPTNZW7zZnOCxY/dHH5mrssmy1kPtisxNo+8xA9qQGrBG4AHmRQ+yDJrTtoJW+5c7m9CtYcMtuv8ADI3tnFaVteW69IGHvvoEaFzdajY2ge2JWRGy3dWGPSrFjr5vI3+0p5bxxlmYDggdTTLfUY2+V8Op4wwwazr+zNvIbi0YmB+HXP3QaidOMzanWnBmkl3HqAR7dw6A4z6V0WnzElYTx6E96890KV7B/tDfPB5hR488/Ue9egwzwywqVhk3LgbWUq361x1o8unQ9ChUVTXqdLY7YmVyu4Zz16Vb8RyCbwfeZwCqgnPQ4YHH4jisiwDtyy4ycBaj8U6gDZQaRBIpuLx0Tbn7oyOT+PFc8E3NGlWyi7nKeP8AwrHocdjf2iMLe4jWOTCYCyhAeg4G4EHHqDWXo7Y0+MdOT/Ou9+Kt3H/YVtDcLIY4b+ON7ZiF3KsQOQR0yH61546pp088ETs0KNuhdxgsh5Un3IIr04NygeRJWkWby4BfGfu1z17ci4uOD8sfT3NJd37TErHkDuaqIpzVomx2nw50ay1XxJE2qsv2eI7vKJ5lbsD7V9ZaTIDboEChAAAB0FfIng1Hj1+3mB2qD69a+mdE1mG101Z725iitlTc0kjhVX8TWEpWkXY7bI28VxnivxxFo7NZ2G2e9x8x6rF9ff2ri/FnxkN1IdM8Hgndw1+4IwO+wH+Zrio7uV18mMtM5JLMe57kmsKtRpWR00qHM7yM3xgt5q2oHVNQ1Ca4dzgJK2Qo9AOwrmnj24LMrkdBjpXa6nawPpjrcPmZsY46f4VyEtjbwtiVmRsfdNZU5uS1Oz2aWwtpY/a3CrJBE7Hhmbbis3xN4fuvD+sG1ufLdnRZFaFtyOrDIZTjkH/Edqs/ZrZ3wLho2HTBzRc2dzeRRbHLi3yu4n+E8gfgc/nXRTdpbmFZXgavw78JW+va5C+sTLDYxtl03gPKR/CB1A9/yr6ls5IIreOKyVI4Y0CoijAUDoBXylohuNM1KORCQQa+h/CmpreWaEtl2X5h6VpKTucNjs47gMoGR1x9K82+Nmj2F/4Lnv5oQb+1AW2kX7xLMBt9xXocUPyA/jXI+KoDrPiPTtOB3QWoN1OMdW6Rj89x/ChStqSfPel2d1pSSWl9E0Mqvu2t6Ef/AFq2YJ+lbHxJszY+IreQ9ZoiD77T/wDZVzMMvPWtou6uRJanRW8/StGCfpXOwTdOa0IZ6szZ0cNx71bSfisCK4461aS5x3oEbQn96Xz6yftfvTGvPegDXNx7003PqaxXvsd6ha/96YHQfagO9J9rHrXOm/8Aem/2h70AdJ9qHrR9qB71zg1H3/Wnrfj1oEdB9oHrTWn96xxfZ70v2zPegDTaeoGn96pG5461E1x6GgC609RNNVIz+9MM3vQMuNNVa4n2W8rn+GNm/IGoTNVPUptuk3hz/wAu8n/oJpDPL4/uj6Vv+E/DN34t8RW2k2QZfMOZpccQxgjc5+mePUkDvVLw14e1HxNqiWOlw72JG+RuEiX+8x7D9T2yeK+lvBPhfTvB+nx2Vnh5pSGubkj5pmH8lGTgdvqSaTkkabnbaRp9vpOnW2n2CCK1tYliiQdgAAKt9IQT1yarxSqVypHYVL/AO/NYN3NDxL9oiGLboF0E/f5mjLheq/IQCfrnH1NeQW1/LH/q48n1Ar6n8aeGrHxZ4fl0vUPkOd8MwGTFIOjD164I7gmvm7X/AAdq/hW5Zb+1LQZ+W5iBaN/x7fQ4NRubwl0Gw3V1Mmz5gOvpWjBCssS+a67t2CAOVHrXNC5kC4VyMe9W4b+RRt8wjd94jjNZSg+h1Rmup1CeV/Y1wysrYOE5wfr+X86l0zWLVIYtjK0sZJKsOCcVgR6ilvbnYd+/ghhwD7VmXE0X2jzAwTHJVTWap82jLdSx6NED4i+FOrWmN09hM0kYPJwDvH6ZFeVgg16J8M9TRb6+tpD+6uos4PQ7ev6V57qsP9nazdWvaOVgv0zx+ldcex50t2J9DTST0qISg/8A1qXfnvVkmx4Y0d9d8S2WnR/8tpMOR2Uck/kK+kfEFvHNfeHvD8agQB/PkQDgLGoIGPTJFeWfA/R/O1G81aReI2S3jOO7EFv0xXpbXi3HxRuiW/1EAiT6/Kx/nTexG7F+I+rnTPCF35b7WlAjX/gQ/wD11xOnwxr4g8Jacfu28UbyIe0nllz+pJqb4rXRuvsVkOTNOi8e2QP/AEOs+3v4pPi7brbyKUhLk4/65lcfpUTdoMqCvJG98QdPtxcyXBlBZju2ehrzG+SGFy0hwp6Y5rsfF893NqTFG3Kz/KCa4LVkZZW8zk5wMnPNebTVz2HJxRJb3VrBKfLu2h3qUdkBBwex9RWNe26OryRMZRnhhzVe6m3v7dB9K7v4PWc9zrt40KRyxGOOJ7eWMMsu5++eMABj/KuyNPrc5KmI5Y6rQz/A3g+61DSr/WHEaWdnE5LP1c46D865dYZG12COBGd2lURqoyWOeAK+vNX0fTLfwo+iWVvFZR3o+zQpbxgYdu+PYAsfYGvEtT8B3fw88Y6NqbTwanH9pHkRKCsjOoyMg8dcd6vkd7on20Wknoc/YfDHxH4q1KeOxgjhghl8ue5mcbFIIyBj7xxnpXt/hqUn4fXFlGPLuLWB4SvodvFbOkwf2TZ2FjOy/aZ1eWbaAA8p+Z8D6sfwrmdTvR4a8XxXTHGnar/o8xxgJIPuMfTIJFWlZHJOo5S1MDSZjcfCeS2gdTJDI5cH+7nP8qh8DXax+G9ViIVStyDlTyRsGOP+AmqYdfDms6lpcvME+6S12npnnHPHQY/Kq3gydDca3a+aqiVopY0HBIBYMB/30P8A69arZmDWp6KNXEHhqSdXXzCgcFRjaD34r548S3xu9Ykmk3OXYncT7/pXqfia/aLQWG5SAxVlJ2kc8dOOn0rxu7d2vyVVn3dPfvUw3LPbvhBH/owPGGHUenfOea0Pi3qrR28dojbmIGQGwR3PGf6VS+FI8qBW5A29c8Z6f57VzvxSvzc+ItoGQv3SXOen+evpVT1kREj+G+i/2t4xtX2rstm81wyZ6HPoR6dcdRivWtS2al4imiIBEUBRcHOSR19q574Zacui+E59ZnjAmkU7Pl5x9fr/ACrX8NI9xdXV3MeXJJGTkfVf/r1D3GfOXiPSNUi8X3FxbW7ZMnIXpn/6/X8auXMiW8fkQBgM5O8fePfJ/Ou08Z/Z01S8S1RcySBneROePQfl+Wa4ny5ri6jiRFYMedhA/wAfrTSTdzRzdrE8Edva6XJeXCoXf5UGeh9R6iqukWLarrFvbjYse7MhBxtXueelaPiAx288NokhxbqARKpBJ784wO2R0rpfhV4Tm1a5l1BmKwr+7AyVIzyxx15BHIxVmZ03h3wqdc1k386bbKAbIlbA3Ad8Dt6fWvQ5oxFAY7fCIOuBxUsaQ6bbRwQoEULtWNBzj0AFVLiO4vY/KIVVP/LENtJHuR/KoYJWM97iJ1dbe3e6OMMYxiNPy61raFHFHbm6upEU8hV3YwPfPeqc2+0tzCUW3XGQIFBJ/AiuT1pIbqIwrdTI2PlkhQoS3YH157YrOd+XQ3opOaTOl1SLSNRvv38Mc2Sc5wcVbsLSy061JtYY4E9EGK8aun8R+FLtZm8+/t2+ba6/Oox+talv8TYtRthApMbYHykYNee72uetOi07HYa/eo6ttPb1rzHWn3yNVjUPEMiud77gfeufutRE7E561EYu9zaLUFYpTRgk1TlgHare7cfWpRDuWt07ESdzBmgxVN4+a6C4gAzxWZLDzW8ZHNOBnFKNmBV4QZ7UyWLYuTV8xjyGXKCG44qy13M2mkSO0h3Y+Y5wKikTJNL920IP94VoYs1fB2qf2N4lidjhC2DXtep6vH9gEsbDay5HPWvn7VLd7G/dSCrI5HPYg11Gm+J5J9LFtO5O0YGTTlHW6Ii+aJB4lvxPcO2ea4+ZtzmtLVrkNM2DWSTk1otiBK0NH1BrG6JzhXGGqkqZFKYyKLXGnZm/eXvmLweO1YU77mNAlYDa3NRvmjYBtAopaYC04U2loAeGp4c+tMAzU0cW7rQABmJ4qRJPLbAG5z0GelLKGVNsQwO57mruk6kNOf8A49IpATyWHzfnUu6WhUUm9XYueHtE1DWdatrO2ZYWncJ58nCR5IBJJ9M19a6HpA0TwrZaR9pN2LeARmcrt8w9zjJx19a8R0bV08aXFvZJosVpLMwDvbsd8wXnb0x+Pavdre1fTNBtI5EWMwdUjcsqLnoCecAYqISlJ6lVoxjFWK1mu2w2nrGxH61i+J7TCwX6DvteuhbbG0ijpJ84/H/9VQS2w1DTLi1PUrlfrWnU5+hymnNtvAP4ZBip74i20y8i/vhVUe7HArPtnMcg3DDRtzmrXiJx/amlWqH/AI+ZgT9EBf8A9lFLqBr294NP08QqcbVA/SsuC6MmpoXJJbepJ91aoL+5KO2G79Ky31L7Jb3t854tbeSX8QpxRYD58Vtu4e5pGfNQh+Pc9aQtVFDLt/3Kr6tmqgp87bpMegpgoGTRvtPQGr8F5GBhrYH6Nis0VKjUCN2G5sZflkLwsf765H51Y8oxAlG3wMMHBBGKxI5gB8wyKt2siB8207QP6H7poAiaBrV7u3T5lcCWNvUf5/lWxp3imawgjjG2cBekn8P0NVp0e4RH2BZIyd23kMp4JFTSaYiIsM0a74yVYr3Oeee/SsqnLa0kbUua94svyeOb2VTHCsMBP8Tckf0qbwbO83jJLm8R5xFudpGTfsbadpIPviqlnp0UcTbY1YlSrbgDuBGCPyrrtBhW1YeQioDywXGM/wCRXNKpCEWoo6lTnUd5swPitcNNqUXloEQuZWA6AkBBjgcfKce2K5WWU5RZDvYKAc88AYFdr8RrILd6feOcxsOVIyNyEkf+h15/5peQsepNdNFr2aZx1U1UaLQEDSIGhjOTz8tbyabZKgK28f8A3zmuZU4kXuciujS7ZVAHJxWde+ljpw1mndDnjMHNt+7I6beKhllnucfa7iSTb0EjFsU55ZH6niowDzljWCv1OhpX0LtjJGrbQSB/EQOTW3FdFY9luohQ9Wfqa52J3GAuR7AVJJclF+Z/m9M1nKN2XGVkb/2+0tMs/wC+l/vOeB71z+sara3jD90GdRgMDgCsW/1VA21WMjegrNb7RMcufKX0rWnQ6sxniLaI3bPWbPTt4ubWG73rjDqMr9D2rpLLE2ltctEkMdzjYMc4B5bHpwB781w9lZBnURQGVs/eccflXdWOnvJYhrqYRIgAZyOMdlHvwfyq5QjF3MfbSkrCQwRfaCyYY5+VQO9eoeConQowVsHqSMCvPLBkVgLGCMs3RpGzx3Ir0Hw+8qmOO586YkjG35QPb6UjGR6WLmGOPa0iggdM81yek3Md/dX+pnj7TLtiIH8Cjav54J/GtTWkt4vD87SqoldMBVAyHbgfjk4zWcttb6Xp4ggeNTCo2ljtxgDn6cU3Zoz6nm3xgAabTLgHJ3yRnn2U/wBK8+ikxXe/FREjs4VE5mZbhZCxGPvq3H/jtedRvXRT+EUjWhlxirsU/vWNHJjvVlJsVoZNG2lzjvUwu/esNbjHenG596YrGy17x1qF74+tZDXfvULXXvTFY1mvT61EbwnvWU1z71Gbj3oCxrG896abz3rJNx700zn1pjsa4vCO9PW9PrWH9o96UXHvQFjokvvepkvc9/1rm1uvep0uvegVjoftee9IbnPesZLrPepBcZoFY0/tHvSG4z3rN86jzqQ7Gj51Utamxod5z1hYfnxTBP71U1iTfo1wvqoH6ikNbnO6Lqt/pcitZXcsSht21WwpPrivZPCXj6W9jjhu8LKOrE9a8ds7bkDFdLplvIjqyDO3msZtWN0j6Dh1OQHjBVwMMDWkdRkW23FT1ry7RdTuyoWZyqgYADZFdrDfN/Z7DzRkruArC5Vi5qevRwWrSSgjacE46VxmtfEawsrZlFs9xKcgx44/Gk8T6wy7lPB3DJUDBGOteZanOJ5iQ/LE8Y60JtspRMfxLq66vemS30m1sOf+WKkE/XnH6ViGS5A27yB7AV0v9mTMqvJG6qw+UspG76U1tJGzLrWvMkFmcu5mP32dvq2aaF/2QK6RtKXAOMZ6Glt9FnvLgQWcDzyH+FFzj3J7D3NNTQuUr6Jq5sztBMcqnMb9j2Kn8Kh1sve3YulBZ2XEgAzjHeu1034eCPbJq77j18mE8D6t/h+ddPbaLBAoS3t0jUdlXFHMtyGeGBsHrzUiyV7q/hbTrz/j7sLeUnqWjGfzpdJ8B6IPE1jDa6DFeSuS7rJI3lxIB95hz/EQMY559KOdXFc6X4WaL/ZXw+0vzF2y3Za6f6Nyp/75C1XiWRfFniCZRuns7iGeNf8Anohjwyj8B+eKxfFXxMt9Muop9Nee5khVoJPIYxQKRwdgfPQjg4b9a53w54/uRPqd9c2sl5dX0sbKWIRI1X/aHXPsKUnZXCMJN2Ra8fatBPq+l3kUi+R56ndnpyDz9NtZ/hOyuz8Qri7vIPLS2VmYk53M3A/nWdcxi+1EXV0kYKuZBHHnaCe/PWup8JIjRXc5UcsI0B4AIGSePqK561ZcjSO2lh2mnIf4hmkLSuNsfzbeRnGfevPtVcGZghYogxk9z6113iO5I+/Mp2n7qjP41xN9IxVt4wWOT7Vz0UdVV6GTKcmvT/ggzQa1eXJwIohHvJ9yf1xn8zXmLLnJ969G+EE8Zvr2zlJVJWjb5R1Iz1Pp/jXoxPLq/CfQBf7b4ucN/q9MthtH/TSXOT9QiY/4Ga4TUJT4g+NVlaEboNJiaYj0bA5/MpXWabeK/ibXQDz/AKO+Pby8fzU1w/w6nGo/EjxNf5yVYRjHoWI/9kFNMz3Oxurg3Pjqxs1kGy3sp5pFzzklET/2fmsHxGYNU0q60zVTsljXbLJt+7j7syjuM4yPQkV19ppP2L7bqFydl3ebd2TnYq5CL+GST7k1xvihItSlzFMILyAnyph93PofUGnoQvM89nvbrVIJdJ1cEarp4JjcsSZo8ZLA/wAXABz6YPrWZ4U1P7H42gMkigXamBmUHqeV4HqwAx05qLxBdvNMIGU2t7ak+WO69chT/cPXHbPHeuYe9nN2twG8u5jYP8o7g9R+VUthnpnjDdFEytlDGMDIAz7jH/6/wrysuW1DMgyS3LE16x4xuhfaLBdwxosc0CSKN5HUA/h+FeSo2dQTdz83p1pR3BbHuPwwYxICeAUxwOT+Hpx+tZfiHTH1TxWhwGBk+5GwwPqeOD6dqu/DyIxujn/VNDyMfMp7jGDz19K6DSLE33i8Ts2Y4mZskgjg+gHy/jTekjJbGl4oePR/DlhpNu0ZJAG1gM4HcYx39q1/DcP/ABK+jBh0G3BH4964vxJqR1LxZ5GY2hgO0HO4E+o9K7ewCx6I80oIG04w3I47MKl/CWrXPEfGcfl61ctFI0rMwP38qD/u4qj4YgE9481xykQLlvLJ6e/t6VY8Ws/9uyLKpVATtSXDn9OtWNHEdr4P1jUZFYfu9i9T/XjqKpbBIwEsJ/E3iOO0tUaSa5m2lVydq9z26DPXsK+jNA0W38N6Lb6bYjPlrgscAse5P41xvwp8HjQdHXW9RiP9pahGCqt1iiPIH1PBP4CvR1IhjMsq4YjvyfYf/WpS7BEjMSIpaXBZhyzf0rLvr3ZlYdpHXDHBPvzjilvr4O0gbB8sZdg5Cx1zlxd3Qhkupt7RcYDYXv0z6evepRQ+XVlkVjIdyZKkMu7d2GMdfzrkZ9fGnapHcWsMUbq24FpCyvjtjAAqDWdcDFWhDs7HB8snYP1ya5XVbydtpulMUZ5UeTt3D1JIyR+ND8yo6M6vWfifdX0KQwWCJcPwseMlj7ZrzbUdWA1PN7YPZ3Gf4k2/pVm60fXLuGK9tdNvm8v5o5ooHwDnOcgfrXrkOl2ev+FtPvPEUCx3bxLv3Lghsc/SuCpyUndHsUa0qkeXb5HkK3JuYt3PNV2+WvQdW8O6bYwk2zKRXC36LE5weKiE1LY0lFpXI4nANWROFGTWOZsNheTSS3SxLm4kCD071ry3M+ZLc0J5g5wMVB5W7kismTXI0b/R49/PLPWu8q3FtHNETscZH+FXySiiY1IzdkRM0cfT5jVOZjIeamcAVExqokT7FV09qryD92R71dcZFVZV4IrWLOaSOo+JempF4guHiGFlO8fWuBinaFiAa9F8Y6rFrKxyx4DAc4rzy6i2sXHTvW0b8qOaJHJMZGyaatMqRBk0xlqBN1WHiAXNJapxU1x8qUwM1x83FPRMj1o25arlvDuI4pMEVjZlhmPr6VWZCjYYYI7V618L/BS+KfFEInTNlakTXBxwwHRfxPH0zXqPxB+DGmeIbd7vR4UtLxV+5GuFfH8jSjJN2CSsfKlPFa+ueF9R0C7aC/gdCpIyQcH8ax8FTVWa3DR7E0YHFWUYCqatipVYnpQBaVjIcCug8N+HP7W1q1s5Jo4WuHChpWwqD1JrBtWEZzjLfyrQ0+aVr5Wzkdwe9S7jR9XeE/COleFbOJNGs1vJsbZr3coJPfHcD2FdHO4mj8m5ieISDGTyAfqK8c8H69di4tlF0+7GQqHC46c+p/8ArV7FYXjSxIJZRIxH9zaf04qRPfU5iS4dJoonzuhDRsfUZ4q3Zz+XdK2eDwa3rrTbG5y0saq5/jU4Oa5m7hfTrwwy8jqrf3h61d0yLcpia/a/YtekwMJNh1/HrWXrCS3Pi7wzcIrtFHbXSuw6KwRQM+5Gfyrp/EsQu9HhvE+/A2G+h4/wqhprfaLaS3H3mTMf+8OcfiMikI5vULj98x9/WuQ8Z6oLPwTeqGxJeSJAvPbO5v0FbGoXXznJ71538RNQ8y5sdPU8W8Zkcf7TH/D+dUBx26kLcZptXbTSbi/srma3GfIAJXu3sKCzLJySTRS4waKAFFPU+tMFODEUCJUkxViO4iB+aLP41XS4K/8ALKNvqtTJfzKR5axJ7hBQB1/gmza916G48mRoLQNdSBhlSsY3kdO+Av8AwIVXaTc7HOSTya7/AMMaJJZ/CPVb6SQy6vqFuJgD96O2Vs4HpkBmPqNvpXnMb5Y5/GuapqdNHQ0ICBgjr2FdNobhZo1k/vZIx61y1uR2/Ct+xfytsjHJBAUVx1DvgXvHVm174SuMDLWrLcJgdV6N+G05/CvIx7V7hJtuFiWcDyJk8uQeqMCD+hrzC38FardXFxEqIn2eZ4WLt3UkHjr2rowkvdcWceLilJS7mAhwyn3zWkt9yFjVmboAozXZaT8Jr27KmYXEg9Ei8tf++jXe6P8ACi2slX7Qwi9Uh5Y/Vjz+VdMuWRzRquOkTxtLPVZlDC28pT3lcL+hom03UYYw7y25HosmTX0hYeCNKtj+50+En+/IN7H8TUmoeANB1SEpd6dHG/8Az1gHlsPy6/jWfL2K9rLqfMqpqHITZ9SaQ6TeXB/f3IVfRBXsurfBe5jLSaHfpOvaG4Gxv++hwfyFchqHhHW9GydQ0u4iVeTIq70/76GRRt0K5r9TjodBijxgt9TVyLRoVydmSPWtQBs5Tax7cUhEqg4TIx1zSc2HKh1paIpAVcA9SO1dHp+l/wBoWdxbpJ5SoFkdwu4qAwBbHcAE5HcEj3rnIpJPL2oc+wFavh24vF1+COBvLaffEGI4yVOPryBxUatjeiI4dOn8OzDTbqyZZxI265XJSQdQVPcEYr0Hw9fTW+3Ay543EdBVLX9Ug0rSbRl037TaRxgOEjB8ph8u0hs4OeB+VZUXjfSjGJG0bUSo7K5wPwAFNq5nc9H1HU1vbnTrdiSTJ5rkDIwi7v57fzrF1C+e71SG1eNEhMuZGK5YbQWH6gVh+H/FGmX2sS6hdi7tLbyxEkUxUbjnJAzj0GfwrW0+/wBK1e+WK2tdxic7y0wbYcnhgBtz8pGP/rUttAOS8bRNqnhLV9UlRozazwLGCMcFyp/z715irV6v4jvJbvwD4pikwfLmiKgdFAmHAryQNXRT2JkWlkqUS1SD4o82tSbF7z6a1xVEy0wy+9BNi60/vUZm96qGWm+ZTHYtmb3pplqrvpN9AWLPm0hkqvvpN9AWLBkpPNqsXpN9AFsS+9SLPVDzKcJKAsaiT+9TLP71krNUqzUCsaonpfO96zhNTxL70gsXxNSSj7REYvXk/hzVLzKv6T+9vGHXCE/qKmTshpajrSxxIOOK6rTLQRgBQrPkYDttxzVe0ssfvCoPt6V1Wm6fazMu+MJJt+/1BrilK502sRWiS/aisKvAw+UrtBB9Kt399PFCPMIUhQGTbtIJ7j2qyum28YLFwwA25BwRSXtlbS2vlzypJlBtLsTipJOL1e6ndGLtuUkgEn3rAuIOQyAK3XLdvp/jW7dwP5yxW6pJJjIBbgmuS1hruK6/0r5MfeXtWkVcdy+dRuixjkuZLgsclGYuC3rirqxTzSIZhs8zAWMDLP8AQD8sVa8GaVpeqMrXuu2Wkp90mTJlPrjjaPqT+Fe2+H/DGg6fbeZoYhuWYfNdbxI7/Vv6dKpxaFzo8z0T4fXl/tn1VWsoD/yzGPNce/8Ad/n9K7qy0Cw061FvYWyQJ32jlvcnqT9a6SS2ZOq5FV3iB+6cH0pGbbe5jtpCdRzR/ZqL2FX52+yRtLcSLFEg3O7nAUepqO1tJ9TUTTmWzszyq52yyj1P9we33vXHSjUkqCGAzeQro0v9wHLD8BV/w1f6ZBfXGmzy2/8AacjNvt5OHKBcr16jBzxn7xqyUtIofsdmI4h2VCBj1P1rK1fwvF4l8I2t/bAQ+ILGL/RbwD5llTIKt6gkEYOepqorXUOuh83XVulx4mvyyeVDHcuqwk5CAHGPw6VtCcRRhY8AAVzlnJKLmb7TkTeYfNBGCGyc1ekucDg/Ss6t3I9LD8sYGob0L06nrXaaCsq6RAckCTJbYQCAxJH6YrzO3L3dzHBCN0kjBVHuTXrFlFHBYbdm0LhF+g4H8q5aq5VY6Iy5mc34kJWUqzBlHygd2rkbxcfd9a63XwZLzcWJGPungVyl5ksc9QaulsZ1DLfg46V1/wAM76W08RSL/wAsHQF1zwWDAD/0I/nXHyjk16X8FU0Y6reXGrQxyz2/ltb+YeFJJycexC/Su2J51XY9M8NQape+ONTufsjRaa1rGhuW4VpFY8D14Zvyrb0PR/D/AIJtZ/sBBurhh9puJG+Zzkn6AfMeBWTr3jWOKFo0dE2twnbj1I7e/oa4HVPGPnK6pI21s5RjwT/h296s51c7zxB4tYB4xIyFhwAMDB+v+TXmWua6JpGaGRklYYOG+Uj1GP5eorBv/EbyI0fzFM55b9P8/pXNSajIMjcck5z1xTsNIu6lfNeMsd2TuUfJJnkf/WrMncsdsv8ArOz9mqJ5TIOQPw4pvmEr5b9Ox9Koo9N064Op/CyFWyZLRngZj1x1H/jpFecjMeoAScDPTNdl4AuPO0PWtMcksEWdQeeAdrf+y1x94phviwI+V8ZXqMUluJbWPa/ATvGsOVI8wMCxGABj8OpB/WuwsidItrm/f/W7CNgPP5fhXn3ga5SVbaIhWEuGBP8AByp49vYV3HjO8aPRxaI8YTgHzCA2eufb8BSnvYxichprfbNa81x945by2KkDPU57c16jcSPB4aZ2ALMvy7OQfTOa8y8Nwu+sIYypkAyIsZzj3PA9c16T4hkEPh+ONyI2ZfmU/d984oqbDhueGeIoyNakHyxtk8DK/qK7XwZodpqHh+KC/V0s4ZBdXBb7swH3V3ehI5H+zXKanYebfqUdnUtyUwR+uSP1ruLnNjoei+HrJlNzrDq7hSQUj7HGP7oOeB3prYJO7O10ieXWZpr6RV+xEj7MDnJUH72Pc9Part5eFchBwBnkc/lTbh4tH0xYoSiMAFjjGBn0AFYymV4mubk4Yj90EHzEH+In0qGXsZ9/qb24xDbrcTOSxTaG79z0C1h3Fj4h8R2RfT7Fmt2PyS7liVh3IBOSM/hWhpljdavrJt7eJRZKQJ53GTgfwgk88Vp+PvFEnh3S0jsBgKMAKMYFZVKqpq5vRoSrSUUZ3gz4dnSJI7/xE0U00JYrHkMAT3NbFx4t0i98TW+jiKOS4ckqzKDjAzWd4U8QS658PJNQkf8AfFnV+ehBI/livL/CVwbj4xWRmm+67kZPX5DXHOpKo7bHoU8PGKbfQ9e8X6q+k2Tsh+TYeAK57SJH8T/Dhrqcuskcj7mHB3BsZ/LFY/xc8RySgWFu2EUndirXwp1uFfh9f2czKXhkc4J6KQP65rmt7rmzeKcOWy1PLdf1HU9PuGRpfMTPBPWuan1W4u2ChSzscBR3NdD43njkuGEJzzya5/RnFncLfMoZoTlAf73auylFcnNYqs37TlR0upafaeHdGhhnxNq86B5uciLP8IH9a4C53fanDMWOeprfe5lv7qa8vXLHlmJNc9I/myM+PvHNdNFW3OPFuNlYbW5oV+Apspj8rHKE9j6VijBb0p4Uggj8MV0OKkrHDGbg7o6SYFCQetVWbmremW99q2nzzR2ssi2iAyyquVA9z61X2fNzXNazszs5lNXQqoWXmq88e2tKJflqrdDBoT1CUdCil1nqc1XlA805GVbqKjBxSk7lrpOMpTwGCYqeQeQfUU6JeRWmlt9vtzEP9cvMfv7VSijKthhgjqKEBetV4BpbjninwDCikcZNMLFeOLJrT0+ynvbyK2tI2kmlYKqqOpqsihF3NwBXdfDxraSK6lDSw3NuPMLwgM7xjqAD6deOT+VY1J8sbo0px5nY9o8A6APC2jwwRjFyfnuD/wA9Se34dq9BilWWMOvQ15Donj3T7kJHZarHdFTho7keU4ru9K8RWsl0tuTseTpzw3uK56c7aM0qQe6JvEng7SPEkJGo2yuf72Oa+efiL4A07Q9SZdNP3jxEq8IPSvqFn+XBrmda8Kabq8yvdQqyhtzJjhz713Rl0ZxSjrdHx3PaiJ8FeO3vUQAXoK+h/Evwuhvr43TnyogPlihAVVHYdK4TVfhVqkEfmW6ecxY8L0Qdh78VVgUl1POYwznbGuSa6XRNFnvZAsaSOf4gqEnH4UybwlrNi0bm0YZ5BC5H8q7PwX4o1XwpI+bWJ0blhLHy2PQgcfyqHc0TR0PhzQby1uY5P9UO5K7dg6Z574FevWk7fZUhjbLY+ZwOvsP8a8z/AOF23CbfN0iBy3QKxGfzrbsfiolyYfMsY7cTIGUk5z7fWlrYT1Z6BbaeiuJZvnfqOOlQeItOa/0wvAMzw5ZAP4vUUukag9/bLOPuN1GOhrTd1j25OAxxS1uOyscHpN6t7aTWc/8Ay0UjBrDs7r7DfgSHBhk5+gPP6ZrpfFmiz2Fwda0pCVHzXESjp/tD+teeapqYk1KSeP7kwB/HFX0M9TB16dLbXryAnCxTN36LnP8AKvJdY1BtT1a4u2/5aPx7AcD9K7Hx9qn/ABNNReJvmndVH/fIz/WuApoaFFd3psY0vw3EGGJJR5jfU9P0xXI6PZ/btUhhP3c7n+grpdZu98gjU/KvakyjndRtPNeW5hTgHMijtnvWYRiu10KEMJnkUFWG3BHX2rD8QaMdOn82EE28h+X/AGT6UxGLQKKKBi1a0+2+138MB4V3AYjsvf8ASqord8OQZllnP8ICL9T1/T+dJ7Aep6bq88YtZgQDsG1QOMdNmPQAYx6Vyvijw+dLuvt1ihbTbhvlI58lj1Q/09R9DWhpc2+P7Ox+YHdH/UV0mnXQVHhuY1mtpRtljcZBHuKzauhxk4u55zA/3Qa1raQvjJ4Xt61uaz8PZFQ3vhkm5tzybUnLx/7p/iHt1+tczA5hmMciskiHa6MCCp9COxrkqQaPQpVFLY7eL97axLuDEc817YunW9tF5kyxx4XLuwA57kmvA9Jujc3Vrax4VpriOEAnrucKP1aus+PPhzxbrlzaTaEtxd6TDBiazt258zccsV6twQO+MH1p4WLs7meNabidHrfxQ8HaGXjfVku5l/5Y2S+aSfTI+Ufia4PVvjvcSBl0DQo4B2nv5Nx/74X/AOKrxxYpLW5MFzDJBMpw0cqFWH4HmrP3jg/dz/Wu1RRwHWal8QvFmpuPtGuXCbmBVLT/AEdVz/uYJ6HqTSab8YPFuiMqm/W/hA4jvV3/APjww35k1zG47i/c7j9MDH9azb5Mbfbiq5QW575oH7QOiXm2LxDp1xpzngzQN50f1IwGH4A16XoniLSPENv52g6pbXyYyVjfLL/vL1H4ivi05P4GtKycjy5onaG4jOUmjYq6n2I5qOUbVj6+1PwnoOtZOpaVA8h6yqNj/wDfS4Ncfqvwas5WMmi6lLbntDcJ5i/TcMEfrXlmhfGPxjoWyO5u49Xt1wAl6mXA9nGD+ea9Q8IfG2w8SXi2U+hajDdnki0jNygHqdo3D8qTjcE2jjdU+HfiXSstJp73Ua/8tbQ7x/3yPm/SsXT0nXWLYZIKzJvDDaV+Yev+eK+n4n8yNXCsu4ZwwwR9RVPVdJstTtpBdWkE0vlsqSSRKzISOoJHFRyK9zTndjwe38T6lrOqNp98kltHG8oD2o8tm2YH3x6ZGT1ORW3D4C0Zv+PiO4uCeWEtw7D+dcl4Z1MtriLPGUCpKxkbo2doP6pXpEOt2Nlp9xqF8JGtYQNzQruIP0zSlG2xKdzMPw88NZVjpS5B4/ev/jWiNNs9HsR9hgEaxLlYw5xwc/4/nTbT4heHNSure2sheM8rFQDCBjaMnPPYcmp4vEula1qTaNDaX0V22dgubfYCVOc9en9Ki0uo9DjpsX3hfxrGoGFy+AOmHY/0rx/d8o+le46Tp866V4ttrtFWWWBicA4+ZSRg9+teElsLW1PdiexIXphkqFpajMlbCJzJTfMqAvSbqQE/mUb6g3UbqAJt9G+od1G6gCXfSb6i3UhamBKXpN1RbqN1AEu+jfUO6jdQBOJKkWWqu6lD0AXVlqVZKoB6lSSgC8HrpPBul3uqXtyun2styyIuREmcZJ6+nSuTV69R+EHiKTRItVS3gEst1JAgJ/hxv/xqZK6sK/LqdLp3w98RTt+9t4rVD3mmH8lzW0fBz6Ykk15qNsNke4qoPbsSe3ak1v4gW+mWhbWNQWHji2gTEj+3rXi/i74ian4mke2ti9tYnrEjZLAH+I1hyLqVzylsekyRmS7XyZfMgkAkQp0KnkEfXis2aylRbnztxC/dOenP/wBaqXw4nnvPDsSuzH7NO0I4/gIDAfmzV6Rb6FPeAeYghj/vOOW+g/xrJrUu55uml3WrXEFrY2jTXIHKx9RjGcnsOepr0zw18O9P023SXW7W31G9xy8yiRYvZAw/XrWlbaBBZQldPurizkc5klh2bn+u5SKJItetQTZatFdcfcvrYc/8Cj24/I1cdCJamjceH9Huo9lxplo6+nkr/hXPXPw10fzfP0mW50ucfde3kOAfoagu/iBfaFlvEvhu5it163dk4mjx6kcFR9a1dI8feFtcVfsGsW+8/wDLKY+W2fTDYrROXQi0THay8daIc2eoQazAvSO4QB/8f1pq/ECO3lWHxLpc2lTdPNUFl/L0/Ou7GHUMhDD1BzVa9t9Mvtmnan9nka6yscEpG6TAycDrwOc9qm990Lla2Zy9/La6+2mzrMt1pVvIZpxAd32iUFRDHt6/ebdg8ZUZraZdVkUvc6eLeIdFa5G5vrgED86oaD8J9I0bU7y63zvBcMjxWizOqxFRzkgjfz61sXHgLw7cyb57DzD/ALcrtn8yaGuiK1K5eHYFub6zt1BB2Ar/ADNZ1zrf/CLWK6jJFJdaZK2LyS3G820mcGUKOSjYycdDzzmrs3w08KS5L6RCSe/Ix+VW9LsF0RjpkQH2Up/ou7nAHWM+oHUe3HahJhoeFeJfBF/4n8cT6l4N064msdQXzXkeExosvflsYz1+pq+/wk0zSIVl8XeJUtSMeZb2yAvk9ACSf5Vvah8T9Svbq50W2ieGYHBW0G2VdrfMAW/iIDYHc8VxGuWWq6hIuqtq6TWVw26KaQYDMB9xwOVf8MHjHem1d6minJKyNDRvDnhqCG41PTHvJpEuY4rU3Tj5QVySQAATwwrpjbbLX5G4yDg9qwNNl+wmz0o26pNNI93NlwzLhdqjbjjhz3/LpXTFV8sqF+bPJJ6CuDEtc9juwt+S7OJ1wsZtx5K8Y9q5S/XDbh07V2OvQhHxnp6CuRvDnPHGeKdM2mY04+arvh/V5dH1CRoTjz4jGTuxjkHP6Y/Gqk4w4qhdHCbhwQc13QOCotzrLnxG1zEytI/upY+v61kzXvmAgM23sCelZq5li8xTk/xDNCkn6elb2OYladm7/UCmjpxzzxQqhsetSmPAG3rjrnrTAjAI+7zSMAR0wKeMryf/ANVMduBj/wDVQB0HgO++yeKoIZn2w3StA+e+RlR/30BVfxHZ/Z9RmVTyrHO5do/DNZFrctZ3sN1Cf3kEiyLkdwcj+Vdd41hilvGntSDDKokjIB5VhkH059uanqLqdB4F1GO3/s6V2JcEA7mwBjjHTnjJ/Ku78T3qurK8YkCHA3feyen0+oryHwpdlVgJQSiGXOwnt1/ma9T1S4imskd5TiRBwhO4gDjdjpzzRLdMx2bRn+GrUz6mjySo0kbFtkkuzzD04Ir0LxZOLe0gjcDAT7jH29a4XwpC8+twRRK2CcsYQFZRkc5OP0rtvF7nzQpkAVRjaxwenXmonuiodzhdN0uO/wBaiafBRn+ckcYHzMMgegNXfBV4vib4l6n4kvHCWmmQnyizYEe75V/Darn/AIFVbXbltH8Iape5CyeT5EbZHzbyM/kOlV/AlkJ/AdlpasVn17USXIOGNvEAXOfquP8AgVUC3PSYf+JzHJq93Htt9u21jOCWBPXHYmsrUtV+13BtLK7XLMBJ5fJYkgdemBnp6A10V6BPs060icQomGKAbFAwAo9/5Vz89zpPh/dHKYZb1uEhj/gP4DsOc1A9jZuJbbwzo8Foh2quFJHViT1rzv4yXBjt441P3l5rd8fbrvwuLiMtuMe8HNcf4/uf7Z8N6fqY/wCWkQLAdAe4rzKkuaWp7uFgo2aG/CTUS/grXtOz80MgmGT2ZcfzWvNhqsuleMotQhba8E+f8f0rpfhhfGDWtTttwCT2bHb6lWGP0JrjNcVk1uYdPnJrSNvaNDmrQ+Z1vjvVfttz5ycbxmuT03Wb+wWWG0lKJNw4Hep9VuGnt4ckk7RVCBAuKuEUoWYOTck0WdTLS6eXc5fuaoRtttQgrQvWxphz3YCswfK230NXHYmXxXLboU0Wdx6da56ukvPk0CU+pA/WuaPWtqOzOPFfEl5DhzXeeBPAcuutHqOpoy2G/bFH0a4b0H+yO5rO+H3hH/hKdeC3OVsLYeZcv0+Ufw/jX0LptpHFAl0kSxRKnl2sIGBHH249TVznyo4tZS5URrptppuj/Y4IIoodhUxRrheevFeF+ItLbRtamtmHyZ3Rt/eU9DXuetX8Gm6TPf30nlwRLlmNeVapcP4+vbZreEWdvbggSPy8gPt26VzRu3c7E4wRyKy4XA5PoK0bPw1qGpMHdDBEf4n4J/Cu70nwrp+lxh0iE03eSQZNWrjOcdBTbtsS6jlojwoikFPIyMikAxzXUZEttMYJldeCDW1q9glxaR6tagbJCFnUfwv6/j/OufBro/DOoRRzPZX3zWlyuyQenuPcHkVMrrUqOuhmINqc0zcN2Sav6pp0um30trN/ByHHRlPIYexFYUkrPMCOFzgCqvcWxNPKWcAcD0ra8Maq+javBcRtt2tnJ6H1H0rC27gWPap4jkqDx71EkmrDTs7nX+L/AA3HDOus6QzCwvPnCp/yxfup/p7VtfD7xk0bDSdYkZgPmt58/MhB6UeBtYjmjbQ9RjEsNz8mG7MejD0PasuGx8zxJG6W6wW1s+II1OdzEglie/b6dO1cz1XLLodC7o+mNL1P7Xp0buctjk+tWfNz3rktBnEWi7pTuEYAPP0rQkvnsLhUnJ8uTmKQ9/Y+9bUpcyszkqrlehtMQ45qpNCpOccelLFdpKgO4ZNK75Awe/WtzHQ5PxRdDT7YlVB9Sy5A+pryzW9aiWbayFC6fKMcr6H8a7f4i6v9mhEcWTKpzgDg+9eVandtqlyk0qCPjAx61SQkRPIbiPdnDoc5H8jW5pjPcWtop3GRHJjI69v1rFhBjmWNDneOuOp7Cuq8BtE+tCOVlAgYTYbsoxmgu57x4akih0Yaekm66tY1Mue5YZzV/UJ/O0VpYjztyPrXnNlr3l+L7meOUMiyDcV6NGRtP4ZANdsLxRaTRDBGckDuD3FKwXN2ynF1YxSgg70BP1715T8TPBjaXBLrejRsbUfNcwKM+T6uv+z6jt9OnoPh+Vo9P8pjnypGX6g8j+dbRCyxlWAZWGCCOCKXwse6PhXXL03+pyODlAx2+/vWcRXsfxi+Ev8AwjdxJr3h+JjpMrZmhUZ+ysT/AOgE/l0rySC2e4uo4UHLtj6VpbS4kbvh2D7Hp0t9Jw0nyp9B/wDXqCaUzSFj1Y1c1SZIII7OHhUUDiq+lW5ub1Qfuryago6DT7fyLGNcck5P1qLXZV+xLbMgfzj82f4VHf65xV/jdk8Ig61zt9dG4nMnQMflHovahEnLXEJgmKnkdj6ioq2rhY54WDjG3ofSsZl2N6+9UMUe9dhplr9l023UjDODI31P/wBauRt0824jj/vOF/M16BKv7uJ16D5fyqJDQ+I8hgcH27V0mm6tH8q3yHP/AD0UfzFcynH9Kt28vTPWpGemaSyOofTrqOTj7itz+Iq7qeg6f4hRRrWmrJIowswBSQfRxzj26V57bMDiui0+7uo1AjupkHoshouRZp6Frw98Nv7N8a6ZfDUvN0q1nEskNyAJA4BEYDDhvnK9gfrXsENzb3Ukot5klMUhSQIwOxh1B9DXl+myT6rqtosssjxW86SAFj8zhhj64615t4sm1rTvifrd/wCGtYS2na5xsSbYSQACD2POeDTileyG5SavJn0drPhrR/ENt5Gt6bb3seOPNjBK/Q9R+Feaa9+z/pFyzS+HdQn01+ohm/fR/QEncPzNc7pHxy8VaEiR+L9EW+h73EBCMB6nGVP6V6N4f+MvgvxCERdS+wXDf8sb1fLP/fX3T+dV7yF7p4vrPwr8WaCrtLpjX0KqR51ifN/Hb94flXB38TYYEEMp5BGCD719txvHPGssEiyRsMhkIIP4isjW/Ceg+IVxrelW12cY3umHH0Yc/rRzdwt1Pi62s57y4WG1hkmlc4WONSzH8BXpPhn4J+K9WjSS+ji0i3ODuuj+8I9kHP54r6I0nw5ovh2HytD0y2slxgmJMM31bqfxNXwcmk5dgPPfD/wP8LaWFk1JZtYnGCTcttjz7IvUexJr0Ox0+z0y2W3060gs4F6RQRhFH4AU5nWGMySuqIoyWY4A/GuM174u+FtC3Rpdm/uF/wCWdoN3Pu3SpSlLYTnGO7O7qGeeK3jMlxKkaDqzsABXz74h+PWt3O9NIt7fTY8cO58x/wBeB+VeZav4m1bxDdB9Tv7q9y3IdztH4DitPZ23YlNy2R6VbnSdKv4LrUnMjST3CiOJgSYw/wAmFz0ILHoCfXtXZQa54L1DbZXllc2qswwkqOqlhyM+9cFoWk+G9Z022ub2/ma9hijtY7YfIN+cfePQnORxzn8vSbDwzb2zQxWtnrGnzGQqkssMTxkhc5+YDsD2rF2ZWuxo6b4J8I6iS9kiyFCWYJduWUsMEkBuCQO/pWfrcmzxFcfYVtpEQx2kjSXJ8w7+WWLHRtozz3A9K7PR/Cw02CRjqEzzzph2SONBuP8AFgLyfrmvKbjw7qttdQvr+qRRQRTG7ylmssgdH2rycDJDEjAPfg0mkXbQ6Sz02e0v9cjkVvs0wUw57Lz8uO2M4r5o1i1k0/Vbm0mUo0UhXBGOM8GvdNH8VW1r4gudMhguL2O5kdjfS/KxxnoAMbfQdhWJ410m11WQ3DRASL0bHOPrUxlysqzaPFS/vSbq6yfRNgzHJkD+8oIqo1m8f37aGQf7g5rbnQrM53dRureKWgx51gg9wMUCHTJGCrbAEj3p8wWMHdRuroP7P01ukWPxNH9k6eegI/E0uZBynP7qN1b50SzPTcPxpp0O27N+tPnQuVmFupN1bh0GLsf1NMOhJ2/maOZBysxd1G6tZtDx0H6mmHR8fwn86fMgsZe6jNaJ0sDsaadPUfwn86LhYoZo3Ve+woOq/qaT7HH/AHf1NFwsU91PV6sfY4z0B/Oj7LGOx/Oi4WGpJXbeGdH8S3GgNdeHAxWSdklWOURuQFXBBPuWH51x8dtHnhSfxr1fwDf3FtpNtYWMLSMCzSN2BLE8n8QPwqJystAsc3/wrrxRNID/AGBIztyXluFbn1PzYrq9B+C087xz+JrxYY15+yWhGT7M2MD8AfrXptncSpbbrlhuAycdBU9pqFtfRI9tOrhxlTnGax5mx3E0jR9N0OzjttMtIoEQYG1efz6k+5q8Zvxpmw96BGTUiFMp7Um9jR5ZHSjYaAGnJrlde+HHhzX2aWez+zXLf8vFqfLbPuOh/EV1+MdqAhPJpptbDPKF+GfirRJN3hXxWyp2jmLR4/Lcp/IVRg8M/EXTvEkWuiFbzUoicTm5iZSCCD8pK9jXs4Tijy6rnZNkcVH43+JOmIv9peFkvlHU2yFmP4ozfyqZPjla2k3leIPD1/pr+hOT+TBa7DZ6CnmDzojHMokjbgq4yD+BqvaLqg5ezKOl/FPwhqwAi1VIHP8ADcKUx+PT9a3Zha6zYE2V0jH78U0LhtjDoeP8kVyGo/DbwvqZLTaRDDIf47bMJH/fPH6VzsvwaS1m87w94hvbCQcgSLv5/wB5SpH61V4PyF7xznjzTX/4SOa9tkbR9Qdc3x2/u2wMGRWx0P8AP8a4m28RadoEg/sxPtt+Mg3k4HU8Ehcfzr0HW/h947vbdIdTu7bXoIv9WpnKsPxZR7d6841bwTrXh+bfd6XNGpP39u4A/wC8MijTuNPub3hC4a+8V2bzsZJZrCSeRj1Leey4/JRXo7KVRtvzuTgcdK8y0tv+EfuPCmsTgx212k1hOxGAh8wspJ/4GPyr1G4dYLV5D97tjvXnYpNTTPSwrTgcT4n/AHVwUPzE8k+lcddLuYntXW6uyzO0kjZeQ/xdh6Vy15zIV7dhSp6G00Y1yO9Zt4P3e3uxrVucd+AKy5snL+vCg+nrXdT1OGq7EVg7LJ14P860JLXfmS3+93X1rPtwQWA6gbq04pNuHBIBHauo42V1kXcVcFHHBFOy0f3Tn/PSrM/k3KjzVG7s696qPazRcwv5i+h60AOYk+xxUb9PmHWq8k8iHDRleaYblz2xQMeTz7V2i3J1HwZZzZ/eWubdyQP4fuj/AL5xXCAs54rpvC05e2vdPfkSqJEBPcdcfgf0pCexJ4bkK6k0ILAOMpkgDcOR/X8q9LguGudJllu42dY2BXyjk8/yB6V5fHIbHVYrt5OY5QXAPJA6/mM16RYTuZ5reIoY5lyUU9+uf/1U3sYy+K50PgSCK78RRpiN44zuCkElSO/8utdX4o3SXDOWG1eFKnOPY+lYvw5hIvrqZmBAHIBO4HPWreu3MU9yyjhOuUTbz23f1rKe5UdjiPiddxr4HijjIAkvFDYcHPysecfTHPtXafDi1tNL8ORaheP5cFhYpGGc4CtIBPL+YaL8q4b4hwTXnguUyv5rW80cuV7A/IMnv1qtrlzf3+o6f4A0eUiMNGbuXu8hQE5PdVTAx7Y7CnuUjrNQ8b6n4uvJNP8ACUbRW6n99dElcj1LdR7Ac+/aqg0y30XcFkOoajKGzI6/JGMclV+nc/nXV2+mWei6ONI02MW9rF8stwert3H1PrVWDw9LcPMka5SQBnmJ7HkAH6HoKhtBZt2RJfE3vgpUwCViwfbjH9K8/wBCkXUvCN7pcvzS2UvyKf7p/wAmvVLbTfI0m4sg4k+UnPucmvGbS6Oh+O7qIjC3CshHuR1rzHq3Y92i2oq/QzPD8a6J8QrVZ1KidXj5OB8ykD9cVieLofJ1iTuNxra8Uabr93rVrdW+nOTA4cSAgDgg5rF8SyteXgMo2P1cZ71pD4kzSo01JGdI3mRx+wpUGPrTMjoOg6U9eBWxih14N+nsB/CQapsvzIx6MKvgb4XT+8KbBZSywwxlfmU4oTsNq7ItabytFhQcb3/OuejUvIFUEknAA71u+K5I0a1tI23NEpL47E1t/Cfwz/bvitLm4TNpYDzpCRwW/hH58/hW9J2hc8/FP94z1PwX4ZGh+HbHSiuLq9/f3bDsOuP5Cu0mPnzCOMYVeOKhtl2/aL0j5pMRxj0UVfs4Qihj1NYtuTuZQjyo4v4txeX8PZVQcNKgP/fQrhPCbbIlA4r1H4n2Yufh5e55KAOPwNeV+FwRGp7VcdmVU2R3sQ3RfhVK5j+Y1Zt3GxcntTpow+SKzYkfOsTHbsbqvFSd6LyLyZ946HrSZzXYISpYJDHIrL1BqKnKaAPQUgXxV4W8qIj+0bNC0XrKnVk+vcfl3rzmcFZMY6Gt/QtVl0u+jniYjawPFafjDw8b7brugQNNbXBzPBCMmCTvwP4T+nT0rKL5Xyst+9qcmshRg46kdKliUv8Ad69hmi5t5LWUwTLtkj+Vgex9KIiUYEHmtCUdJ4e83+2bfGFcSKCWPv611emwH+2wGcNtdnbHruI/pXE2Mz+alwp+eLn06HvXW+Ebg3N8XYYZ2ya5Ktzqp7Hpd3e/YPCcoDYeTaF/EgVzPjzx5NB8SrHQ4/nsLdViuo16s7qDkHsV4IqbxBqEQvNOtJm2wJLHLOc9FEiisDVvD0Wk61eeMPFEzGe6uHuLaxUjJBPyAn6YopNGVWLsdOniiWxuHtbmbJiYqkmMCQD+R9R/QitZ/FzmBPIdQ23kt0P0ryiHU5L4XdxqTeUt04kJQZ8ludrgd8Z5HcZ9qiGpXMbm3uCN8Z5IOQfQg9wRgg9812q5xcvY7jVZf7RikWVvMLcsTx+FcHfWfkSkLyPQ+laUWrOuBvI4xgmobicS5PU4p3sCujN2q0fXlemBWhoeo/2drImf7skbxsT33Lgfris58K2Rj6VXdwOnbp7Uyjq/DWsfZdaU3DFkfKPn0Neq6Zqe7ClsvD8pPqteCW8x3gnr3ruNA1902bmy6DH+8KBM9v0+dQo8vuMjFbUE2RXnmk6urqhRsq3TnofSustL4SAEHmpHc3J4Iru2kguI1lilUq6MMhgeoNfNHj74anwN4hl1Cy3PpFzk25P/ACwfvGT/ACPp9K+kYJwRUWs6PZeINGuNN1OIS21wm1x3HoR6EHkU4yto9h7nxTcytJcMzdSa6DRbfyLPzW+9J0+lN8VeD7zwt4wl0a8y4U7oZtuBLGejD+voc1cVlQqo4VABTkmtA3GancBLdLdT803LY7KOtc3dzjczDjnAqzc3vn3FzOD8q/IlYs8pdgKEISWU7APU1GqeY+Oxpp+Zh7VPCMSimMrESWlyjY5Rgyn1r0Cyniv7NXiYbJhlf9lu4rj5QrqVcZFOsLyTTJCbc7o25aMng+49DUtXGjriCoGevSnxyYbNUYNXgvjmN1WUj5o5BjP+fUVKZ4hnIkjPbowP48VAzZtrlQRzWxa35kxFE3+83pXHxzxnpIT7YrZ0uQvKirwCRSbFY9W8IokavdyEJDboW3MeBx1/nXzfq19eX2u32oMvN3cPMUYZxuJOK+irlDbeCXt4vllvRsJx0j/i/Pp/wKvKtQ8OMHLeXx3IqedIqMTkLLXrizwqTzW3sfnU/gelaAuLHUlLX2nQXJPWW3baw9yKmudBHOQRj26Vlz6BIh3Q5BHORxVxqClT7G1pVxd6JN53hHxLd6fIDn7PKflP17H8RXoOlfGvxTpESjxTosWpW463dodrY9TjK/yryEyajANs8QuFH99ckfQ9av6drKQoZI5JrVlPzblLKvpWnNGW5nySR73b/HXwPdWJmkvLmCYDP2Zrdi5PoCPl/WuR134/3DKyeH9MitF7T3j73+uwcD8zXj2qSwahfNcI8ERPDMq43n1x61FbaaLhwIYpblv9lTihci1DlbNbXfHOt+I5idRv7q+JPEeSsY+ijishY7+46sIU9FrqdM8H6hcEb4BbpnuMn8hXZaX4LtoGRp4zJJ6y9vwqZV+iKjRitbHmen+GZ71gYYJbgnq2MD866W08A3gh3zFYUB5Vefwr1S10pYAFkUKF6BcY+vtSapLb6daTTTEiKIEsAuSPoO9czqTkbKyON8MeGYtN1xJZmALjbvc8AHjP1Hau5uLbTbJYrTT7+52JNwElYKo29MHOee9ea3PxAjnuNn2C4VOisIT0rb07VoroK0cFxJgjpC/X8qLTB2e56/pOuSQ6aivdwuIlO4y5L4zxnoK88vLuA3U7QjyxI2W+YnPp79MDFRfb7kKxitLkblxxA3+FZSpMshZrW43nqTC/+FJuVhJItQxhbndFGqM4+YjqBTdU/wBQQ/8ACMde9WYY3ALGCYE9MxNj+VUdTeZlYeRMw5/5ZH/Cs7O5d0clOfLkYAZ9RWdNtxlB1q9eJcNIWMFwv/bJv8Kz5A4JHlS8+sZrZJiImjDcYHT0zVf7KjSP7AdKsszkD91ID6+WaiXeinMcmSc/cNUriK7WhH3TURjkXqCaub3bpHIf+AGhvN/54yf9+zVagUxIV4p6y/Ly1TeXK3/LvKf+2Z/wo+yTnpaT/wDfo/4UACSfKee1KJeMmmG0n/595x9Ym/wpPs0wODDL9PLNFhEvm4XnrR5ufunNMEMvOYZOndDxTSkjgFUfHqEOKLBckMmewrW0Twpd+I4LiSwkhDW5UPHIxUkNnBHB9DWE0bp97Kj/AGhiu5+F99HHrV3aeYuZ7bKru5JVgf5MapImT0MuT4d60uf3UBPtcD+tRN8PtaxxbRH2Fyn+Nes3H3juIwOTXMar420TSdytcrcTD/llb/OfpnoPxNXYy55XsjiP+Ffa+X+WxU56f6RH/wDFVl6j4dutOu4rOVoZb2Vtq2lvIJZc+4XIH4mtDWPiHq2rSrbWciaRZu215QC7qvckgZ/BRmuz8L+GtN0uyF5pVyuoyTDD3wIJb2H90e3X1zWU5qJrFS6mBpXgWO22S63KGkPP2eJvlX2Ld/w4+tdxYyw2cYit0WJF6KgwKz9QtJSC6tz6VSiupY2CyA1zObe4M7qzvcj71WJLO2ustH+4lJyZI8cn3HeuWsbvdgZxW9bTlVBzTA1o7m9sR+8X7TAP4l6gfz/nWpaXcF2gMT4J/hPWsu3uc/Wp2t4ZzuI2Of40OD/9eqTuBqhOfxryzxz8UtU8P6tdWmlabavHa3SwPNOWbduQsOARg5Vu/avSbWS4gYJOfOi5xKvUexH9RXgHxMF5JqF5eXFvJaW1xeiaJJkZGfCuNwBHOBjOOhPvWkEm9RHvuj3banodhfSRiN7q1inZAchS6BsfrV4JWL4Xv7Q+HtOtI5dz29nDE42NwQijHTtW6HB6DP8AWoe4xu3FAHOBUoGRzTglIBip61Kq0oXFPApgIFpwSnKvNU9Y1zTPDtibvWLtLeMfdBOWc+ir1JpBuXRETXG+LviDo3hmOWGJf7T1BAf9GhOVjP8A00fov06+1cN4w+KV5qUTx28kukaYeMRkfabgemf4R9K8m1LVXuICD/olmDkRKeW/3j1NTZyNOW256Ppmrr8R/CGtQ69Cski3Ymc2wC+QCAFZB7YwQeoPJ71a0KXV4rFdPvFOppENsN7bHcXUdN6feVh7j/GvPvhj4qGneNkiMRa1u4mgaEHG8dcfU4wPc12nibSpdPu/tWnyl7OY74pl7g9j7+ua6XRjUhZmUasqU9BdV0q6Ri/9n3asRnc0TKv5nArmNQsZYWbz3t4B6vOr/wDoG41FqEtw2C00hTuM9OvFZckrMCu0VEcNCJs8VUl2IblIwM+Z5h7nGF/DPJ/TvWdMS7Enqf0qzKSx+Y5z2FQumz7/AN89vStkktEYtt6sr2523yjqBx9atv8A6PMV/gPK/Sqirglx2I/nV25w37tuAcGNvT2qiRHwy+mOoHemLM6fd6CogWXhsgjimliMc0wJ/tEcgxIlRPHCTkUzcW460eaFIVPmcnoKQAVUDA4P0qO11E2GrQTxkkROC+P4h3H5ZqO6uNuY0OXP32Hb2FUwKQztNXiDTFoSSv3gwIwQeldf4f1JDaWDs2+RP3bhTtPHQd+3NcNp9wLzRI/M+Z7Y+W3POP4T+XH4VteG7opLJbn7rYZR057/ANKowktD2zwfL9l029mMLqylVHA+UdfqcZrO1G+S4R5iyyc4OSWI7cntz/Ko/Dl0kPh653KAfMG04Izx2Pr7Vzmp3DiR8GMK4yzk7UOPX1PI4rKW4R2NuSKXxJ4K1axaRpG8j90pYE5UhsAg+w4rK+EdiNS1zWPEFxIvynmV8YQt8zdfQAVFp+ovbgSxLuckkNtwAuOeh56/5zUF7P8A2J4LbQNLkaOXWdUZi+NuIiqfKe457emaSLPQIfFVt4p8RnSNEtlntYTuubt/ugEcY+p9Rnj069FqN2mm6WYrcYhiXAI9BWD4R0qHwr4IglVRudvMn2jqxHA/AY/GumuRa6zozMgVldD0964a9S7cUd1CmlabPKbP4gGz8cRQT8WlyCnXofWuT+J3+g+Mkng+U5DDj6Gs698Pape+Pv7KtFLywOfmbgKvY/rXVeO/AeuanDb3sbRvLFGFeMeo75/CsY2jJI9apy62NjS7hr/wuZ3OTs5NeQ6xJu1KUZ6NXqtrG+ieC/s7n94F+Y+9eQX0nmXzn1aqor3mZS2GA1PGhbAAzTbaIyvgUXWtW+nEx2yCaUdSegrfVuyIuoq8jTt7PavmTEIo5yxrN1TxKluDBpYDP0M2On0rDvNYvL8kTyEJ/cXgVTxgVrChd3mc1TFaWgWLO0u9W1KOC3R7i5uHwqjksTX0p4O8Lp4P8OR6dkNeS/vLp17se30HSvNfgZZRyeI7u9kUE20I2kjoTXsFtObnUxu58x8n6CrrO0bI4l7zuavlcxRAcIMn61cTnAFQR/fZvepTOlvDJcTMFSNSzE1jsjTdnB/GjxMmleGotLiIM92wBGei9zXNeG7ANp8ci9xXCeO9el8T+Krm7LExRtsiGegFek+GbiO08M20k3Uxjj1qkrQuOpvy9jVS0YKOeKc01taD99KCfQVS+0X2o52DyIT37mp7fT4bf5iC792bk1m2Kx5N4v8AD76RfyQsp8piTG2OorlE4yp6ivonxf4ZXX9EkVFAuIwWQ4718+3Vu9veNHIpVlYqwPY11QldEERpRSUqiqGWLdWkcIvU1qWGu3djqMbWErLFAcKAfvdyT9earvD9i0xWY7Z7gcZ7J/8AXqjBGWkC5wOeR3qNJFao1/FSo2qLeW42w3aCQAdAe4/P+dZCkY561duJWm0WJSP9RIQp7AGuy+GnguDWYptY1NfMt4G2RRHo79yfYUr8sdQerOVjdraxIdcSTAbcjovc/jXR+CpNl+hJ4zWX4rKjXZNo79B2q74bHlTqw4GKyqaxNqZ1NrZy+J/HbWvSzttstyxH3gudqfiTn8Kk+LWlTyX9vq0shEL7YPKz7HDY9Dgj6ioovEkPhXwzc3EA8zU9RnYQRDr127j9KpeL9Qu9Um0+C7dzBFbqVyOC/OTn8f5VFPm51bYVSziznpSzWu0fL0AIHJNdNqXgldM8FWM8pk/tSZi6xnoEPRP6/Umtz4feDP7VvY9V1CLFnb8wow/1hHf6V12sabLrXiBUEZ8uIbVGOK7lucEpHgfmPG5SVWVlOCpBBB9DUwuPl61678Rfhl52htrViqpe26ZlQceco/8AZgPz6V4oGp77FrValqSUHIqszn1pC1Mz60iiVJCDkda0bO7aNgynBrKBqWN8GmI9A0TXvJxvOUP3h6H1r0HSdaDKrq+4d+eteG2120Tcmuk0fXHtnXDfKOx6YoIse/WGoLKqlWrbiuMqqjl2OFHrXleg66kjRmNiUJAKjkgnsPWvSLeUWcIecj7RIMbc52D0/wAakZT8a+E7fxZ4dks5Ni3aDfa3BXmOT/A9CPQ18sa+l3o93c2F/A9vdwkpJG45B/qO4PcV9hRMRGrSnMjdB6VxnxM+HVl460VzGFh1iBD9lucde/lt6qf06juDUX0Y/M+SDLi0VB3JJqu3LVPeW09jeS2l3E0M9u7RyxuMFGBwQfxFQVQCoMtmpo/vEio0GBUqDC5oACcmmk+lLUltbyXdzHBAu6SRgqj1JpMZLp2nNfTksWSGLDSuvYeg9z2/PsafNfTQTusTny8/KjfNgfWuoltItN09bSIhlXJZx/y0bu39B7D61iyWank+v51kpJ6luLRTj1d1+9Ep/wB04rZ0jxObO6jkNnJIqnldwGf0qj9lQNjAFPEG1c4pNodj2yw8UW2v6dC9vtRggUxE8xn0pk+mxzKTkk59eK8r0K/k0+5VomI9RnivT9M1cXMKeZtLYyea5pqzLSKM2kAKV2B/wqnLpFuWGQVPrjINdYJEZMnndzgd6RrOGXlsDFTcDi5dHQEnCMo9K9a8PeBNM0/wmmnXllFI9zia7DqDukPY/wC6OB9Pesfw7oMF5rMW5Q0cJ82T0OOg/PH616Mzc100r2uYz10OQPwz8LF939kwZzn7gq/beDtFtP8AU2UaAdgK3SaQnOB/eOPwrXcgzhoenKBi1AHXABp39lWIORDjAwPl6CrrSnd8ophlcH7tAtCo2l2XIMa89fl60HS7RuSqn3281aMz+n6Gm+e/YZ/HFAEK6fBGf3ZC/Tj+lPNt6Fj+GaeZZT/Af++qaXkPVT/31SAZ9k4J2sfyFZt5CRIV2lcDPJ681pOXA7fmaz5wxjlb+InaP8/jTEZ+0Mm4AgdqhZOCa02hwgUdAKgktzhRjrk/pQBR8o/pTGDA4z3AqxPG8UMYyN8jjLHoBjJ/QGsf/hItBZS39v6YSWB/4+k9vf2qkmS2luaGG3Y3frUJLFclieCRVMeIdCDZ/tzTz9LpP8aT/hINCXBOs2GFXH/Hyn+PtV8r7EcyfUvMjfKN5BboKbJGQv3m+8B/SqI8UaB52461YYAAA+0Lwfzpx8UaC4IXWLHOf+e6/wCNFmK6LpTbu+Y8DNKeAmGOWOOtQQavpl7J5dpfW07n+GKVWP5A1YIG5OemTQPcASqEkng+tSA4UnOKiB4APQ1IVLKAOOR/MUiiPVJXi0e8kRiGWByvPfaaciPDEsce4LGoUfQDFYPxGmMHw/1MglSyJHx6M6qf515BHH5agxFkIHBU4xW1Kl7Q561b2bWh707yDqW/OsbXJLq102e60ezguNSVcReaBnB64P0968stvEOuWJ/0fUp8D+GRt4/Js1uWXxDm4j1i13DvNB1H1X/A1UsPJbEwxEXucdrms67fXDQ61NcI3eBgUX/vnvWNjFe0GfTdcsAxW31C2PZ1ztP48qfyNc7qXgPSLvL6ddTafJ/zzcebH/8AFD8zXLKm0d8a0bbHnNWLC/u9MuPP0+5ltpe7RNjd9R0P0NauoeDtY09S/wBnF1EP+Wlsd4/LqPyqlod5o2nayJPE+jnVbLYUeATvCyMSMMCpHI54PHNRY25k1odVo/xAuriaK11Sxa6Z2CiW1AVyfdDwfwxXf3vh+5gSN7u1mhWQZQyRlc5/r7Vz2h23ga/kB8LeJbjQ5362mrQI8bj+55gA4zjqTXVWVp4q8LRTG6tv7SsJznfa/wClwbcHjyzhh6ZGAPQ8VlKmnsRcyY9Pkhk+Wte1LIuXOFA5J4xToNc0XUvmhmSwkyAVkJmiz0x/DIpyD1yBVPxdomo654da00+CFoXAk82G5Escqg/8BbGfQEVnysDctLq3k4jniY9wrg4q/wCaQABXz0+kyWurmwjht7i9jOGgjWZHU++VArt9K1TxVo7LHPp0zQLjMc0vm4HoCOR/nim42KPVI7ggYPevGvi3qWo6h4oTTr2RWtYFzZoEAIDphsnGTyOM132leMbC9dYbpHsLg8eXPwCfZq4r4gIb34n6JbtkpIsCJjp805Gf1NOm/eEz3CF4Yh5agYT5Rj24qysiN0rhJfiF4dtdZudPub8Q3EMzRuHRsbgcHnGK6ix1GG7gSa1mSaJvuvGdwP4ipbA1wfTmnj61VjnHG4YNWVJbkf8A6qLgOHtSXFxDZ27XF3MkMKDLPIwAFcl4l+ImlaCrQ2pGoXo/5ZxN8iH/AGm6fgK8a8T+Mr/XrjzNUujIoP7u2jOI1/Dv9aL32KUX1PSvEvxcSPfa+FYVlkHBvZxiNfdV/irybVfEVxd3rXEk8mpag/W4mOQv+6OgFZ0szyReZcyLDEOSWOAP8T7CsC+1pTug0wFVPDTH7zfT0FNQbZppEm1HURDMzTv9puj2J4WsZzcX8uXJb0HYVYtNOedgX6d66jT9FIT5ExjoSK6NIoybbMDS9PurLUrW9RfmhlWQfgc16fe317pF1L5Nw5gkOWDIHjbPqD0PvUGn6DIzKJkKt3B4q94iWTS3WOQ8bRy4+8uOv1pRmm7ESi7XZjXOoWt1GXm062Zj1MEjJ+hyBWLPLakkC0ZCOzT5/kKs3dxaMu6SII3dgvX344rMdoMErJu54AGM1qSiOS4Cr+6RIv8AcHP5nmqU3yoSe/b1qxIYkXczA+ijuaitoGu598vyxLyfpSGQSx+VbxhuGf5iP5U+6yVizx8gzRcSfabwsvCKQPwqG5uVBG45CjAA70xkmdyAMMsO/tVeSaKPgncfQVWkuZJOAdq+gqLHpQBOZ5Jm2r8o9BSSSiBTHF988M/p7CmF/LG1Pvdz6e1Q4oATpThzSUCgRp6Hc+TfiJz+7nGw/X+H9f510NvI1rfpMAHYNzzzjpXG5I5HB9RXV290bm2injY73ADbePmHX9aZLPVtGvIn0V4ZCdszkqVPRgADx6c1k39u9zbMBJGyxH7qjO0Zwc+o9qoabeE6KoTzBJFP5gLnOMqBnIwc5H8qUvPDGUaA+ZIcrj+MnsfXtx7Vm9yFsX7GLypVLB2SNwxKMArEdufp+ldTZeGNP1XytX1idrWzsmzNPI42ynPyhR2ODgn3xiuFaYJGsTyMGZw5O3vx1HrXoWh3xuH06O6hCxWy4jgAyOmTKR65/I/Wpd7Noe8kmdH/AMJv4SuMaRpl3HO8pKiNVbJOPce1YulX114Z8SSaVdu32K6O+0Zu3qn+FdYEsDi4mgjZ16E1h+LtHl1nSXkgKi4iIlhYfwsvIry5yuz16UUtOhoaZpMC+IL3VCqEvGqhsc9/8awdd1R1Z0hP7pmIyP1qzJ4gOlfDqO9l/wBdOmTnsen9K4yLVW1HTwx68k/jWL20OmEbybZS1+9ae1lSE5VVryqXJuGPvXe6tqqWFlOjcu/A5rhI42kkLepya6aKsmwqdiyWNtpM8y8NtwPxrkycnmuy1K1ZPCs0uPl3AVxtdlDVNnFit0gpf4aQU9FLMFAySeBXSjhZ7N8G7VrTwzqF6RhrmXy09wK9J0WLN5I56RpgfU1zfhXTl0jQNP048PFB5ko/2m5rrtCT/Q5JT/G3FccnzTNIq0TQ6cVwnxa8Tf2N4aGn274uLzg4PIWu63KuXkICKCzE+gr5t+IWvv4h8VzzBsxRtsjHYAUvikom9NWTmY0MH/Ev809WbGa9s0WyhGi2e9clYl4P0rymW28vT7C3A+aTBP416/aL5drDF/dQD9K0nsYdSw2MbUH4VatdPeVtz8CnQKi4J5NXo5i2EiGSaxKLrpsmZSQefxrxH4ueF/7O1QarapiC44cAfdb/AOvXs0d9YeKdPF1o14hkxlSDyPYiuf1WJddsLjQtZi8q4ZcKSOCexFOM+Vlcl0fOrrhVfswra8MeHp9duX8rAjhG5ye/tT/EOkrosJ0+dT9qjlyG9UIrd+GN2LbUpLdzxIAcetbzk1G6FGPvWZzWrOZ5CzjDKoVR6VQiT5WC5LevpXS+KdINn4lurYLwX3p7qeaym06e2thcMuEcnGPbii6sKzJ/LA8D3LleRdKowOvy17h4L0n+xvAdjaMu2TyPMkGP4m+Y1574K0Bdc0VI35iTUVkcHuFTp+dexSgJbS44ATge2KwlLVrzLa2PnfxMwbV5G6/Ma1vD8e9Y8H7zYz6dKx9e+fUmI/vn+dbXhsbpotxHBJb2A5qqnwmlMpWNt9s8aTPfMTFZSFETPcH/ABya9astLstT0rZcW4mEZDqjfx45xXj9p4j0OO+a4n065Ls5L+W4AY+teh6J8T9DEccMdreQDoPMw+fxHNRNSumhJpqx67obwalZqbOPyY1+Ux4xs9sVryix0mBrm4ZY1UZLGuH0bxFZfaDdaZOrl1w8LNjPofrViazu9VkFxrUokTOViQfKK6YTU0cc48jOY8ZazqXjSR7TT4mh0uM8u/Ac+/5VxF58Ob+40BtTs8yXUWTLbgcuvqvv7d69jkt45bTy/KEMX8KqOtSWaLbW2wDO7tWvNoY6p3Pl4qVYgjB9KTFekfETwkr3smpaTH87czQoPverAetecDrzTNk7iYpwzS4pdtAx6NkVYgnKMOaqAVp6JZre6nFHKcRA7pD6KOTQI9G8FGLQNNGuao+Hkz9jhY8AAfNKfwzj8T3FdRpXiw6gYp2bm5cCFW6hM5LfiMV5LrmsvrEzmM7bcERQoOioOv8ASoLPW5reVZUY/ukKIPQYx/Kkl1JsfS2l6quoXAMbZUMVHPYYz+taNrerc6hcBSCkGE/Hqf6V494R8V/2X4PvtUumyYUCoCfvMe38q6HwNqtxeWlhDK2ZrrFxMe/zMh/kxoYkXfEvwX8J+J9VvtVvftcV5fbSZIJtoVgMZC4xzxnOa8O8UfBbxZ4eupjbWMmq2SECO5tE3M4PrGCWB9eo96+j116G98X2+m20gZbeN3cA9wAP6mrsGux3GryWaMp8skH8AP8AGnzPqVp0Piie2mtZ2guoZIZVOGSRSrA/Q0fwV9uX9rperQ+TqdlbXsX9yeJZB+RFcdq3wY8D6urNFpzafI3/AC0spSmP+AnK/pTugPlLbXVeG7JbO2N/NxLMCkIPZejN+PQfjXo+rfs63EEwm0PVlu4lOTb3K+WzD0DjIz+ArmNd8NeJNIkZtS0K6toEAAZE8yNVHT5lyBUTTkrRLi4p3Zh3lyZG25yF9O9VVXfzjFO8yN+V/SpEkXJOM/QZrKzWhpuNEA6d+5qRojtGBTlcMcjn1xUijIy1RdlEcVvtOQOtdDpkzR4GCWHoetZkYCjL8buladoowvlgKD1NZydyrHSw3rKigEAn0zVw3jYAL84x6Csa1fD7jyOvSuh8P6a2tazDbEZh+9KfRByfz4H41Cu3YTstTvfCdibPRVnlGJrrDnPZf4R/X8a2C1DsAcLwB0A7VEzV3JWVjleo/dzTTLtZmJ4QYH1qMvtBY9AM1XknEaqrbSTy25sVRI0z/NkyEnPZqPtB7M3/AH1TDcKOTGh/7aCgXUZ6Qx/9/BQIkFw394/i1J9ofpv4/wA+1IbmPH+pT/v4KBcJu/1Sn6MKAAzSY++Py/8ArUI7NIATz9KlEqFQfJH/AH0KfGUZhtjwaBiMPm4z+fFQFNxjXHq5p17qNlYRlru4jj4zgnn8qbYX9jqJ3WlzHKSoAAbn8qjmV7XK5JWvYc8fFMKZmUDsOn+fpV14uKhWIiQEjBOT0piZi69tjsZS7xxhYHG+U4UFjtGT6V5ldSJHJz4j8I26joI9PjJH05Nem+IoZ7m3W2tUgklk+YpcQmWMqvqo68sK42+stQsyPOutMsV7E+HZCPwOTW1OSS1/r8GclVNs503yFgF8VafL7QaDG35YBpVQSTIHkv7pSRkx+GI9pH1MVa5u5iv/ACNFvKO6weHJD/SqFyttPn7VerJGBktJ4adB+LcVro9l+H/2qM+u/wDX3mg+m6S+wx6CrBeW32SIx+oIFWorSy+/FokKn18mMVR0qKa0WUJEqw54aGzliYn6MTx06e9batIEXZC3I53Ejn8ql3RaSuTQJgKwgWIjjAUcfl9KsAkyBTyApJNLAjFAWGDjJHXFSbScjGBgc1m2bR2GelTr/Dj1poj5HFP2sJI8dN3P5UijkvioxHgh4v8AntdQp/4/u/8AZa8wxxxXonxZv4LXTdJgut/ly3m9tgycKjf1YVwS6xoC/wCsjvW/3UX/ABrtoSjGLuefiozlJWRVKZFRsmeMVojxD4fT7unXsv8AvMq/1qKTxRpY/wBRoJJ7GS4/wFbe2gc6pVexBp08+l3wubUnB4kTPDj0NdfJeeZtaM/Iyhl/GuHufEdzcHy7OytrfccDYm9v1ruodHureztY5wTKsKiQn+9jn9a5qsoyd0dtGFSPxjIryaOVQrEEnsai1IWmpZXUrOG5P991ww/4EOasmwl85fkPWormwn3k7Ceax0Og5m48H6ZMxazu57Jv7rASr/Q/zq5o8vjjwo/maDqTzwDkx27CQH/tkw6/QfjWgbSYHmNh+FCQzo4wjZzUuKZSm0Xn+Jula7iPx14ajedW2G7ssxTqR6qevfvj2o1DSdP1Hw9LP4W8bWktugP+g6rKsM0QxyAT7ccYFdrNoGm65pFqmq2aSyLEuJgNsinH94c/ga4zVvg7HKzy6fKL0HpDO/luPo44J+oH1rHlNlJHHeFvG8/hyc3Vveb5nf8AeQ3I8yORQO7feH1r2DQPiF4R8TKsOogaNetx+8fdE59n6fnivMR4OtdKm+yy2k1rct/yzul5OP7p6MPoTVa58NW244jaBv70Z2mok03Zo05b6o9w1DwZvVZRFDd255DqAePXH+FeV6to/wBi+Kfh6Gwikk8x45VTzCeA+R1PA+Q1j2PifxT4DTzND1jdbZybWdQ6H/gJ6fUYrnm8V6pqXij+2tX/ANInmkDyEKEBG3GBgYHFJRW6Ytep7N4q8BeFtSQtfXttouuSASTyw3QkLyEZJMYJzk56Yrz+M678O703MV3FeWLPt3b9glXtvhfDD644PQ1D/wALD1eWJdM8OQNHJJ9/7NGFLn1JAyfqTTYPAV7qMgvfFWoeVvOfKjbfJ9M9B+tTpFWkUk2eir8XoUhiOnpHc+ZEGcTvs+zN3Vioy/TjA6da5XxD8RdW1eNlnujDbn/lmg8pPpgHLfiaxdZ8ISabZi40aWQWwGZBO4AUf3iTiuXm1a3s2PkFb65HHnyr8if7qnr9TSUYy2Lty7mnNczTRGWWQQQf89JeAfovesa51iC3JFihlk/57Sj+QqOx0vX/ABdfsmnWlxfzDqwxhfbJ4H0rq9F+Ftw+l3tz4glm0+aI+XCvl/Lv7hs/yFNyhBe8yoxnP4UcHK91fyb7h2f3boPoKv2GlNLIAF+pIram8P3mnXZtru2ZCG+V9vyuPVT3FdbonhzzFDDiXoAR1FaSmktDLld9TL0jQhuAZOoG3Peu10jRd1zGTH8mMqNvY+o9a0YdCCxqcYCJkADo3XFasYjt2Q8/MmD9a5nJsu1hx0+NbVZFTdLH1z3xwawfG2lDUNFacYLxLlefvD0/z6VrXGrrCrseQ44+p6/0rldX1qaaJ7QNhPug1N7O5Sjc85lbamAUI7gjn6VRkmj8w73Vc9QK1NR0eOe4LKSrdyOKyZdCOSAea7FUTRi4NDHurRTwAcHrUc2qq0Xlp8qdwO9I+kMn8JqFtPYfLtx6GrumTZkUl4WXbGu0evrVfknJOTSMCjFWGCDgikDelMQ+rMVjckbhHyfUgYpkDLGc9W/lV1LnueDTsJsgOmXGOIwPowoGkXRBJQqo6nqBVr7btPtV+DWEjjUjBIBV0PSRT1B/z/IUxGNJo88aqSRhunFINJl27mkVR+NXbi5UOVhclM/KT3Hv70LqJxsmUOmMYPX86WpRQNgwH+tT9a0dJ/cK1vI4ZXbcuPX/AOvVN5gWJXpnvUZlKnIJHvQJ6nfeHv332i3kKqrR7hnuQeP5mrsYZo5Yg6Eq2Ru5Kev41znhrUSb2GcFQ27bIGUEc8H9Dn/9VdTcHy7krGSMHKg46k59MYpTMlowtYpZZFgj3uxcOUAy3JwB3r3Lwp4aGjaEz6gq/brpP3vfy17ID/P1P0Fc/wDDHwnGsS6/fKGY5+zBu3q/8wPxPcV3d7c7j8rKAO26iXuq3UUVzPme3Q828eLeW2nNFBI8agfeXIJrzPTPiVrmhXH2e9ka8tScDd95Px717f4lgF9pkkcqjzAM59RXzv4m0x7a8YAcZ4rzZRjztPqezQkpU/Q9K8WXa6x8OLa6tD+7kG9QPc9KyNCgMekjPUjNanhWzNx8LLGCUZ5fGfTcacsAt7MpjGBXJP3Xyo6qTurnmniYlr5VPTNZDy4YIvFbviRB5xbuDXNw/PMD71209YmdTSRf129Mfhdbb/nrIDj6Vx9bfiWY+dBB2RMn8awxXVRVonDipXqW7DsV0PgfSDrPi+wtduU80O/0HNYCIXYKoJJOABXvfwr8DSaDoc2vanHsuriPEMbDlF/xraT5YuTON6tRXU0be+D+IL9AeihVFdxaxfZ7GKLHRRn615p4dDXfjaRcZVjlvoDmvUSNzgCuKC0uzolvY5T4ia1/Yng6ZkbE1z+7T+tfPEELXN7HGOWkcA/ia9F+MeufbNcj06Jsx2o5APc1yHha2D3z3cn+rt1L59+1OnquY3qe7FRNuKAXnjC1tU5SEqPyFelLy/FcL4Gtjdatd6i4yFyFP1r0G3i3SfjTkzm6k8Stx61u6dbrbxmeXtyM1WsLTzHGegq5MTdXC2sH3Rw2KzYz5+l8O+MPAN8NR0/zvLU7m8sZUj3FekeGvGum+P7FLa7K2msQjIHQk+o9RXUeFfF2k+K7PEckYkI+eF8ZBrlfHvwsBkOueFP9E1GE+YEj4EmP61TtLfc1TsznfijpL3Ojx6kU23NnJ5dxgdVPQ/nXC+G7s2erW0wOAGw1en6VrKeNfC15ZX6iLUFiMVwhHJI6Nj615JAj2t40EgxJG5Uj0INVB3i4sJqzUkejfEO03ppuqR8bl8tyO/cf1rAWK/m0W4nisp5tPhx50oQMqMeOvbtXT61L9u+G8U2NxhdCf5f1qp8P/Fb2zXGn3s0Vvpcm8yeYF2lSuCOeCTgVCbUL9irLmNP4YTpDaXVu3Di6SQD1VgV/mBXo2oNt0+5bpiI/yryDwk8UfjmBbFm+zXMkgj3d1Xayn+deneILsQ+HbuXOP3RH6VD+IUjwfUGVtSYk8bupFaqPHY+Gr+7Rfn8kxj6vhf65rBeQy3nPXNaPiCT7P4VihDfNPPk+6qP8cVu1dpAnZM5eAKWGa6PSYUeRRkA54NcwjYNaun3ZjYCtJq6Ig9T1TSbDhXi+VwOoNd34e1CVMQXLEr05PSvMvDmsbAqs2R39q9BsmSZVljIz3FcKbjK5tNKS1Otlj3YJ6DsKyb+8+zM7EgYHyii81ldP0vzpslF4LYzj615/q/imOQu7yhV7Z/hHevRi+ZXPOkuV2OivtQjNszMRlG/P/Oa4Hxp4ctlzqNiypI/LxjgMfb3rM1bxQ91J/o7bI1OF561jXmt3FzHtuJm8tR/EelWJJplZD61LtyKxxrEf2ogj910Dd/rWtFIJFBUggjII70jUXb3q3bztbWV0Y+HkURg+xPP8qhAyKUj92R70CBW2wEj3AqNOIPrTsfugPenbdsa0wLl3fyHRbTSomIWWQyOPU9BXdeHPEg0q+1q63cWFkkcI/wBr5B/SvPbdfM1u2z0UirSTM0eqYP8ArnAPvhqCbHU+A/FD6f4hS8vpdzSQTSSMx6naxA/MCrfhLxhM3jOe7uJMRMkjHJ4/vf8Astee/MG44wMCljkeEsUOCQR+BGP5GgLHtGl+P0ebEso4iBOT7V09j4sguFwswwpx1+n+NfOCXEqNlWPQ96vWut3Vu3yue/enuI+o7bVo5MbZAefX6VehvlkGQQf/ANeK+ddI8b3MLqHfjPr7iuz0TxwW2+YeMZP5j/Cp5Q5mj0fU/C3h3xFu/tbSLS5kxgyNGBIPo4+YfnVXwt4N0rwnFdJo8TFbmXcS5yQBwFyeoHP51l+EfFR13UrxLdP3cBXc/YDH885/AV1jXsKfKSePwpXaHo9TJ1nwN4b1ws+o6TF5zdZo1Mb/APfS4J/GuD1P4HosjSaHqpA7Q3SZ/wDHl/wNeppfQu21WO4dQSQfyqwtwhUbzjI4J70nruUtNjwS5+GPiizJA09blR/FBMpH5Eg/pVF/DGu2xIfSL1B3IgYgfiBXur6ytlqRtbs4VuY3PfNacdyjOFLD5hlT6is3TRaqM+fLfT9QgA8yxukzz80LDP6V6R4GFvZ6fNNcOsdzM2NjnDBR7dsnP5Cu5uwwj3ITleSB3Hesq9sbO/hmF/Ckn7ostwflO3/eHIxRGnFO4pSk1YcZQ3KkEeoOajMnPWvMLP8AtGzk3JqLJtP3QMg+1djp2upcRAXgETjgtng1rePRmdpdUbTyZZU9Tk/QVVmnid223ADZxjqKSO9tdzyNPGB0GWFMN9b7gI5LXn/a5ouhWYCRN3+tQ/8AbOpQUI4k/KKojeoOTeW6j2X/AOvUsd/AV+bUY/w2ijmQWY5eDwzY/wCuVP2qepYj/rlUMmsaZAMy36nHYMP6Vz2seOo4f3WkxO7NjEhXLN/ur3+pqZVIx1Zcac5uyOknlgs1DSsqg9sDcfwrBvfErFmishtXodgJYfjXEX3iIQLu1u/WHnPkI2529yfeoI/Ekk8Q+wWsnlnlJJBsB/E1wVK857aI9Glhow1lqzav9IsdUbzZ9Ru4ZD/tBufcEVCNGltYf9C8RW59BcWxT8yDmueu/E95cx8W6mNeCWbaPyrndR161ltD5l1MJX/5Zp0T8TzWUVJs6notz0S11TxXZri3u7G9UcBYbwr+jrj9avR+MPGcLhZ9IhYH+JrqE4/JhXi764WIEc0kSqpAIPJqhLrt65IM7sCfWt4xqLZmD9k91+B9Itq9hfWMbeIotPWfHCvtkWL9ee1ZLwWckytYavp6ysu4W9j4fW4kA/BWP418+tf3En+sm/EitzwdrVzpnifT5rFmkujOkSBOC28hSvPqCR+NdNOVRaNnFWoUZXcdz2VvtTqFOua+R3WPw2U/9tjV6K5gtYmhk/ta9Ld7rSplIB4/hhUfpXXyaOSx23E45/vVCdFCnPmyE98tXTZd/wAv8jgt5HKLcxFgRb3f42M//wARU8Usc8m1YrhW7b7aRB+bKK6F9IDHJZs9PvGoX0Ve0kqf7shp3XcLO+xSS3YDOKEhbe24enetBbTyYwuWb3Y80qxfO34VNy0ij5OKPL/eCtDyaQQZIoCx4r8b5D9u0KD0E7kf98D+hrzSvbPiN4JvPFXizT0tLmGBYbN2YygnPzqOMfWsaD4KSHH2rWlX1EVuT+patE7Ik8tFWbDTbvU7tbbT7aS4mY8JGufxPoPc17Ppvwi8P2jBro3N8w7SybV/Jcfzrs9O0ey02DydPtIbWLusSBc/X1o5gPPfB/w2TR3j1DV9k98OY4xykB9fdv0H612TaaG5YVvrAtO8kHtUcw1E5xNITzM7aV9KU/wCujWAA0v2dTRcLHKnSF/uD8qVdGVnC7AAfauo+zL6UotwOcUXCxmrbbEAA4AxUqQkCr3kjipUh4FIooTWlveWzW99bx3ELdY5UDKfwNc5qXw+tpIy2jzmA/8APvcZkiP0P3l/Mj2rs/I5pwjIFDsxptHz34v8CX0TCW9jexVONznfC/XpIOB9Gwa56z8K3d1dRx3qGK3I3F0IO8e2DX1KY8ghhkHgg965LW/hlomqs09gsmk3h5E1mdoJ90+6f0PvUcumhan3PP7Gyg0y3+z6XbRWycb5APmb6nvVO+8U6VpEhSJTqN+3CxR/Nz7ntXRj4S+Ir+6MGp6/GLAdWt0KySD3B6fma7zw18O/DvhmNTY2Ebzgczyjc5/E9PwrH2P8zNfapfCeFP4O8e+PnV7m2+xWmcxxTEoi/wDAep+ppNQ+Ds+gLGda1e2ieX7iCMt+Z7V9M3EsdpaSTyEIkalj2/CvG/iHLNdWDsSJJJPndz/D6Y+lRVqeztGPU2w9N1W5S2Rj+FdI1zwgs66bImrWFwd0ltCQrK/GHUnvxW/qFxe39rBfaxpd3GE+5JsPyn1OP615/p0FzcNFKl3MojHzNvIya6IeLdZ06JLfTtVuFVfvZbIP51xz1lruelTjyx0L/wDaMeor5Eq/areM/KWjww4/TH61oaeIftCASIrdFViAf161x8/xEvkvTJeJFcsDgv5YBP5Vm654pt9VtjHHCI93JzzzTgpp2toTUhTmt9T1uWY4Mf3dxGPftVO9wiq+eVYnBrz34eeIZRfNpFzMXR1LW+7naw5Kj2Iyfw967+4lEkcmcHLDP45raSaPPSMW9YlHVecHI/LIrAvgfMyABwWGa17uTkFh2GcfXg/kaxZm3kBWIw3Ht7VKLKTqB8zKeRjLVAyqCCB1PNWpAcAA/d7EfrUEiZ6ZBHerQiFo1KkFeQajazhkPK7ef1qVwShIH/16aF/DPT61d2KyOa8RaeImS6jHyt8r/XsawjXfXFqLy3lgl/5aDGffsa4SaJ4Z3icYdGIIrppyurHPUjZ3GBiOlPEretMyD1FBXuDmtTMmE+4Yf8DQWKnOfxFQFcUK5XjqKALAnJ4Y/SguR9KgOCMj8qA5HuKAJvMpC2ajJ7jpRnNAF7SrsW94Fc4jl+Vvb0P+fWvXvBWiTeKtatLRs7F+a5f0Ve/1PT6mvE1GeK+uvhL4fPh3wLb3V+m3UL6MPLu6gfwj8ufxqktOZ9DCpukup2cskNjapbwARRRIFVVHCgdBj0rFnuAyMfM2OvJ+XoP89qdqV4d/z/KMcPs3D6VzeoXphjBDMy9cbtuCOcZ/pWMtSy+s4lkMZ6up+Xjn3ryzx1YBLgnpmu00i7kn1iEmVSjK2QDw/wApwR/UVh+OostkjNcNfSSZ6GFfus3vDlusXgjT4wMDygfzrH1VxHGwrp9Oi8nwxZof4YF/lXGeIZtqtXFU+I76Ox5z4ln3TFfesexTdOv1qfWpfMvD9abpo/eFvQZruhpAzlrUMLWpfM1WU9gcCqKjJp92/mXcrerGur+GugR674ri+1LutbQedLnocdB+ddsdIo8urK8nI9B+FXwxVY4Ne8Qx/M3zW1u46ejEetet+I5RbaQyD5fk4A7VDoLnU5hOo220XyxqOlUPGt1ttJfQLXNUnzRCnCz13OS+HsXm6xe3Z5C/KD9TXfalfJpekXF9KQFiQnr3rk/hrbY0R5yOZpSazPjNr4stJt9IgfEk3zyAHtSlpGyNaa553fQ8c1e+k1XWJ7lyWeaQmt5kGk+Hltl/19xy/r9KyNHtF3/ap/8AVx88963/AA/av4i8SI8ozFGdx9OOla2srImcuaTZ3HhTSv7N0GJWGJJBubiupsYCxAA5zVdI+iqMAcAV0Gn2y21uZ5eABWZCHysLGz2r/rGrQ0TTzFH50g+duaz9OgbVNQMrD92hrrI4wqgY4FKGr5hy00PlaDwRq1s633h+7ZZo+RtOCa9A8E/FadLldD8aQm3uR8qTOuA1ZHg3VWJTe2R7V3Ws+DtL8Xabsuk2zAZjmQfMp+tLm11Nmcp490YeG/EFv4s0Q/6NcNtukT7vP8X0NcB42sUt9Xg1S0/4970buOzd69I0+3vdPWbwd4pJlt7pClndN0Y9hn1riFs5b/Q9U0G6BN3prGSLPXAPI/KiLtK5W8bGv4ecan4Nv7En5vL3L+FcsNKvBHC9zcxtGzfuonJYDH+z0Navw8u/9OMDnh1KEVKbYLeP5oD/AGeQqin1PoKLuMmgWqH+FlcePNJDnPlxEjjGAQf6YrsPHV79l8HFM/NIFH1zXKeFv3vxAjB4aGEqR6YUD+tWvifeYtLW2B6nJH0FJazQSPO7Meberu7tzU/i2XabC24OyIyHH+0f/rUujWT3t+qr8qg5LE4ArO8TziXxJdKpysLCJef7owf1zW8dZkSfumaKsQybWFVxT1NbGR0mlag0UigHHvXpfh3WNpVWOQe2a8ct5sEc11WjaqUKqWwR0rlq0+qOiErqzPb1MV5aPFKA8ci4ZT3Brwjxtp8/hvXZLeXe9vL88Eh/iX0+or1LQ9XEkSANg9OtO8X6Bb+KtCktnKpcL88EmPuv/gelTRqcrszOpA8Ak1V+kUYHuxzVKa4lnOZXLe3apb2znsbyW2uozHNExV1I6EVWIrvOYSrllfPaMActH3Hp9Kqc0oH50DOvtLlZ4gyEEH0qwehrkrO8ktJAyHI/iU9DXSW12lzEHiOQeo9DUPQZOw+QfWny/wCrFIfmjNJIcwCgCaz/AOQtA3tToePP93/rUNq+28gb3xUw4lmX/apiHeWDnimGGnA4qQSYxSuOxWMNIYat7lxR8p780cwrFTyyoGKR9Snt4mWN8ZGOtTTMAprNC+fdonUZGffmncVj1bwd4qTwz4XtrVUh8+V2nnafkFm6Dr2UDrXodj4u03VEjRLx7KZgCTzsY+2eMflXjOr6JDaWcEkt0RcSLuMWQdvOMe3A9KdpMlzHInlfOAejcCs73G0ey3GoCG4ybiOfnCzRkA/iKdPrEl7pe6EgTxDOCcZrgTC0MDtNMGkYAqiE8Ve0y8kjjiaU4UqVJP0p3JOscjW9BIuX2vFwW3fMPcfQ1iWGu31pNc6JeMUniXzrSU/xY6r+hrO0bU2MlzIsuUJYJnvWNrF6bmCDUI3bz9PlwxHdCcU0+gj1jwt4rTX7QpJhbhOHX1rivid4il8OeHXtLe5c3F9cbY8NwsQwWx+g/E1maDqU9l4kSSKMFZSr5A4IauH+KOuf2x41mhifdBYKLdMHgt1c/nx+FTLQ1p+9LUoDxjfr0cenFSp43vVXbmP8RXKEZ6dc0eWevesPZxO7nZ1jeNZ3I3qpA7AkU0+NJSBtQoF6BTXLiLPfvSiJR1OKXs4hzs65fiBcooVIxj35xVuLx5eNAQnlKW6Hpgf1rhDGvrUbZX5QxxSdGLQ/aNbncz+Ob8YRnhCnkkRgnNVYdY1TVnP+n/ZIT/rZ+jv7A/5Fcim7BLHpU0c8iABSpUdj0pexiloP2rbs9jtIf7N07a2mWguJIvmk1C4GRu9QTx9AP/r1j3ms3epy/LKTBHxvfhSfp3rHkuZpVVZp9yL0THApktx5m0SSsVHRVFJU3e7LdRdC9d389y58yVmBOSfWmQQWzfPcN26VRJIXjge4pUG/ODWnLZaEqd3qXJI7WSbdGoVR696rXthbyymS1k2A9j60kMbFjuyBipXECJ80gX60apg2mtUUf7P/AL8vHtW34c1dvDerQ6lpzBbi35R3QED1/Ss7zrID55uMdhWv4SbS77xjpFjcx+bBNeRRyI44cM4GD7Hp+NVq9DK8Y6n0vpXia1vNFsbq/nhguLi3SV492ApKgkfnV0avpzruW/tiO/71f8ajfSrAlIxZwqoTaAiBcAdhjpVYaBpc8wkFr88Z4IZuD+ddNlY827uapYEZByKjamG2QDHnSADoN1J5CZH7yQ/8DNIq7AoD1xTfLVTxS7QZW64GO9ZniBLo6Uy6dOLedmGHOePypoRpeXSiOufsRdQWEcd5efaJgPmkPGealLybv9dj/gdVyk8wt7HnxOrY4WxYfiXH+FSgimxjPmPu3HbjOc9xShabEhwYDmniRQmQccVGRxQQduAR071IwSd24V1P/AaR78RNtd4y2M4Gc/1pUB9FHb5a4nxlrX9m3EaC/W0eWZ8FnCggKg/uN3zVRjzOxEpcsbncG/KY3xqAecl8fzHvTo78SIHjg3qehSQGvMh4tm8pQ2rWEgHX/S0yfrm3rc8OeN7U3Ri1DULAQ4+XZMpIb/vleMVcqUl0Mo14ye52bX+04NpN9eKd9uAxm2m5+n+NFrqMF826zubaaPGf3cm5v/rVYdXbGxgvrlc1kb37Mi+1gMAbeXkZ7f40436L1gmz/u1IFbcNzcY6Ypsiz7v3TLj/AGhQO7AajEpAaKUbuny0/wC3x7SRFKQPRf8A69VNRh82NRJvOFJxGxUnp3FcjHq99GpU+GPEAX/Zdj+uDVxhzbGc6vJv+X+SO5F7GxwI5c/7tBvIVxvSRQe5AH9a4Y+IJ1fMmmeJIyP4EttwHX1T/OKedav2H7my8TLkcH7NH/Vap0WtzP6zHz+47iK/tXYCNslsYBIHX8ferH2jBx5Tn6Y/xrjtK1HXZbiNH0/V5I9wy1zHCu0Z74Arqr2SVLCd4FBmWNigYEgtjjOOetZyil/w5tCfMuq+Ryvj3xItlZxWrxvGjEvLu4J2n5QPYnn8BXkF9dPrc0kkszLDkYTPGK2vFUWpz3SrrMyvcFFaQEdyOntj07VzV7DNawg/dXGdo4zXkzfPO59BRh7OnYfcXsdlGERAIhgcdTXOX2pTTzEjKrnpV6OC6ussrZbOcHoKqXhlmYLsAAHUd6uCSY5ttGTPc7lxk571T3sDt5xW82hsI1luGChuTiqbaQ7SEQsGreM4HLKnU3E027On31vfW/zSW0qybSfvYOcfQ9K+mbDwfb6rpUF7ZamTbXkSyx5h5CsMjnd7181toc0FuS/DY6CvevgV4k+3+DpdIuXzcaZKQAf+ebcr+u4flWsVGfmctZTp2b0NK5+FwldmTUApJBH7o8e33qot8ImKgHVhkdxD/wDXr0wyDFML1Xs49jH2ku55afg5n72tP+EP/wBemn4Oxg863Nj0EI/xr1BmzUbc0/Zx7D55dzzH/hT1qPva1d49FiT+tcJ4o0X/AIR7xJc6YrvJGqrJC8mNzow68dwcj8K+hSK8y+MmkH7Dp+uxLzbv9muCB/AxypP0bI/4FUygraF05vmszy4ksoIz6Z6Vz/iax5S/jH3vklx69jXRjJbcq54yQB1FRTQLcwyQyD93KuDx0PrWEZcrudEo3VjgMbvY/wA6ToeeDUlxC9vcSQyDDo2DTN2Rhq7DjG5IpCc/WlIxSUwCk/nRRQAA4NOHPSkrV8OaS2t+IbLT0DH7RMqNs6hc8kfhTSbdkTKSjFyfQ6P4U+GE8TePbGC5Um2gbz5sY5C8gficCvrDUJAqqqnZGB8rL61iW/hPStK1OPVLS0iguVg8gCCMIuMg9AMZ46/WmX2tyWS7buPzkPDYGcGnUlGyjE56fNJuU1uQ3mpfZldZUMysPmAGMenHrXH6jfQXcj5DRyAElQSpXjgYPBPStzUEt9RiQ6dIElAz2ZgT0Oc/pXN6xqkdqzw3jF0VVyI15BHc+/PXvWJqVtHeaz8QWSuwlRpcK6nsx2nI/GtLxjDvZAP72K51rsLdR3VnMrFW3buAwbqMj/D3rr/EO24a2aPlXZSPcGuTErZnbhXujalHl6VEnpGB+leceKZNoavSr/5LUD0WvK/F0uNwrgl8R6dHY82v333THvmrFidtvM3opqncnM7fWrun21zeI9tZRNNNINqIgyTXope7Y55SUZNs5NhmQ/WvY/hroNzp3w91bWpIzG118sRIwSo7/nWt4F+CFvB5epeLWEz/AHlswflH+9616lr1lEfC89vBEscSx7URRgKPpW1V2g7Hmx96a7GZ8N7oXPg+3cH5guG+tY/jycpYzHvjFVPhRqPkQ3ulynDRMWUH0o8b5uWjt15Msqrj8a5paqNjps02b/ga0+zeHbMMMBYt5rxHxhdTeK/iDd7MlEk2D2Ar6AYLpfhd+3l25/lXz94ZkX7TqF83LF2YH8a03mTD3abfcq6uq2aiyg/hGD9a9C8A6J9i0oTOuJJeSa4PSbR9a8QKGGQz7m+le42FmIbVIkHQYxVMxfYk0+z82YFh8o61Yvp2urhLG2/HFLf3SaXYYBG9hUehDyLdr6f779M1jJ3djVKyudRp0EWnWqxj72OavCYbNx4FZVmxlXzp+B1GaqXmpG4m+zwH5ehNXeyIsfOnha5kimUQndzyAcV7T4X1AqixyFkP91q+ddK1m1tZFa5t3bB6xttNev8AhT4jaI8cdve3J2gYAuUww+jj+oqZpp3N90en6zodp4j0lre5GH+9FKv3o27MDXiWqvLpPxXhN4myS4QRXOBgOcbS348GveNHvbC/t1k065jmU9lkDV5B8crEWWv6PqsYwXJjYj1GCKFqSnY4zT4zo3jx7foFn4HtmtydSvi6dQuf3u/Hp3qp4pg8rxdpl8o+W6VGPucV0OxR4gvLlVG3yc8jvik3exqlZmB4JuI5fGGqXrsFRFYZz6t/9am+Kmt9a1rzZDJ9nhG1QoxuP1rI8GXEwmvngkEeZAS2M5HX+ZrQv7qWXd5rFzu4PpR9sN1cqxlIkeRAI4oVLBV6DHNeePK00zySHLuxLH3NdnrFx9l8OzsDh5cRr756/pmuHXNdFNdTCo+hOretPzUSkingitTMmRsGtG0uCrAjtWWpHY1NG5Q5zSauUnY7zR9WeNlOflPUCu5sdT81QQQTj5hXkOm6mLeQEjIHUV2+j+KtIX/j8R09So61xVINPRHSmpIf488LR65aHUrJQt/CvzKB/rlHb6+lePuuDzX0DH4k8KmPDXkkfsRXPeJ7LwNqdk7WdysFwx3M8cYyx55/Xn1/KtqVaytIwlTe6PHTRiruo6XNp8vz4kiJ+SZPuvVQCuvcwE5xVi2uDYt5ufmPVfUVFwgyfwFCRFzvkosB1VpdJdW4liPB6g9RUrH5CK5y0u3tpcwIWT+IHvW3HOs0e5Mj1B6iptYZIr7Nh/utUzzZnc/3uapSNwaYZuh9qQF/zu+aPOx3rPM9AlPrQM0RNUnne9Zqye9K1wAM54pAWZpsg03Sl83U15A2fOSTjpz/AErPlu1PetfQrYee0pYSAhSoTnnrg/Sh7COsiiku/wB7dNkDoWOR9fete1FtEu4JuAHMkjYAqpZxCUqZI3mb+6O1bBtkjQPcBd4HyRelQJkEmrWtvAZBApTqZHP3v/rVTS7v9VIl2tHEcrCmMGQ+uOyjqTU8sFmsgutVm89k5SBThF+tVrnWL24jKaXb+UsnymbGMj0BNAi5aOlkohUhlhU7seuMVS0gi8kuoJQPLnU5BqKJha2skKv5kz4DH09aliLWccYU5bYxJH6UwJ49RGiafdanI+77HGQg9W6IPz/lXlYd5C0krbpHJZ2J6k8k10HjLVvNki0qJvkjbzpwP4nPQfgD+tYraffR6et9JZ3CWbdLgxNsPOPvdOtJm9NWIaM5pI1eaYRwI0khBIRFLHAGScD2oB/nUmtxDntSYPWpMDrSbPfikMTlV4xUfHUipBCTznilaL8qdwsyMAlTgikwCOafsA6nNBUdjTFqN8te+acCo5C0mMdc0ZH/AOukAcseTUqcdBzTA4HQVKsg/Gkyki1EpflgKZNDG/Mm3A9ai859uFqtJbtIcyzMB6A1KWpo3paxcSCDssYHQCu3+G3gu81vxRY6hFA0VjY3CTvcsvDMh3BF9SSB06D8AeJ0fwxc+IL9LHSVeSeTjdk7UHTcx7AZr6wsmt7Gxhs7ZUihgQRoiDAAAwABWkY9bnNVqWXLYuvgTA+xqNJEtrOSeQ4RQXY+wH/1qglvIxvJYfKhrF8YeILfRfB880pyZFESL/eLcH9M1ulfQ4m7amCPFOrTZkFxAik5A8rJArqtBv5b+wWa4IL8jIGM/hXAwfEjw2QqzaFIT6qqV6BE1vCFW2j8pCm7aMDFazVlsZU733LyH5SfU1xXxIlZ7K0to7hoCzliVbBOK7GN8Qrz2rzr4g3EcmqQRyGMiNej9s1nT+Iur8BxZsrothLwnP8A00NQ3dndx8fa5GAH8LtVkJbPISslsMf3c5qjrGoQ6XbJIFSbe+0ce3vXUca1djv/AIX29wuiX8twzt5lwqLvJOMKD/Wu5VPaua+HCtJ4Ltp2RU+0SSSbVHHXb/7LXXBK5pvU64L3StJAWAwe9MeHGSc8jHFWnDeYoA46k02ZjEpbGcDNSWV7aP5Tgk/N3FebeMb94NYCJqel2oy52X8O/P7xuRxwK9TiXIVsY5ya8l8Ral5WsOkuo6XbjYpC3li0zcjPUDpW9FXkcuJlywRlC/eY4N74TmH/AFy2/wBKlMUcqDdbeEp89gSpqt9tszIS+r+HT6/8Slx/7LVn7ZpzKA17oEnHbTJf6Cutq/Q8zmW9/wAjY8O6pd6HJJ/Z3h7RAX4ZrfUVTd+BY11Ok65qr3rXF/p4SF/vKuorIF9Nq9K8+jbRFk3yRaC49fsVyn8iK7fwnq/gm3gk8+8023fjKBnVR/32a5507K9n9z/zOujVcnbmX4f5HUw6/A7N9ot57YKQAWXcG/75zWmpEihl6YyOMVUstV8O3cgXS9RsJnPQQzIT+nNaBHPHNcrPRV+9ynd53Jj+6f6V5yBCZ3/4mvjRPmOQlsxX8Pk6V6XKm+VQf7p/nXIyeHfEjXTvDrl0ImclUR0G0dh8y1rSaV7mNaLklYxXkiQfLqHjZyfS2xn80oLLJGFaLxrcDHQjbn9K6D+wNfDDOtah7/PD/wDE0h0HXj/zFtRb/t4jX+SVpzR6W/r5HM6crbP7jF0y0tk1q1ki0jxfC5lX555P3a89W46V6RcwNcWksKO0bSIVDqcFSRjIrkrXQtbh1K2ll1HUpERwXV74FSPcBBmu1xWVaV7a/qdVCHKndHz3YXV7d6NNeapzcW7mArJ13IcEn3yP0rIv7wapNIS/yInAUdTXefELSYNJmvDGfLW5drhVHYty35tuP415vaTxxYW4IMcp+fA7eleNKPvNn0lOV4RJrVo8xQROA+MMapXCC2vmMbLMcchf51M7rPqLTabC0gQ8AnAq3JcWlqZHvxmdlG9IyBt9vrRszTcyzFNcELJIVQkFjjpV2GOEXGECmGPrg8sajluQ4RdqpFj5Qo5Iq7D9umaNba0xt5G4cLx1qW9C42K19JtuC7R4fGBEF4UVd8OanLoOpS6lYMIJJ4/LZWHDDIPT6jrVDUomtpy15cK7FhuSI5LU2O+2XW5rYLuIAUjJx+NaRk46xIqRjNWktD1Wy+IOp2ccbXgju4+S4RcMB7HOP0rWf4kpFbLcS6NevE2SGg2vuAPUcjI968fuvEjafax3c0QkiaQpFbliFlfHOcc7Rlc4wTkAYzkdRoHirX5vD9re6xb6bqmnElZLC4tkDKM/eXCDH4Z+ldlH2ko3kzyMQqcJcsEegab8TPC2pz+SuqR20n9y5Ux4+pbA/Wuls722v7dZrSZZY2J2sD97Bxkeo9+leV/EfwToF58Pn8R6EWgih25tnZj5RY4IGc4wWHAwCOfSvM/CPj/X9L02Oxhu828eURH5BU87fcZNayfKrmMI8+i3PqVlqlrGjwa/oF7pV1xHdRGPdj7p7N+Bwfwrxm2+MOu2sLCazSRnHDl8AEdwpzj37Vs2HxvkjUHU9JO3+8hI/wDrVn7SLRt7CcXc898ua0lktboFZrdzDKp6hlODT/lGGZco3PH86m8Z+JNM1XxS2q6UHjjukVp4nGCrgYz6HIxWbHrVpNEc7lJ5HHf/AArCS10OlPTUyvF2m48vUIhkNhJMfof6flXLV6BcXlrcWT2c+0JKhBwc7T1yP0/KuX07wtq2rXxtdNs5LiTJwVHBA6nJ7VvSl7tmc9WNndGRSYrp7bwJq93c+RAkUrA/MYn3qvqcjIx7itVfhlei8tbNpxJd3R/dQRLliO7HJGBwevpXQlc5HUijg8UmK9nh/Z+umCedq8aMwywWMnbxVg/s9bcD+3AWyOPKP40WXcOddjxIDNe2/s+afpF/Nq9tqVmJbl0UrK4+6g6gHqpyQeDzx6VS074deG4ra5vUmm1O3tZEtknL7I7u6dgoRABkoueWzz26V6Zfzaf4V8JPqmi2UcUNncsrRRJgiNmCvkDgnjIJ9BT5lF6ET/eK1tDtNRvI7A+TdjMUvCSkAKD6E9jXO6luAyHLOv3dy8jtzjr7Yp+na7BqEsuj6mUkMkYe2kYhluoSMhgfUd/zrn9Wvp/DlyI713m09ziK6JOYSezkfXg1i9WUtDKu3dtWXyZDDdg/xqVWYc5BBAweD1/rmsa5nW+j8vU41yWIUjnPOOSDkH2P/wBeuhuhC8is5MpKgoyHr798Guav9JWa7iSOQwzZLMPu5I7YPA9x+tAypNo0dta+bFKswIzvQnKfgOMV2emOdQ0vSXPOFVST328f0rhZdbntJGgvS4kiJAk2/Kyk5xj6k11vga/S9s44t6s8U54Xsp5H65rDEK8LnRh3aVjrNZk2xEe1eTeLWyTzXqOusdpAryjxUxLNnrXm7zPYpaROCl5mNdL4FvTYeLtOlzhTMFb6Hiuak/1h+tbnhaxbUdctrSJ/LklYiNvRsZH6gV6XQ4p63R9P7Hkdf7tS6jHv0iZf9g1k+D/EEOuaMhceXeW/7q5hPVHHBrX1W6gt9JmaV1X5D1NEnocaT5jwuw1L+wvGKXAOI3fZJ9DXevZf2n4ltDjdHGfNJ/lXk+tziW6lYHgscV674Ld5PDttfTfflgXBPoBiueCenkddbTUm8faiLHwbqMoOMRbR+NeFaDmPwxdSnqzYr0T4yap5PhdLNT81zKOPYc1wtlAYvB9umOZn3frW0NW2Yy0gkdP8OtLw5uXHLdK9XhCQQGaTgKK4/wAG2ghtI1A7CtfxNqIgtRBGccc0TlYzirsyru7k1nXEt05Tdk/SuqghNzdRWsY/dxDmua8F2hmea9YZJ4Xiu1iEelwFvvTydqyijWW9g1W6Mca2tt94jBx2qpBbfZo8nlvWrNrbHLTz8u3PNQ3swRTg8CtPMg+QkArSsV+cbRWtp0nhKeRVvorq3Hdkfdj8K7bR/BvgnUwDY+KWt3P8NwgGK0lO25SXUTwfbwz3EYEkunXH8M8DYB+o6V0nxN0/VLnwAx1GSO8azlWWG5QYYjOCGH0710GifD21hj/0TV7W5x0ZWrorrwvLcaLcafdYljmjKFlPqKwW9ym0eU6rZi7stFLD58xqp+tSyS+Ra6rcMcBYHAP0B/wq3rWlXtlp1jZTKwmtpETeR94A4z+VZPiSVtL8JXsbD5pImXJ9WbFJblyehzPgaFZdA1CU8HzDzj0UGorqYg7Sep61Y8EXUMHg+/jlIV5JQUJ7/KMisa6n/fRg9Ca0V3Ng3aKKHiyY/Z7O3B5O52H6CuYDFa2vEUhk1TZ2ijVR+Wf61lYrqirI5pasRZakEgpuxT1FOEa+/wCdUSOEi+lSxb5GxGPzIH6mmKijtUgxSGXEspzjLwr/ANtQf5VOLN+jXcA+hY/0rPDN/DxUodUw11K4Xsq9TUtMpM2rTStMkCm71K4kYnAitoSWY46Ct20t9J03y510aCGMHP2rVLk5Ye0Y6/liudgv5re03jGnWx6BOZpfx6gU9oVZo7vU4fMeTmC0Z8vJ/tOT91axlFvc0TPQr3T9B1qO3uV1CKO3m+RLWGz2Cfke5x9R0rDg+D1xdatM8l0LTTVPy5+aX3GOnHIzW14J0RMPrGrz7EChfM+4qDHCxjqo9/vHtjknoLzW2uP3dky2mmxnaHxgnHU4/l15Jz0rKNRw0TLlDmOZk+EuhJP5f2m73DHG4FvxGOKzNX+EkqMzaRdicL/yxlG1vzrtbW8leIJpULLbE5a7kGTI3fOeWP0/Sty286ONmvSuGx87gZx9AeKpVpoylTR886ppt1o9wbe8tngdezL1+nrWY11NuyjFfTFfRet6TaapYsuoRxvbt90Tryfp3FeZeJPhlLZ2zXmlEkcsbeRhnH+yc8/Q10RrRlozJ02jh1v59vzbWI9RTDfzSMFRVyxwBUTo0ZZHUqwOGDDBB9K6XQdACaeL+7GHuB+5U9VT+9+Pb2+taSaSErswHkuCcAgc0kcN3LIqIWZ3OFVR1PpXVHTLaM5cEj6Vd07UbTSZxJDpqzuOju5G36Y6fWo5kVYpppUdrA1u3lzSRkRysTyZGBxg+gIx+dTr4QVxmeaRj6JwKvRa7psN1FPHoECyRNvVjK5w3Y4zitz/AIWfdKv7jTrZD64qby6Idkc/a+DrYNuSzlmb/dZ8/hWhDoz2Nwm6zeBWJwroVyQBzirMvxK12ZSEMcY/2Eqt/b7XcPmahdSSXJJGTzgZ6Uve6oTsdDbyyhQkMYQetVtRu7ezwHYzXLfwg5rFbWXZPLt45cf3snmqpu7hA2y15bq+OarlZJqoslzIpeM3EpPyQJ91fdjXSad4WvtZlFrPfC2LJvlk24WNPauJg1bV4FzagJnvtzVa+8X6pa2kyzvmaUBd2cELSlF20CNpOx3viPQtK0t4DoMiSRpEEkLyZZm/vc+vesWW8s7CON7+6RSwPypyVrzCXXrudiXmdvTJ6VTmvJpzmV2c9snpStM15Kd7np2lweArGebVb+S91S4QBjFcONhPbgCq+qfEzVNU1FU06OG0sEwiWu35Ng7EY9K85jmlhjdUBJfriljM4G1Ac98mocG3qzpjKC2R7PZfEzw9pLY0vw9b210y/v7gIAWJHOPQe3SsK+8NeHdYuEvdJ1o2jXBLSW0sO9YyfQjt7V54sQQF725CAjopya1/CYkvNcit7GTyoCw8yeY/LGvdj/hUuElrFjUqWzR2Hhz4XSa7qE9udYhEcSlvOhiLA+nXH+RXI6rot9pesXVg8LSvbyFCyjhvQj6jmvWm8d+GPCWmvpWgyvISd01yBuaVu/Nctq+pza3aSaxYz26OFAeNlGTjjOfXHbtj6Von3MHzauJwZtdRX7tlLj2FIRfrxJYTY/3DXS+b4kVQwkjUEcZjFRG518HnyW/7ZitfZmXtmcvI7qcyQSx/VDUYnRjw34V00l5rOMSQwt9UqpK13MP32nW7/wDATT9mHtWY/mccGl3dzzViaxZ87bDyj6o5qobKUEgiQbeuRmp9mylVQ7eCck05GJ/1asx/2RmiPTLgsCRke9X1s7r7OqNctGo/hSPH61SpNieIS2I7awvryeOC3jHmSHCBmAzS3unf2bewwXs+92IMipkBAT6+vWn/AGLy5RNDNMJh0k3cimtYSTXDTTvJM5PJbnNWqaMpVmz1vSdR0vQbFbfRoUgjxlivLOfUnqa04PFT55LGvJoprxQAoYY960rK7vmkRWJxnGMVTjYxu2eprq73LM7HAOBjPUVBrqW2u28MV6u+OFtyqD3rB02SWRjuyBkitq3hODuGanYGec3uqx6d4hlW1ANvG6Dy8ff5HFerWutvdS72UIdnKg5xWdJpdhKwJtot5PXYKemn+VIyx5XI5wKbdxJHTx6kCijcOlcjr+k3Wqa1JOkW9AAFPHp71ppZygA+afyqVUkUf8fH/jooi+V3QpLmVmczH4VuR/yymBJ7AUy7+Hx1JQl7DNImeOQCPpzXZxO69bk/kKuwP5jBPtJJJxjaKv2kjP2USxoGlRaPoNlp9upWO3hVAGOT75P1NaqpTljwKkC8Vk3c6ErKxDgbsUmASRx71IIQJGfu1N+zr85zy/WkBDL8kMhA6RsePpXk2q6pHDqcyLe+J7ZQQpS305Xj4AGVJHI4r1fUMR2k2W2/um5yB+teS6jb3MVySJfGboW4ks7mOVfw2it6KWpw4t7IgW/jZcrrPi4HP/QIUg/pSreAN/yGvFQ576SB/IVYhheSHLXHxEIHpDn+QqeJIVIEmpfECMZ+69s3/wATW94/0l/8icFn/X/DmbJqOwknxLryHPR9KP8A8TV3Qpkv9ZhjuNZuNQgdwrQXej/K2eMZI4+tdD4f06LVdQMNr4k8VwOg3bLyLYpHsWTFd5ZWEtirLLf3F3k8GcLlf++QP1qJVIpWt/X/AICb0cNOT51L9f1MfT/DWgSlblfDlrazI/Be1jVgQeCCB7cGt/aM08keopOPUVyt3PVSsQ7AbjH+x6UyB/MjEiv8u5gMexIqXOJmORwg/nWZbXUD3qWAu4PtUcZklt0IDDd/FtHIHP60DLj3KJZfaWLbPYe9Shx5qxgncy7hx2qotrKdLuIpF5ZmCAdl7VbETfaoXxwEIP6UNIE2RPeKtoZ0ydr7SMd84q4kgkjWQdGHpjFZ8lm6WN0kYyzy71H4iryZhiO/gnJqWNXucd8TvD7634dE1vky2pLFR/Eh6/l1/OvD7vRhBtB3DPWvpq4k3wnjrxXmHibwZctcPdaKYwSSWtpPut/unt9Olc9SnJu8Tto11FcsjyjyXgG2CYqCcHNMFvFJqJVyu3bks3OTWtqqS6exTVbCazPTLJlfwYcVhyi3kKGOZTjqc9qx5ZLdHZzRfwsuJOjXKZSRycL6YHtXQEXK6aIrXESvnOGywx6muagnMbIYmXch4Oa6LT9ZaKNIiEBc5OfX0rCaZ0wkYUuDJG0gYzM/zAgYUdM1FqM5knW2tkZmLBVB6sSeP1qTWblk1CSZF+XtjvWOZJjIsmSsmcq3oa1jG+pEpW0R1PxB0i80C30TSbuxZDBA5V2TmR2nzuGOuVC8ds12emqur3NlJNHHb2qOWOAfmC4JVQOMYGPyrntc8W/2/wCG9LTxDb3NnrlsUnstQK4SWMkc4yByVPI7j611VnqkFqYRrDraxNErO9u+C4YYOzAPHv0+lelH4TwJt3LHiK6tNd8H3kMcf2e1nD/ZsDCpEI/mmZV644J6n5a8M0Szkvrq5FkvlKzkgDnaD2H4cV6V8QfGWnQaBNpuhuqi6jSC0hiOTb2oIdmc5+87YXb/AHQc9RnhvB8r2ssuzBd1OARnHFY1pWg7HVhIe+rmsNBlaD5Q7SMPvNztpraTdTxlLVjJkYLSDk+4FbUWpLIrw9UjG0D/AJ6Off0H9K0pHVTHa2yATScySDoAOoA/z0ry3KR7dkctB4WCBmuULbVOWCjOegAB61NH4LbaGWMZbouMY+p712VtcwJKIyAY48cd8+5q4uoQtcRLEowHwin+L1J79sUnUl3I5V2OSfwU0cgW68sEgHYq8gep/nXQ+I7dPDmi6V4U0v8AdanryLJfSrkPDa5zsHpnDE/7p9q27SaPV9btbUoCZJVjmx1I3c/+O5P4VyUmqtr/AMVtf1hjEY43NrAZE3qEX5cj0yE/8fNdGGTnK76HFjJ8sVFdTq4v7N0LSZDEnlhEztkgwmAOnTJ9M9RVj4eRTTaXdeJb8L9t1NiI1I4iiBIVRn1xnr0Ari/F1+02ilY23C4ZVGxyQTwOM8jp0r021ht7KxtdPDHbbxKDjghVAAP6V6K0R473NKKdQXVB8zuA2Tgj6+lch8TvEFzYeHYdNsnb7ZrMxhjK8ERDG7GP72QP+BVsNc7pPNaVQWJZNy9cDgc9+lcNrEo1b466VYZYw6ZEu0Z4BC+Zn89o/ChJXBXZsXEVto3jHwR4WjCvb2kcs0qY4aTymIf67txqn4H1j+2Jtb0LUzmX5kdD0Yb2yfyYD8BWT4m1XyPjppMpbIjdYBz03Ar/AOzmsrxBI/g/4p/blz5Fw+9wO6vwfx7j3ApW0L6k6SXqPJocs7R6pokheym7yRegP07e4967nTdctvF/h5hKIhKi7LiNhkHPtnoeoNcv8R7c/ZbPxJp8qrcQBfnUn50PTGOo5P4GsCw10292mq2rGOGYbbi3Xna3f9eecdc8Zo3Vweg+8a68N3kkKSPdaYeUVxu8sdMe4Hap4buOQQs05aJgTEwOSpA4x3+o9OnNV9R1UTzRTwxlo3OCevPfj3rH1Ozksc3GnsXhIzJCD9w4zke1ULcs6hdJdZS4JJztyOq/Qn+Vb/wvaSLXriBsMvl+YJPXnjj8a89/tEu5ZuQxww9a9F+FRE2oXs2c7YlH0yT/AIVlWXuM2pfGjvNYkJVj3ryjxW/70jtXqOqt8h715T4p/wBa1eTH4z2qfwnGSf6w1teGLo2fiGwnU4Mcyn9axZOJKt2DFbqEjqHB/WvR3Rxy3PUNd1Wbwl48Or2OTBdbTcRDofU0vjzxLctHb3NrcFtPu1yCP4T6Vn+LrlLydSCCNoFYFjcC80240G7bh8vasf4WHOKzWsdSGrO5DEv2+4hhVvmlcJz7nFe6hE0/S7a0iG1Io1UAegFeGeBYJLnxjaW8o/1T5YHtivadWu1SQ8/d56037qIk+aSPIPixqJvfEkFopytunIHqasvCI7XTLUfwopIrltZuTqvi2ef/AJ6T4H0BxXWl/O1qJf7gAFaQVokVHqei+Hh5NmrHj5axdYll1LURBD8zO20VsRv9l0gnvt4q/wCE/DxRjqd+MFuVB7CspK8rBH3Vc6Lw9ow0/So4gOcc1eaxgjYyTyLu9zWTqGrXczeRpqcdC9V7Xw/d3b+ZfTu3cgniq02RKuzYlmgk+SOZT7Csy+0ye4jPlkdPWmavqOmeGrNmdlDKPWvHtf8AijqE10w06QxoOARSV2y+WyueTKO54qeJDnJ4HrU11YjT5PLmdXmH3gpyF9qiU7jya7DI07PVbyzcfZrqWP02uRXoHh/4k6tpkaNPeSSqP4WbNed2llJOflXNEsUiybDxisZxjI1jJo+h/C3xKtfEMn2XULVJz3OBla5L4svaPauLLiJpIsA9vnXNRfBXQTe6tLcSZMca88deK3/iJ8ONROmzzaTuuogQ+zOWXBz+NYQT59NipNHl/hQK3hm6jl6Jd4PtxVLUgsV/sTor4H51c8PkpZa3asCrRy7ypHI5NY+q3fl3QYcnaSPrW0U+dik7RMO+uvtWqXG487ztPqBxiocUv2cFt78nrSuQOpwPeugwuNAxSg0pU7AwHyt0NMJPpQMlDUF/Xio/m7cUBc9eaAJBIzHEYx7mrEMkVqd5XzZuxboKr7towOtPQbRvP4UgNFJ1tnW5uALm9b/Vxtysfuff2rofC9rbSzS6jrc+UHzTzHkkdkX64/8A1Vx0ZBfc+TuPT1rXuJ2lSKz8zKL8zqvAz/8AW6fhWcotqyNIy1uzuL/xK18sN1On2fR4CVgtlODKT7/1/KjT9dg8QTuktobjyseVCuUt4FHTIHX8etcab1LiXfeSGWCEYWIcL0pg1QiGVIT5IlONidl+tY+yVtDTn1O0h8V313fPbxXK2sC5D3jD06BB0xVy112ztt0qyXNxew9PNPzSsf0A9/SvOxf4UI4DkcKvYVVutUklfyoW5AwW7LVexuJzSPRtT8bCcWwBS41UE5fJ8tQf7w9B2xyT6UlssF7Av27W7m4nHO5yVVT6gLg/rXncDrEvB56lj1NWVuyOj/rVezSWhHM3udsPh9pF9eQSvqe5A4adVzulGcnkng4713k1j4ZkODazoqgKAiqQAOBjBrxSPUpI/uysPoasx+IbmPpM3503GTFZHrUnhzwpc9bye2P/AE0Qr/MUR/DTQ70/6LryHPYFT/WvMIvF99GPluXHtuqdfGdwxHniOb/fUGps0HKj1WH4M2ePm1B5B7KOauR/B7SkPzPK/wCNeWWnjfyTujEkB9YZWX+RrZtfiXexcJql0v8Avtv/AJ0+aSJdNM9Gh+FmiQ9bZ29y1XYfh7o0Q+WyX8q4S3+K+ooADfpJ/vxiti3+Ls6oDLFbycdQcUe0kL2CZ1g8E6X/AM+qgfSn/wDCF6bt4t1H4Vyq/GRDw1nGSPRqpal8bBEg+z28at6E5pe0kH1c6zWtN0TwtoFzqdzbQ7YU+VSo+d+yj6mvm7UpTf3c1xOfmkYs2Bgc9q6TxX451Xxc0QvmCW8XKQoMLn1PvXH3Mpd9qDgdferjd7lKCghqaZbygtMNoP3dpwagn0y3jTMdxJu7AgGpHmccv+VVJZmbIHWrAhkjaI/LM2aqu0gJwzH6mrXlsxyahmUA4qiS1oukXGtagltAyqOryOeEX1rpvEnh670Cyh8mCVLR0G6YdGb3rF0C7htEk3S+TIf48dB7Vf13xfqOqWKaes7taIRkkY349qxbk526G6jBU7t6mR9nCqvmSlnP3UFegeB/hbrWttDd6hE1hpZYOzSH5ph6Kvv6n9a4LTYGnukRPmlY9zX0V4C1KbT7O302/leWGQhULf8ALJz0A/2Tx+JpykoySZHLJxbib0vh23kX5kUj3UGqUvhKzbpbwn/gAFdY0ZHHNRtCfyra7OSyOKm8FWrt/qQP91jVOXwPbnorr9K73yz680xojkc4/CquyXFHnw8BQqeS+B1yKanw9g+zjfy0pyRj1/8ArV6GYWZccHdxUiwZmBI4UUczFynAT/D20O0Q5VjWfrHhHRNBsftWsX/kx9BkZZz6KBya9QMfzZNeC/Ea+uL/AMbX6XBYJbP5MKHoqgdvqefxrSjB1ZcqMK040oczM278QaTFKV03R5JlHR55NpP4Ckh8U2YcC70TandoZskfgRUFjc29krNJbJM5GBuUGqEuZpS20LznAHAr0vq0LHl/XKrltoejaLpml+Ibfz9KmLgcNGwwyH3FbUHgsxyxtt/iA6e9c38H9NuJvF0tzEGFtHARKexJ6Cvb3gBkjXHTLGvOrRUJ8qPWw83Vp8zOGs/DphblT3rSj0gqvFdN9nGaHhCRscdBWJvY5q20VzcJISu1WyRWjb6UsjPI/fgfmam0m3eKzmkkzl2J5rVjj2QqO/U0mCMw6QhQJ0z3pg8P24bOWP41sMCF+XrTNzEH5cH3qbsdkZv9i24YKuc1Ouk20G2RQd6kY596nAkXOMZ9aeN7bQ+PvDpT1FZEgHJpe1LjrR0oKGIS0e4jBPamq5ZlyuARUvakUMCOcj6UCMLxVdQQ6PeCeS1jHlBSbsnyvmPRsdjivJrqPQ1cGa/8LW5wOba3mfH5Yr0T4iTSw6LJ5F5ptq0kyIW1JQYyoBJGCOTyK8/W8mRUx4o8LRsMcR2A4/8AHa7cPF8t1/X4M8vF2lNJlUQ+FpSTP4ttowe1vp0/+NbGgaX4Ekl2NrhvSWwCouIGH/j5FPsrnWbk7bLxjoBZvuomm7mP0AiJrsfC1l4stL1f7Zn06/spc5eC08ho+OuNq559jVzc7at/fb/239TCjSTlpFfdf9SvpXhTwTrHmPpLJfvA2HIvZWKH3+biuy0+3ntbGOC4lEzRjAcAjIzx1JPTAznnrT4LC2tXla1t4YWmbdI0aBS59TjrU20jvXDKTk9W36nrwpxhskvQPqKT8KXB9f0owak0IXOPMPGMKOa+SvE3ja9074y6lr+myKJbe8Ma4+7IifJg+xAr6wv5lt7G5nkOFjUux9gM18JXdw1zdyzuctLIzn6k5ovZmkUmtT7e8LeJbXxN4ZtdXsgWiuE3Fe6nup9weK1xcDajMjDccYIr5o/Z/wDHn9j683hu/kxaag26AseEmx0/4EBj6getfST3EathpRkfw8VTV9UZap2ZPJcQxxs0jBVUZJY4AFVZ9TtFAYyBlHUqQcVheI2nv3tbaKJJISzPIjH5X2rlQcdRnH5VlDRL25kW4vz50udq4ZlVAOmFAx+dQ9BpnTT61aLCJNsjRk4DKuQf85qv/aumzMFdzGT03rinWayRWZshb+YHB384yOPyqgugx7jKfLt2bpuOf5Uh3LslhbXkZA8qaM9jg1yuqfDDwvqMp8zT1tpT/FCSn6Diupi0a2g0uSP7ZHHMxyjrklT/AIGs1NSn0y+Nvqi+YuAquAeScVSb6CZwN98DdPDE2GoXEY7BqwL74T63YktZX5kA/vCvebVfMtwSGHJxu647U5rcHtT0e6DmmtmfMt5oHiSxDC4tvPX1AqlFOBG1pe2kkTnlZMfdNfTk+lwzg+ZGp+orFvfBun3OfMt0P1WpdOm0arE1Yniml+MNV8O6RdaFqOn2ut6HdgyLHOM+U5UgMjD7p6HGO3GCSa49jJJGBI0sasuA3KjbnkDseRXsPinwG2nq95pPy4B3RNypGOfp1ryfV0xK4dJY5jgMAxYNj69KqzSsJTUncyQAJTs+6D1PetbTZTE2VHzMMA+lZCsUb5gR+FaFpOgYc/hWE02jqpSszoIblYdmB9znr1NaEWrNEzsCSAoXJP5isISsYxjGc/nSmV8AD+LmuRwR6SqG0dYlW3ZgfnlYlv8AP4VZGtSo8cifeJAB9BjH9a537ykE8CnLJgbecggjmk4IrnPS/h5f48U+fKQRbQzTn3AjauN8GXBXT5Hjnm3yyMW8tQTnAH17Vp/Dydn8UNbfxXVrcwjPcmJsfyrnPC04i0xVJXckpGMdOa3w8bJnm453kjc1OTztT0iGTgNcx7wRtPUdfX616fqF20W1ldWwowwb5s+5FeT6vcbtV0m5zwtwhPz7sc+p4r0K/cpJvJ3qxDAyEFc9yDxzXWeazdspWlWKOMboTKv3jnb8w6c9K880C6Wf47ahPIy4E0ygdRwdo/QV1ej3u/UrdmmUbnUeWeh+btjj868/8N3f2X4v3UpXJNzMoGccknvS7jWxB8UXkXxuZkbBVgUK+3f9K6D4jwDxB4Ksdbi27ljVyFPTOMj8DWR8UrbdqiXSdWJDHeW569+lbngi6TW/AN1pMxBa3JAH+y2Tx+OafZlLYyvB2tf254Zm0e7l/fQLt+Y/ei7fl0+mK5myl/sHVLiyuwDC7bXLdwehH+e9ZkU9x4b8R+YpP7uTBHTetdL4ssotRsYdXsZA67c4Uc4P6D/9dCKZSuZZ9NuHRpDLBIPl46ZpPtjQJG6OXBTDA9vyrP03VBdQf2fe8Mv+qc9vaoXd7WV4pckdBmmKwahFDMxeL93NjJHZq9F+ECbdPv5T13qv5CvKp5DuPOSvSvW/hR8vhy4f+9Nj9KwxDtTZtRXvo6rVH/dmvMPEj75Wr0nU3xG30rzXXjukJPc15ENZHtRWhx04xIantD+8BqG7/wBYcU+0Pz16a2OKpuakWt/bodsnEg4INU7uZuHRtsiHKsOxrM5iWRl+9HIfyqyZPOi3CrUUtjCUuZHdfD+5hufFi6hjbI0J8wf7Q6mum8Sa0qw3Uit0Q459q868C3Jt9ZlHTchIqx4hvnaGRN33qxnD3uUIvqYWl/vNSiY/3tx/Ou20RTda8D15ridGH77f6V6b8OdHl1PUnlUYQHlq3loYSPQtI0v7e6GUYgh5Oe5roCpvHEMHywrxx3qNgsUaWNp0H3iK0oRFY22WIGBzWSGSQWcFrHkgDHeub8WeNbTQ7Nwki78etZnijxjIqtb6cjSydAFFecS+GNX8Q3Xm6jvCk/d9KXxaLYuyiryOa8QeJL/xJettLFCeAKTSvB99fyD903J716toHw4jt9pMQJ7k1saprPh/wXbFriWOS4A4iQ85qnJRVkK8pvQ+W5JWkcuxLMxySe9PtxlxnvUWw9xVqJQVXsa6TM7jTrSO10lbvg9q5m9ufOvGC8DdgVei1GSHR2gLcehrCil3XYJ9azUbas0ufSfwUsxbeFJLlhgyvxx2FeocMvPINedeBZksfh/aAHaSoNdnYagHiXzOM9zXLTlYqpHU4Lx58OI5J7nW9ChxcyxFbmBBjzR13D3FfO+tK6XTKybGX5SGGCK+1gQy8EEV4z8ZPhi2pQya9oUX+kIMzwqP9YPUe9ddNps5pScV5Hzq5c9Xx9BURCA9Mn1NSTKyMVYFWB5BHSmAbeW/AVqMQuyLxwT/ACqSNxJ7N6VA7ZNMBwcjigaZdC07b6VFHcgjEvX+9U+MjK8g96QxoGTSFt74HQUsh2xnFMh+6SOvSgCaNiJNwHTpT95LE56nn3qNRgUZoGPZyQAO3SnKfLG9uSelMBzio5Jsz4bovSgB1xcFI9o/1j9cdhVZG2Dims3mOWPfpQB6UCJhOaXzmqICnBaBkomb1pRK3c1GFpwSgCQSmnCZhUe2l20gJBPTvPb1NQ7aXbQFycXLg9f1pWu5nwN5x9ar4pCKLDuXY7uRBhXPvzU0V5Gsm5xubtmsvNbXhzQrjWLsyKhFvF8zuRx9KlpJXY1JlxFMi724B5qu5iQ8HmrOpnZOY4uFXjisiXKgljUxRbY+aWPkDrVNmUHJqKSTmmAlzxWiRm2SvLnpxUJQtyasJDgZc0jlR060ySmw2nNT2omu50hj7nrSeQ0rZPA9a2NP0W9uLdpdPhPlr96VuAfpSk0lqXCLk7I1NCt7az1DYz5kBCk9s/XpXp8DrrGu6dYafP8Av55ERxkfIiHezfXC140GvpHEaPhxwQABiup8F3B0TxHaag97/qnBeTooHQgHuMHB/GuacU3zM6It2aSPqBoyxJ4pPJY9gfxqLTtSg1XT4720kWSGQZVlrC8aeN7LwhBbfaGUzXDHYhPYYyf1FdKd9jhatudCYD3X9aTyPm+4fzqvoOrJrmiW+oxLiOddy1oYwKYrIqmMBumNo7+tKkfyk9cntUhyseSM55pdu1QKQiBowRXGeLfh7Z+Irr7Wk32S8wFaTblZAOmR6+9dxjvTJFDLyQP6VcZyg7xZnUpxqR5ZK544fg7qzNhby0K+oJ/wrU0v4KxiQPq+pM6jrHAuM/ia6vW/G/h3w2CNR1SFZB/yxQ73/wC+RXnesftAqkhTQtJLjtLdPj/x0f41s8XVezOeOAop3sexaNoVholmtrplusMQ64HLe5PeraDfLK3YfKK8d8J/HyO5uRb+KrVLdXOFuLcHav1B7e9ev6bPBd6dFcWk0c8Uo3iSNsg55rnu3qzs5VFWWxKE5plw4hQEjPPSrAWqt4CzBVGR0+lAMUkPAmBjeRgVDq2rWejWf2m+cpHuCjAySas7f3kajooJrkfHaS3j2ttHbSzopLsE6D0qoq7IlJpXRY/4WFoHeaYf9sjR/wALB8OnrduP+2Tf4Vwsuguw+XSJwfUyf/WqA+H7joNMmH/As1r7OJz+1qHoA8f+HmPy3jfjG3+FdBZ3MV9bQXVud0Uo3ISMZFePf2BchhnTJwCeua9ks7VbO2gtoxhYYlQfgMVE4xjsaU5zk/eRNikdNy4qTFIT823FZG5G6kqQOKI4yvJOaVnUEg9RT1+6D0pi0ucH4+YvHbJ9j1C4Hns2bO0SfGABzuBx9RXMJqV1GQP+KpiA/hTSof8A4itTxws82rQhLDxBOojB36XcCNck55GDk1hJZrwXtvHkTexEn/sldtNJRV/0PMqtub/4Jq6f4mtbDUo7m/u/GSqjZKz2gETexVU6V0svxd8KpGSJbtnUf6v7I4J/MVjaR4WuNWtnktfEHiGy2NgpfRBW+uMDirj+BtfUgweNLzjoJIQcfrUyjRvv+f8A8iXT9tGPur8v8zqtF8S2Gv2yXGmpcNEwzukhKY/P+ma1c1wJ8O+OoABbeLoX/wCutoo/9lNR3g8caNp8t5feIdMMMIy7PDjvj+5WTpRv7sl/XyOpVJJe9F/h/mehbh3FNJHauCtZ/iDf2cV1ZX2jSQSqHRijDcD/AMBrR0s+NhqUQ1g6c1pn94YQQwHtU+z80V7S/Rh8StR/sz4Z67cg7W+yyIp92+Ufzr4sr6r+P2oC0+FlxDnBu7iKIe/zbj/6DXynWHU6o6Ilt7iW0uori3do5YnDo6nBVgcgivtP4e+LLbxt4JstVCobjZ5d0g/glXhvz6j2Ir4nr1T4FeN/+EZ8Xf2XeybdP1QiM5PCS/wt+PT8vStYa+6Z1FpzI+obmAOUaPqh5GO1ZV/HdxQhldmA6gMeK3NoRt27g1n3chj6k4qGSc218wLGJ3ibGDzmpEv1KKJJEzgA/L/hViWOCRt3lg5PVTimfZIQ+4IfYM1ICa3hfULWeNFkyqZVkBI+hFX5NPN1HEtxtZ4ipyeaTTrv7ArfZQis2A3Oc1akmcxmTPzHk00wJIZXluZo3hZBGFAZhjd1qbZVWwmeW3dpCSyyjr6HH+NX6Y0Q+XTJI0SNpJWVEUZZmOAKsYryb43XuoxrY2qvJHpsikvsOA7+hP07UJNuwPRG7rvxH8JabvhN19tkHBS3XcPz6V5tfeI/CGs6oGudKntkc7fOOCB9QK4bzoYz93P0q3bWGpatCf7PsZGiB5kxhR+Nbxppbsxk9Du4PB3hrV226feQyMei7xn8qqX/AMIVwTbEq3bbUOq+Cns7eG+0ppJG2KZlH3lfHJGO2a7T4deJp9RkOj6pue4jQtHI3VlHY1Uoac0dTGnV97leh5Xc+B9asGYW4MoU8qRzWZLHc2jYvLd4z6kcV9Q3enxHEyoN6deOo9KydR8M2F8D5kCMGHpXNKEJHfCtUifOqSoy5Ug59KCMfMOor1XVvhRp07M9rugc9DGcfpXJ3/w61qxybUrdoOin5W/wrCVF/ZO2GLi9JaGP4f1T+yPEmn6gSVS3uEeTH9zPzfoTUd9af2H4p1fTD8qJcsYz/sE5U/ipBqhdo+n3jWt9DJbTKASkoxwf51r65PFrOjWGsW7Kby0jWyvkU5YhOIpfcFcKT2K+4pU04y1JxDjNJpkGsXYuNFSdW3SQsp5HcGu2vdQF9YwzE7RLErqcgbsjpXm0U/npJAzcSKeD2Na2iawz6T9lkbEtqdpz3XtXQjhauju9PuXivLQkFW81M7SApUN3HrXDWcrR/Ee7lQA7buRtp/3jxWsLtzNBL5nKuNpb/P61iWTiPx7dPISAZS2cepzmmtxLZnWeO43v9OkmLlirh2T3wM/SsLwBqP8AZ+uCOQERXAMcnOPp+v8AOtq/kW61S5tdu9ZkDK3bI44zXIraG1mJKnfG3HbNJbB5F/x7pYGsOFUKTypx1FZ3hfWms/M0y8P7mXhS2flP0rqfE8q634dt7sNmaJeR05rz+5TzoxMnEicN/jT6Fboj1my+xX7+UeAcqQe1W47gapY7XIFzGOv96oLq9a9t1E+WkUYLGs6Nmhm3ocMDQUOm3BufvDg17F8MR5fg7cf4pn/nXkM7C5w6jD/xCvbvhPol1qHg6BNrRR+a5Z2HbPasMRGUqdomtGUYzuyXU5HmcRW6NJI3AVBkmo7L4Uapq7CfV5xYQHnYBuc/0Fes6bpFhpEf+jwqZcfNIwyx/Gp55Cykt+FctOioavc6Z4mT0joeZS/Cvwzp8BP2SS7kUffmc8/hXl2u6daW+qPFb2otlU4AXPNfQeqbzCdj7Rjn3rxnxrbY1AyqpA9cda0bZnBtvU861G3NveHH3Jl9O4qjayeWzQt+FdJqMH2jT2K/eT5hXLzIS4kTrW1N8ysTUXKzb0KXyNYBzjcjD9KXVpvMjc+tO8KaTfeINdgstPj3zHJOTgKMdTXoc/wS1meLab2BXPbH/wBem0r6md+hw3hTSLnVrmG1tELSSnt2HrX0No2mQeF9FisbbBnI+dh3NQeEfAsPhDSwIYxPfMoVpMdK3LXS5POM10csT0qJO7shLuPs4hbxGaU/MR3qjefaNVYxpuSL271qXLWkCb764jiRexbFcjrnxW8O6IrR2Tfa5R2TpWTa2NYwk9kbth4Xhh+6ij1Zqbqut+HvDUDPqF3EHUfcU5JrxfxD8Ydd1cNDY/6HCf7nWuAvLi6vZTJdzPKx5yxzVqMpeQ2oRfvO56f4t+Ndxdq9r4fj+zxHjzO5rym8v7vUJmluZnd2OSWPNNEeegrQ0zRrjUJ1SGMsSewrWMIx1M51G1ZaIr3FrjoKp4KNXR3tuoJrFnT0FVF3JIpbjMWBVVHxID706UYz61DnmrA+hPDmrmbwDb+S3KIAwzXS6Jr8d1aRxyzfN2x2rwbwn4sl0q2e1f5om7eldDpGvbbzzIn25bOCa4JUmmzoUlJH0hY3UYt1+fOe9XdyyKQcEEfnXmeg63NdsokkBXtz0/Cu7s7lWRdrfWiEuhnKB458YPhWJBJrvh+ACQfNNCo4b3HvXgMisrEOCG7g9q+7XVJ4SkgDKwwQe9fOXxj+GraVdPrekR5tpDmZFH3T613wkpK3U4NaMrP4X+B40etNp7DFNxVHQJU0LSBsRk5NRBdx4qdGKjZF17tQBO7IoAkOT3AoicMx+TavbPeoAFRsH53NWUgLYaU/8BFIdx+OOehphG3rU4X5cdBQU4wefSkO5XHWq9wP32R3FXjAeoIA96YLb7Spx2/iFANopCnCpHtJE9DSCCbshPrimIFFPApIYZZn2xrk4yfapvsVyP4P1pDGgUopDb3K9Yz+dNMU4/5ZmgZJmlyKgKzD+A0mJf7poC5YyKOKbbqnmD7SsuzuI8Z/Wu68L6Bo+pSKTompXa9y821f0xRotxX7HD455OPar2m6Jf6vcCLT7Z5mJ/hHA/GvbJovC2h6fsXQ7OzbHzHd5jn8TXKah4+itIzBoltHbp03KuM1LnH7OoJSe5Bpvw20/S0W58W36jv9miPJ+pq5rPiiwg0/+zfD9strbKMEgctXFXuu3V7KZJ5Gdj3JrOkuHfOTU8re5Wxau79QTk5PtWPPcNK3FLKCWpioeuKuwhEhLct0qdcJwopVTuadxTAbtZutOWEfWl69BTwNq+9ADWC/dFdfD4wgstChs7SMF1Xbt2jA46muPwo5Y806Nl3DJwO5rKcVPc2p1HTvYuQXSxSSHyBNNN8mNmdxz0Arb0Twl4i8V6ybC3geOVAPME6mJYFPds8/h1Nafw7v7PTvHGkXSW/n7bgRbm/hMnybvqN2a+mRFEshmWNBIwAZwoyQOmTVKK3M5VHsY3hfQV8J+E7bSROZ/s6HfKRjcxOScdhzXjfx8lZvFGkQk5CWjPj6vj+le/ugljKNyGBBFfOXxnuftXxPgtD1gtYYTz6nd/WqiZeZ7r4Ntfsfg3SocY22yZH4VsScqFHVjio7GHyLCCIdEjVf0qwAVUuF3MAcDOM0MRHIhZlA6A5NZeseINJ0OEy6tqFvaqP+ejjJ+g6mvB/H/wATPHEmtT6dc283hyFSVWBB88gBxnzMc/VeK84nuJZ5TLdSvLIeS8jFifzquUW57n4g+OlhBui8PWT3bDgTTZRPrjqa8x174h+JdeLi61GSKFv+WNv+7XHpxyfxrlvOUdxUTXC87eTTshhK2DljkmmDmmkktk09KYC4xXTeEfHuteDroPp05e3J+e2kOUb8Ox965kjmlA/SgL2Pq/wZ8TdE8YwrHFKtpqAHzWsrYJP+ye4rq+chT3PNfE8cz28yywu0cinKupwVPsa9b8EfHG800R2XilWvbYYUXK/6xB7/AN7+dTYLX2Pfl5lcjsMCse/kb7WQpUc45q7o2r6dremreaRdx3MEnO5Gzj2I7Gp5ViQF3UD14pLQhp2MNll/hZc/Sk2zlevP+7Wi+p2qHucegpo1a37I/wD3zVXIsu5Sgt5pLuIMW27xnjtmuiUZdjVO2u0uJgqKR3yRV1e9KTuVFCgU3b8+7NP7U0A5yakpjDGhbJ6024ZY7WRicBVJ/SnCMmXcelQaowXTJs9CNv5nFMl7Hlviqyt7rxVcPJpGv3TKiLuspgkZAUdORzWV/Z1uuCPC3it/f7YQf50eIf7JvPFeoSzS+I93m7WW1hYICOPl46cVlyWHhsfPcTeKkGepBH/slejC/Kld/j/meTN++2+/keleDWtLGCeSHQtbsWkYeY16zS5x6ZJP5CuxSQSRrIgYBhkblIP5HmvOPBWv+GPD9pchtcudkzghNQJZkwMcHaPauth8beHbp0SHU42LkBfkcAk++MVy1V7z0O+i1yLU2vwqK6sra+hMN5bxzxE5KSoGU/ganHPSjn0rG9je1xkUUdvCsVvGsUaDCogwFHsKc33Dn0pfmpHzsP0pDPB/2mNR22Oiacp/1kskzD/dAA/9CNfPlesftD6l9r+IkVmpytlaqpHozEk/pivJ6hHQLTkYo4ZTgg5BHamUopiPr34TeMv+Ew8BwPcShtQsv9HuRnkkfdb8Rj8c11V2+YfccV8p/CjxufBfi5JLlyNOvAIbodlGeH/A/oTX0+2rWUsgRZl+dQ6nswPTB6VpL3lzHP8ADLlKVxGGzgkEelNhgZmXqfrV0tBt3LIhB9GFQteRI3EiAf7wrHQrcvR2wiTPAPt3qzKcQAegqvYq1yFZWOwnqw4/CmXd22xtkDeUpKlyQOc9AOtUgZe07AV0znzEz+X/AOsVfiO6MHpVC2jZPszgdMq3HY//AFwKvx8M6jsc/nTBDguF4JP1qhq2kWOu6bJY6nAs0Eg5U9j6g9jWh0prDuv4igZ4f4g+Cd9BcGTQZ1uoM8RSttdfx6H9K7vTdFaz0mG2a3EPloB5YHArtN3qpoLLjkAD3q+dmbgpHG/2ZP5n+jwMPoK0NI8Mx2epNqU6ILkoUGB0B6/yroldWXKsCPUGmuyqMsQKOdsSppO5A6ZUiqyJ+72+nT6dqtNmXjG1P1NNkGGVu3Q0iyuYgw6VWktVPatHbzTXSkM8u+KvhaO80OHVY4gZLJtshA5MbH+jfzNeOXGhlSJrSVon6gg19Wz2cN7aTWl0u6GdDG49QRivn/U9Jl0rU7rTbgfvLeQrkjqOx/EfzrKTcXc3prmVjgZbfUIH3OgkxyCODSRajJb3gnMTI3Rh2YV07xEOQw4xzmqclokhKuvP86aqDdMW01uKYBd23+6GPNMv5xDrEN8D8kwCvjsap3ukia0ZoBtmiG5cfxDuKxUv5hC0Tnep7HsfWtIyTMpQsz0CXUAj2t3E5zGcMBxx6VBqTRyXzyLzHOPzrkbXWXiTy5huX19K049QSeAIWDKOhz0o2J5TZs9ReCOS1kOI3H5elc5dE2t4wzwT0qxJJvXcGyRwcVFcMt1ACfvr696BlOULksp4qMLuNLkg4PH9a9F+Fvw9Pim+GoaihGmwN0PHmkdvpWkY3M6tRU1fqTfDb4XzeJJo9S1VGi05WyFPBl/+tX0Lb20Gn2kdvaRrFEgAVVGOKWCCK2t0ht41jiQYVVGBRPzHgVjUqc3ux2ClTa9+e7/ASVsMF9arTzCPOeTTk3SON1Rzw5fpyKwOkz76zmvIducAjiuH8Z6I40w7TvkWvRsszBT261jeI9M+22bBX2MRwalrQqLszwJEKStDIPauXvIPst9JEegOR9K9D1vRbqwuPMlXcAeWUVy+vWP2krcwjJAwwFFKVpG9WN43PRfgNpyCa+1N1UEERKSOa9f1XS3vU8yzuXgmHQqeD+FeJfCWa8gvHtIonaGX5mOOEx3Neyie5tiOQR6Zq6tlKzOSntc5e/ufGWlsQmydB0YLXO3/AIr8WOpR5BD64SvVItTZ1+eLPrVTUdS0OJQNT8mPd/exWPLA3UpnhOqJquokm+vZ5fVScCsGbTBF/wAs6+gW0Lw/qo32rAA+lVJfh3YzZMcgPpVRdtiZNvc+e54SvAXFV1tZJm2opY+gFe/H4U2TyZlfIq8nhfwv4bi869khjCjOWIrTnMveeiR5B4c+H17qkqtNGyR/SvULTRtE8GWImvnijYDPJ5rn/E3xi07TY3tfDFusjjjzSMAV49rXiLU9duWm1G6eQsfu54FO0plezUdZv5HQalb7XIJOK5+6XGccV22tWpV2BXnPWuUu4OpxxTpvQkwZAeagNXLhME1UYc1sA6KQo3FalpetGwKmsepopNppNXGnY9H0DX3jK/NjGOQa9a8O+JVljRS249zXzrYXO2RcHbXqHhHEsiNNeRxr33NiuKrHldzpi+ZHt9teh1GDTr+0g1SxktrlA8cilSCKw7LVdDs4l8/VYMgf3xUs/jzwxZr/AMhFHI6BOc0RqJdTGdLmVrHzZ8S/ANz4Q1t2iRnsJmJikA+7/smuGKn0r6m13xZpHiWH7JHpUl5Gx6snFeU/EHwTb6Zp8esWFo1nG0ojeEnI5HBHpXZGtGenUw9nKCs9jzEQyEfIp+tPFvNjCjaPrVvpRk1rYBsMKxehPqanUD1FR0UgJtygckCq0t+EyIVLN/ebpT8n1pckjnn8KAK0cE944aZmWPvnirrXixR+Tarn3qM/PhXJC+1V7jzYSACCjdCo60xbjnWaaZY1O6R+MDtWjcxra26WsJ3OR87VHpS+RG9zKPmIwua7n4WeDm8VeI5Ly9TdZWZDSZ6O/Zf6/lUydlcpF/wv8N5G0FLi8QrcXWHwRyidh+PWtGT4af3dw+leypYqvRcDsAKkFiD/AA/pWPMydWzwyX4aSn7ruPqKoXHw21BQfKcN7Fa95vptN0uLzdTuobdB/eYZP0FcveeN45cxeHNLM3/T1cgog9wOppc7HZnjs/w+1iFGkkiVEXqznaP1qlY+DdQ1K48qzVZADhpB90fjXoeqXEcsv2nxLqBu3XlYFOEH4Cuf1TxxN5Rt9LRbaEDA2jFVzSKUS9p/gzw/4ajFxr90l1OvPlDoDVTW/iJtiNrocCW0I4BUYriby/nupC00jOT3Jqi2T3pct9y1ZFq81S5vJC88jMT6mqZOetIaTNaJJBcdRxTCTQATQIGQE8UbAO1TJHxk0xyFPai4DduevApcAVE0oHemGcdqALO4DpTS/BqANI/3VNSLaSvy5xRYLkbuo75q1BYyS2/nN8qdvekGn+vPvVzbO9utsrYTpxUyv0Lg4/aNXwjqZstasRbqjzxyCQbuny8jP5V67J4412ZsrKkQ9FQf1ry/SNC+wSQSKMPIfmYnkCu5jsZDvZpf3a89OtQ3YhtSZS8XeMvENnpZlg1SaGV2ABQ4615n4iv7q98WPPczPLcZQGRzkkgCu58cpG1jp0KD55rhVI/H/wCvXD3UH2v4gPbryXvRGP8AvrFXDYTPVvFfjTxHoOi2T2OpSC4uHRBvAbOV96l8S/EbxT4bgj23kUzsg4lhHXHtWP4lg/tb4laJoyfMlkqyS4HTof8AD86w/Gd42qeN47KFTIlqy5QfxEYwPzIH40LUT0Ouk8T3PjjVbiJvD41TTY7aNtTtpHxiToJID1VwPQ/MOO2a47xV8LJrXT31nwpdyazpK58xFX9/bezqBzjuR+XevevB3hWLw74ditGVTcSDfcOB95jz+nSi/wDDDW102paBObG9xltv3JfZl71aZnqnc+RodPuJkkdRlEGWamKuOa968UeDdL8UykXMX/CL6/NyZAP9FvT744BJ79fXNeS+JPCOteEr4W2u2TQ7ifKmX5opR6q3Q/Tr7VQ1K+xhU5DzT8ADpzQAKYwON1J9aey4PFNIpABwwwaZsHY0GjHFMDV0DxPq/hi+F1o95Jbv/EoOVcehHQ17p4N+N+l6yqWfiZF0+6bCibP7pz/7L+NfO2DTc4OKVgPtZILKeMTQCORGGQy8g0eTCvRFH4V8r+EfiJrfhKZBaXLTWmfmtZTlCPb0/CvoHwX8QtJ8a2zfZQ0N3EAZbd+q+49R71LJtY6yALvO3sKsKahQAAkcZqVaQD3+4cUzpHz6U8nApOooGRDdlcNkd+Kg1KOSS2CxruO4HAPXHNWmbaQPU4pJeGUUybHmN14a8S3F7LMn9poGYkBNQhX8vkqOXwx4mK/KdWJ99QgP/sleoBhhs9qYJR5Yc9CM1p7R9jB0IvqeZf8ACO+IZrJrO90h7mJjy01xCW/MAV0n9peJIbdUj8MI2wYUC5QDiurLgR7z0pdwwD60nNvdFxpKOzOTg1vxWJcXPhddh7pdpkV0sEkkkCPLH5TsAWQnO0+manYjjnr0qNhg9alu5aTXUC59qaWywz60hzVbULoWen3Fw5wIomcn6CpLWrSPjj4l6l/a3xK1y6zlftTRr9F+X+lcsamu7hru9nuHOWmkaQ/UnNQUjZ7hTqbS0hDgcV7t8NfHcU3ghdOun3X+nsIkzyXiJ+U/h938B614PW74Q15fDviW2vpkMltnZcRjq0Z649x1HuKuPbuRNXV+x7le+I5Iv+Pa3ZmfJYle9a/hTXvt17HbT6YnmMCfOK5xgU3UPC13PYxap4b26hZzIJFT+IqRkEHvTvCMWqJrQRtBvIjtIaR48IvHrWXs5xlZj54SjdHeWlw7oQ5EgB4JHC/T0qvqcryaWWgKBhIMNJjavzYyc8cVejtZ4LZhJAwBOarQwRanY3Fm+Nj5QkHp/k1ZmaEQNzo8TsgdtivtZuCRzgn6jrVtGDOjqQyuuMjoeMj+tSQxLHAsSgBUG0D0xUaqU++ScNnJPvgfoaYEp4pobcMqeKcRkUmAOBxQM5Px54qm8PadFFYhTeXJIRm6IB1NeR3eo6zqkjPe6hO+eSPMIH5CvSvib4YvtbtLW80sF5rXcHiHVlOOR7jFeQvaTxyNHNPIGBwy46VtC1jCd7npHgTxJ9h0e4sr2Qt5LeZGS2eD1H5/zq7cfEVYbj5LdZFB7nmvOtH8u1vAJXdopVKv9DW+1tpAGUhllPuxquVdSOaXQ9Q0HxFa+IbcyW2VkT78Z6itQruUqa4fwBpU0OozXgiaG3aPaoPc5ruyPmNZSST0NoNtXZEvzKCeo4NO25WlAxJ7MM/jUgFSaEG3BrzP4t6OIp7TW4l4kHkT+5HKk/hkfgK9RK1meJtHXXfDF7pxHzyRkxH0ccqfzFZzV0aU3yyTPnl0WXqCAOD9KrtEozn7yGpoC4BVxtZCUZf6UtxFtdH6g8GuW53WKjjZIGUfhXIa1Z/Y9ScKMRyfOn49q7XYdpj/AIl5GaytcsDd6cXQfvIfmHuO4rSnOzM6kLo440BipypIPqDSkUhFdZyEwvpwMEhvcigXrg5CqDUFFGgEnnO7ZY19feBbe2sfBOmW1lyggUs394kV8ejrX0t8Hdf/ALU8GwQM2ZbT904z6dP0qndwaRzzsqkZPzPUAQRSYyDUcb561YC5WuQ6iqf3cmegpr/vTxU0ib2xiobmWGxt2luZFjRRkljS2GMdMc9hXL+K/EFpY6VMGnUS4woB5zXIeNPi5BD5llouJJOQXHavH9S1vUdRfNxOzZNR709tjZRjDWe/Y2b7xVfG5MX2gyFyRyciuv8ABPgi+8WW/wBrvWNnpg5eY8NIP9n/ABrmPA3w/vfEOtW32qNo7dm3OX4JUda9S8e+NrDw9aJo9oFS3hQIIozjdjscUStDbcd3UdlsayJFHbppHhKGOzsIj+/vG6vjsD3PvVjUvGOg6HEPtl5HLKo+6DmvCdS8d63rOLa2c21ueFjh4zXTeFPhvPqQS91pmCNyFY8n60lTk9ZsmUoR0R0l38T73WH+z+HrBth48wjAFRad4Xv9Vv0vNblaZ85Cn7o/Cu30nwxZ2kax2kKqo74ro4LGK3TJwAOpNUoxjqjN1HLQx7PS2jiCIu1R6VDq+q2Ph+3Mt7cBSBwoPJqLxD4tS0RoNLXzJMYL9lrwzxdrFxcXLm7nMjE9M9KLtuyKjTvqzo/EnxfvZGeHSf3SdN5615rqmvX+qylr26klJ7M3FUZZDIxxTOBW8YJbjlUtpHQD05qMnNOJzSYxyeK0MD33xhowgneRBhSeOK811SBhkBcCvVfC/i2w+IOh/Z52SHU41w8efv47iuQ8Q6LLaTSRyKRg8HFcsGOUXB8rPNbqLBPrWfIuDXQ39nsY5rGniwTXSgKRFA609lxTaYE0UpFaEDTyMAszKD71lA4NWoJscVLVxpna6JolpOyvqeoELnlVavT9Di8J6ZGrfZY5G/56SDJ/WvFtOMkkqomSSeK9V8L+FZ7oLLOxx6t0FcdS66nRHVHe2/iHScqsNmMdtq0muaZZ+MLEaZe2kn2d2VmwcdDnrUY/sTw/BvvbmPco6bhmuc1n4pYgk/sWH5EGPMNRGTTuhOPNocb8TPhXHoEa6h4fV2tjhWtwS7A+o7155N4b1q3tWuZ9Ku0gXrIYTgfX0r6Ai8Yz6N4Gg17VIvtEkjjdHx0J7Vn32o2WrmPxZ4fvpY41YJf2bElSDxu29q6Y13bVGTp6nz+qlzhMsfbmrcGkahcsBb2U8mem2M19Cappmk6Tb2+r22mQeVMyrNhAMBujfnWi0YgjSS1gTawzwMU3iNNEL2Z4NY/DvxHfYxYmIHvKwFb9p8HtRbH2y9iiPdUXJr1wysYQ8rCMeneoTeTPxbxEj++aj28mP2aOHsvgzphh3Xeo3BPfaAKtw/CXw5BbPFJ511JnO5mwQPwrrTcKbWUSXA8wcnnpVF9Zgsobe/up1RCuGyetT7Sb6lezR5/4n+Glwsay+GR58YABgY4ZffPpXpXhu98NfDvw1b6Q94tzeKN9x9nUuXkPXp+X4VFF4js57pUt4WEcoOZmB2n868z1bXhpupXVrbRqhilZTgVSlKejE4I9UufiPPJn+zdI2L2kupNv6DmsG+8W6peZF5rAt4z/AMs7RQv69a8uuPEVxMctMfpmqUmrueC2arlYWSO+n1SwhcyJH58v/PSVizfmayNQ8U3cilI5BEvotce+qOf4j+dVnvi1UosNDWub55WJdyx9Saz5Zx61SadmNNwx6mtErE3JnnyeKYWJpoWn4xQAgpcUEgdaaHaRtsSlm9AKAHYA60nmAHA5PoKvW+hXc43TfItTtb2lmCu9Wb25pXQjNxMw4G0e9RPayH7z/lWg0pkbEUeB6mpYtOml5bNO6RNzLSyUnkk1aiskHRK3bXQ5HOFjJP0rXtvC9xIAQn4Ypc4rnKLBjouKlWBm+6ufwrvrTwUSQzrx3Fbdn4OhXgx9ehxUuYrnmEGlXFwRsjP5V0OmeE5fMRpF6HPSvSrXw3FFx5Y/KtSDSUTHy/pUuTDU8p8b6PPp+jwana7h5DBXA7c8GtnQ9R/tTQ450IIcfOB2Neg3+gQappVxYXC5jnjKH2968a8Fyz6B4mvvDWokowkIjLdyP/rc1W6HFl7xT+88ReHLY85uQ5H0INcJZalFpvxCGp3UbSQ2920rIvfBJH64rvtXQSfEbTFJCrbwSzEnthGI/lXlVxJ513dyNyWJP61cddB7Hpvw/wBRa+vPEnjHVOPLTP077R+AUVL8G9JfxH40udavF3pAxmbPTcc7f1yfwFchZ67Fp/wlvdLjP+lX9+AfaMKCf1AH416p8HNZ0Lw94UjtL29jh1C/l8wqxxhei/1qdrgz2Mc80Y3EL69fpTYXSWIPEyuhGQynINSRj5Sx71SJZS1TRrPV7cwXsKyIR0I6VyGo6JfaXp8mm3FoPEOgzDElhcnLxj1Rjzkdv0Irv1Gcmk2hm5q1Iz5dbo+avE3wkd7ebVPAksuoWsZzNpsy7bq29sH74/X615n80cjJIjI6nDIwwVPoR2r3z4t65cad4usv7Ana0vrGEvNcRcE7uQjf3gBzg+tO1rw/b+MNNh/4WBpP9g6w6hYdbtVBilOOBJjgfRsexFXyuyZKqq9meEfeTNNPSug8T+CNb8G3nlapD5lrIf3F5CMxSj2PY+xrBYgKQeoqTYhJA5IoD5PApjN/d5qSGMs3AOaYAV9eKaAXOEUk+wrc0zw9danKq29vJOxPYcV6Do/wf1O5VJL5ktYzjKgZNBLkkeVw2LuRvO0egGTXpfww8OarHrkN5p1vJDGCPNncEbl9K9S0T4a6Do+xvsouZh/HKM/pXWwQJAoVECKvAAGBSbVidWWE5AX0FTBcYqNWSP5nZR7k0fbLbP8Ax8R/TeKgslPJpaj+0Q/89U/Ol+0Q/wDPVP8AvqgAK7pR6CllHSmi5txJgzR7vTcKjur60tyvn3MUe7pvcDNAtA2fKR/ePNAj+Xb2xio1vrRhlbmEj2kFL9stv+e8X/fYpi0JjHuTbnilKZxUYu7ftPH/AN9inC5hJ4lQ/wDAhQPQUxj5f9npUTx5fdU5YEcEUxjQBBtYE88GuQ+J2o/2Z8OdbnJ2kWrRqfdvl/rXZE15D+0Pqf2PwAlmrYa9uVQjPUL839BSLp/EfMFFFFIsKKKKQC0tJS0wPov9nXx4J7STwnqUo8y3Bks2Y/eTPKfgTn6H2r39OV46V8CaHrFzoGuWmqWTYmtZRIv+16j6EcV9zeFPEdl4q8L2WsWDgxXEQYjPKHup9wcitJNOKfUw5eWVuhqOMKc15b4b8cQ6/wCJtXitbYi1hfMVwrDYydBkdQcqxwe1eiXuqKsggt7drhn4JHCj6mvGtT0ODRHmtdNt0tomlLuFJJc9OST0z29qUQdj1/Tr6C6t/wBwzMqfLlh1/wAatEg8V574T1DUFtkicZUCu0hmmYDdSaBMvZpMVEGenb39KLFDyuR1rI1DwnouqymW+sY3kbq4+Un8q1gzHqKcCaNUS0nuco/w00BpVdFnjAP3Vk4Natp4S0ezKmO1DEdC/NbIGe1Ltp80u4uWPYiESooVAqgDoKZtwTzmrG2k20iisy5wRnIPpTwtTYpMUDIytN24NT7aaVpDPA/H2lpoHj6Vmj/0W/Xz4/QN/EPz/nWNtikPlqfXGa9V+MOgtqPhAajbLm401/MyByUPDf0P4V5TbMLizilU88E1x1I2Z3U5c0SBogrZAyQeeKR4cfOV4PBGKvTf6Mw3DII5IpqsQgwmUOcfWsbmx5trmn/YNSdAP3b/ADJ9DWdiu68T6ebvSzME2yQfNj1Xv/jXD7a76U+eJw1Y8siPFFWIbSa4kCQRPIx6BVzW7Z/D/wAR3yhotOkVfV+K3UWznlUjHRs5oV6J8HfEY0bxaLOd9sF6Noz0DjpWXL8MPE8K5+whx/syA1Q/4RnXdKukmksJ45ImDKQucEfSqitSJOM42R9eQ8qDVtM4Fc74J1b+3fCtlekEO8YEgI5DDgit3UNRtNHsWub6VY0UZ5OK45+63c3g+ZJlbW9XttA0uW+vGwka5+tfOHjX4i6l4ovHihkMNoCQFU4yK6nx78SrfUra5tIgsiOCqf415JY28t3eR29upeWZwqqO5NZQTm7y2Opr2a03NPQ9AvddvhbabAZZD95+y/U1250Xw74GiE2qFdS1P/lnCvIDfSt7VBF8OfAqWdhtXUriPdNL/ECRXN/DLw0/ivxI2p6puktbQ72Zzne3pVXc2+yMnpqzvdI1aXw54NufEGuBY7y8UmGAceWv8KivBta1GbV9Vlu7pi7u3APau3+KniRtR1o2cLYt7f5UQdBXnIJL596KMb+8az9yPL16nZeBIrIaojXEXnSg/IuOBXvWlW8l0qAjaPQdq8v+Fnh0TYuCMu3JYjoK9la7t9KgWKEB5cdBVyepyrV3LjNBp1vulIGB09a5vVNSuL1T8xih9B3p9xM0hM94+fRfSuE8X+K0s4XSJxnpgGsG23ZG8I9TM8WeIodPjaC2ILnvXlF9eNdTs7tkk1LqepSXtwzyMTk1n7S3PQV006fKtRTnfRDSTShc/Sgsqe5qJ5S1amJIzhfu8moXbPWjOaaaALGk6ndaRfR3VlK0ciNkFTXv3hvxJp3xF0gWtyUg1aNMEdPM9xXzworS0a7udP1CK4spGjlRgVZTjFYzhfVbm0ZKS5Jf8MejeIvDk1lO8cqEFTxxXD3tq0bEEV7lpOv2Hja3fSdV2QazbrjnjzRjORXDeKPDEtjcOjoQQeDilCVzKUXB2Z5lJHg1Ay1s3lk0bHIrMkjxWwFelDYNKy02mBpWWqSWjhk4I710kXjXW5oVgt7mRVxgBOtcUOvFdp4HtEurpg4BIHArKpGNrs0i3sVpbi8up1W+mdmJ53MTWvBnUtRs9ItfuyOBIR6DrWP4haSz1Z942kHj3rrvhRpLX97Nqb9IztUnt61jPSNy09TrvihAtl4Es7NOAGAwBXG/DOBjq15bTOfs09sySxno3pW38Sb03UGHuVaC2fGB3NZ/wsa33XuqXUqqiA4B9BWV7Uil8R6PBB/a3w4lt2BU/ZioJ7EDg/pVDwLr7avoK+c++WJdj5HUjisDwn8Qzf32pacdogBYw+4xXD+DvEE+m6xqVuk4SNpGOW/hGTRGMrNMbtoeu3V5ZW1w0l7KpJPypWa+q3d7G+ALW1GRk8Ej2rkT4itGnC6fbPezZ5lc5FM1DVJSsj6zdBEx8kMbdKVmOyNGDW7a3vpbKHdJHKPmkkPesK81tYbUeYBcGC4CIh5HQVywv4pDOHZwv8GDirM97DL5DIrBWdc49q2UNRXOvGs3khN3qDGOGKZUgiQYDZ9u+K4rxhcH/hL9S/6654+gq7cap9v8R2vmsVt4ZAIol/mawNemNz4iv5T/ABTt+nFVSjZkVHoVDMT3o3E0irmplSugxIwpNPEdTKmKdgCi4EQjpwSnMwUVXefJwvJpDJWIWmJ5k8myBC7e1Sw28fDXLGQ9o0/qauHzDHtQCGP+4nH60riGRaXDDh9Uugv/AEyj5ar6alBaps02xVB/fk5J/CqcdqWbai5J5+tatloFzOQxQj2xU+ormfNcXl42JZWIJ6LwKntdFklwSvXtjrXZaZ4SPBKZ/Cur0/wwq4yvP0pc1tib3ODsPDDOR8n6V1WneEgdpdf0rtLPREjx8o9+K1orFUxxU3YrHNWnhqKPBCDI9q1odIRf4R+VbKQY6VKsQ7UDsZ0dggwQKspaIP4auLF7VIIvbrQBUEA9KeIgMcYq15WetBj4pgVSUiQtIQiqMkk8CvAPijqmm6j4rXUdBkZbq3Xa8oGA7KeCPpXonxi1i60bwzD9kYp58u1iPT0r56kvHlnaRurMSauK6iW5e1XxDfatqwvpH8uUxeX8nAxjB/PmsYcvL9KklXbNlenWmKMM/HUVotBlrTdOk1O7hgX7iks1MvGnF7Iz8PuwMdgOldRoAtbHRpXlX/SZl+Q45FJrGnRXMkSWsbSSlAzso9ay9p71mUJ4c8e+ItEmjW31CUwDjyXbKkf0r6O8EeL4vFnh9bkAR3CfLLHnofWvlj7FKJygjZivXAr134HRyR67exljt8lcjPfNaaX0Jlse6gYUD2qOaaO2t5J5jtjiUuxPYAZqRjha5T4hXVyvhl7KyjkeW7IjOxScDPNVGPM7GNSahFyZwGk+HLzxtqV1rMy4iu7wKzN/DGDlsfgFWuz+KF8LDwZJbpjNywiUe3f+VdJoOmJo2iWljGMCGMA+56k/nXnPxPlk1bxHp+j253HcBgerH/CuqD56iXRHnVU6VC73l+pjaHF4qg8E4sjDf2NxvU2F9F5iFexXPTn8K8yXwLrzSeU9hMvOM4r6qsdPisrCG1iUBIkCAY9BVjyE7KPyrCU03sd1OEoRtc+b9J+EOq3TqZo/KX1avStC+EelWSK97++YDJ9K9Fni/wBFkVeCVIB9KWOHyrVI85OAM+tRzF2d9ShpehWGmwj7LbRx+hA5q864XjpmrO3AwOlMZfQVJaVkQgZPXGKd64wfrQd+fu0nz+lABJGJl2yIrA+tVm0u2dhmIDHTirPz+n6UmZKAGfYIjKH2jP0qT7NGCW2AfhQS/PNKGbHzGgBtrawmaSUopZjjOK8L+Ll+uq+NBaxORHYx7PlP8R5P9K91uLhLDS5rmU4WOMuSfYZr5dvLt9Q1K4vJDl55Wc/iamT0LgtSq1oyj5ZpB/wM1JEkiwE+dLn13miTeKVXPk/jWVzayCzNzJMwF3cD/tq3+NWz9vQ/Lf3Ix6TNUGn5ErnrVwuSxqXJ3Goq2x7n8Pd134FsJLiV5ZNrBndiScMe9dJ9mX1b865f4WPv8CwL/cmkX/x6uxI4rpOWxVNuB0LfnXzj+0bPdHWtNtZA32aJGdW7Fjj+lfSuc8d686+MXgkeKfCUstuubu1G9MDk4oGpcup8iUlSSxtFI0cilXU4ZT2NMpGolFFFIApaSlpgLXt37PPjM2d9c+FruXEV1ma1yf4x95fxHP4GvEKsWN9cabfwXtlKYri3kEkbr1Vgcg04uzInHmVj7pRXUoyRKrqxYEms+90Nb24aWXbljk15BafEfXdY063vItRZFlQFlUDhuhHTsc0S+MdeZf8AkJ3AK5z0/wAKy+sJPYf1dtbns1lo8Vr9wCtWKHHavneXxb4gK5Gp3efQNUB8WeIeWXVrwY/26X1i/QtYdrqfTCxU8RCvnCDxZ4hcBv7ZuNvbLVei8S+Iuc6vcdPal7Zdh+x8z6D8kUeQK8A/4SfxCVyNXuAPqKg/4SbxIcgaxcZHPUUvbor2HmfQ/k0vlV85nxR4lEmP7YuSCM/ep3/CUeIg5U6zdA4/v0/bB7DzPonyqDHXzq/ifxC0an+2bsZHOHqgnivxEWdG1q8LA44ftQq1+gvY2PpcpSFD6V8zt4m8QZOdcviB382opvEWvqhP9tX3TP8ArjT9r5B7HzPpzyzR5dfM8Wu6zLbh21q+z3/fmpft2puFJ1m/5H/Pc0vbeQ/YrufR1zaQ3VnNb3IDRTIUdT3BGDXzVFZtoviHUdDmY5tpmCH1H8J/EEVZSa/aYLLqt+QfWdqVNKVrw3jySSTdC7tk/jWc5qSNIQ5RzRmWFlPVevFNUGBRv5GQRWq1seCORjGcU25st0fzDODgcdK5za5lGJrmXy3QMH+Qr9ak8L/BgzMbnxBJsj3kpAh5K54ya63wtoscZ/tG7jBKj5B1/GujXVw7SIjDAHBHOK7KCcFc4cRPnfKitY+HtG0KFUsbKFCDwdvP51Jd3UEcbrKcMORjuKydQ1siEpkgLnDetchqGvSzZw20kdzwa1cm9zCMEtkbWo68YZzHbncq9geayLzX7mSQGPJYgA+/uKwDdqZJDk7jwT/d96gk1F0s1jQgsuRmkkU0etfCq/nnGowvzEjK4b/aOc/yrhvjH4ou5tV+wI7CJf4c11/wVuFk07VEJHmeYpI9sV558UYPN8USswO8EjH41lNe+rm9HSLKugfCzU/Eunx363caK/OMZxXd6D4M0D4dKdV1i7S5vY1PlhiOD7CuV8Eap4ittFmt7EkQopKZHSue1aTUr69d9RkkkfP3STgU3zWsC31LHjDxDceLNcAQEq7hY09TXtfhjR08K/D5lVdsnlFmPcmvPfht4GmvtVTU7+IrFHygYV614ucW/hK728AR4GKmXuwaQRftKi7Hy3rUzXGqTyMc7nJqhEm+dF9WxU94265c/wC0abZsBeRs3ADVtFWikVUd5NnvPghzZ6LFFbLh2HLeldM0sNnGZZ3BbuSa8/0rxTaWGmoAw3ba5vxF45luN0cMhIPpWDTbJgu51PirxtFbq8cEgLex6V5Jquqy6hOSzEiqt1dyXEheVyfbNUnm9K2hTUdRynpZEhKpy3JqNpC3sKiLE0gG4H17VqZjyM96YVPeo8U9ZNvB5FACUGnsnGV6U3FADVFa2kxb7uLjq4FZcY5rodGiH2y3HfeD+tRN2RcFdml4qupdL8cTyWT+VNH5ZV1OMHYK9E8P+ONO8Y2aaTr5SDU1GElPAk/+vXmPjt93jO9P+5/6CK56V2YK0TFJUOQwNT7NSgmtxufvOMtj0/xN4XlspG+QlexxXC3diYyeK9E8CeMG1bThpnihkJHyQ3DsMv7H396TxX4Ta0JmgXdE3IIFTGWtnuRKLj6HlMke01CVxW7d2W1jkVmSwFO1bXEVlQ/lXR+Er77BqYcnAIxWCvAINOSXyzuU4NKSurDTszS8TXf2vWpHzxW74T8X3Hh+zNqgHlOck+lcfLLvk3ueahe4J4FS4Jx5WVza3Om8VeJzrTx29uNsSnLf7RqlHqNxpukPaxSFRL94CqWnWvym4m+6vSq95MZnJ9TQoxSsgu27ml4avXs9QkuQCQsbZ59ar2E0b6y5n/1chJbmlh/0TS2fo8p4+lVLJit7G2M88ije7C+x2aXk80apYolnBnAc8ZFN1S20+GBgZ3up2PHsazZZZrlc3DbY17dgKrT3ckiiO3XCj+KseXU15hNsMUyiQA54C1YcbhFChC/Pg+2arW8BMmfvv/ePQVZCrtcn5vnXJqhF+GK1j1IPCu5Ldd7ufYZrl2cyzPK33nYsfxror5lstFcLxJcnb+HeubVgKun3InvYnUVIDVcPikM4FWQWywFQyTgUyOKe4PyDA9a0bbTEjw0nztQFzPjhnuT8oIHrV2HTVjGX5NbENlLLgRR4B6HFbNh4XmuGBkBz1xSuQ5HORW2eI0yenStmw8NXV24YpgdfrXcaT4SSMgmMH8K66x0RYwAF+nFRzCuzjNK8GpGFcpk9+OldZZeHo0I+QflXRQaeFAwKvR2u3HHFSFjJt9LSMDC8/Sr0doq44q8ID1xUggNIZVWIDoKkWIkDirSwVKseKBlVYPWpRD0qwEpwjpgQCKniKpHMcK7pXVFHUscViah438P6YD518kjj+CH5z+lJtLcai3sbPlUGKvONU+M1pDuGn6eW9HnkA/QVxmp/GvVpSwjuoLYekS8j8TU86exfspdTsPjXZwSeEFacjMcgKrnk18/NpbTTqLYqyuRt9q3Nc8V3XiCBjc3U07ZHLtnFc758kDh4mKsOQQa6IXcTKUeV6M3r7Qv7EbTZr6MMso/eJ6kVzkcX2nUQkY2724HoKuXPiPULyJY7uQSqn3dw6VQinaKfzU+9VRTtqB39pYQ2MUMl1IJJVIAj7VqST6dZxzNgGRjkHdwvFed/2vdyNkvz60PJLP8ANLIzfU1zPDyk7yZfMkdDea8jAw2SJ5jDDSquK9J+CEAF7eSdT5Yyf8/U14xAMOMV7f8ABEfNfH/ZWuiNNQWhnJ3PXTyw9hSMM05B8pP940Y70ySM55x1ri7LwpeHxw+s6jsaNATFhs89BXcHAxnqaT5auM3FNLqZToxqNOXQj20mKl+XGe1NOwdTWZsRkbsD1PNKRmQD+6M08YLcdqavLMfU0xGR4n8SW3hfR31C9VmjUgYUc80nhjxHb+J9Eh1K0VlimzgN1HOK5P42A/8ACAzbezqf1p3wUz/wre0z/eb+dNrQFueglgO4ozxmmeQD+eTT2VmXA4FSUN81eD2PApxIVdxpvkcgnoOgpHRmYYHApi1FDqxwBzTZBlto6mlWMht7U6EeY5c9OgoEcZ8V9W/szwVLCjYku2EK/Q9f0rwDO1hivR/jNq32rxDa6cjZW1j3sM/xH/61ebZ+YVnJm1NaXJncMvzU0rmH5fWhsFeaM/ux9azNCewUq7EjqKtA5kwowc1BasRuPtTjMxY7V71D3KWx7d8JXLeE5kP8Fy38hXdkV518G5d3h6/3nG267n/ZFei70/vr+ddS2Ry9WNK01kDqVYZUjBBqTch/jX86Q7f7w/OmI+Tvjh4IPhvxS2oWkZFneHdwOFavLK+2viJ4Qh8Y+ELqxbb5wUtC3owr4tv7KbT76a0uVKywuUYH1FIqGisVqKDRSLCiiigBaWkpaYHafD25mlubjTVRpFZfOQAZ2kYB/mPyr0M6bcEDFtNnudhrh/hGxTxJOw6tGFB/HP8ASveLfcwBYdqmVFS1IddwfLY87k0245/0abqP+WZqF9NuGB3W0wH/AFzNdhqXi6z0qR0uIpyVkKfIoOTjPrVFfiJphbm1uv8Avlf8az9gu5SxEuxh2emMluA8bKR6rzV77MI1yMnIHUda1JfGuiRrG1x5kZlQOoKZ4yR2+lMXxj4duGCiU7mOBmM0OiNYh9UZyQAxlVOMHiobyJo1EijdjqAetX5PE3htmINwODg5jP8AhTTrXh6SJpBdJtUgElSMZpewZSxC6ozTAGAZflY8nFPWH5t6YIxnmpzqvh7dlb2MHNNe/wBJHS6iGR/exxS9jIf1iIC332+eoB9KyZ4HjvXA6FcjI61t2V1Y3D+TbXMcjkZ2q2c0y8sBJKHBKlRij2Mg+sQuYRYJ/rAcSdutK0Jkj+6MDoc1oyWA2bO1N+zMGJzkelHspDVaHcoWKnZIjH7pz0rQijV4x0zjsKhjtvLuDIeQ3UVITiTcuVGORUunLsUqsO5cFuCoAy+eQQelW0hYIDycjkDuKzRchFAH3u5qcahCiqZD93rWbpz7FqpF9TWSFo1Kb8huQKkmby0wGGV65qmlxGYlmifoRtz3FSXPmfaI2Khg5HSs+pp0OutHI0pREcg4BC9h61m314mmwTIjq8zLu6cCtGWOey0pX+4u3cXB6H3rzTxRqMhvfOWUHswXgV3pHmbsTVdZM21lYYHysK526uDlkB75xmoJrsNG3uaisbS81i+W0sYmlmfgAdqtRKvZDZLsnkdcYqSwsNS1KULY20szZwNq8fnXqHhv4U2tp5Nxrsgnl6+UPujiu32WmkxeTY20cYUAfKuMVp7sdyOZvY5b4YeF9e8O6nJdXYUW86bZIiefY11mq+ENI1zUGumKNL3A5Iqjquty24EZcgY4ZTXF6pe3dxN5sM8tvPH0ljbbj6//AF6wlaTLjdLU9QsfDVrYQmKGNQpGOlVP+EF017z7RNErHOcEV5/pfxP1zSCI9agF9COPNjGHA9x3rutH+IGka3GPslyokPVG4YfhSbaK5b7HQxww2kSwWyBAOwFYHxAk8vwbdY/u1t28gkYMDnPvXOfEuUR+EJ8nGRWUnoa0V+8SPmS4b9631qEHBzTp3/eMfeqzszewrpRMnqWmvnVcbyfxqu9w7moSQPek3VSRNxxJNNNOHNSJBJJ9xGb6CgRBinKMNmrDWcqDLrtpBEBSGQOmGqJhVuVPlBHaq7CmAkL4yD0qRlA+lQrw9Toc/IfwoAdbx7pFGM10Glc6pCF42sP51lWEY8wsewrZ0ZDJqSMB0bNZVNjWG5U8ZSGTxdfE9mUfkorDBJPFXtYnN1rF3PnIklYg+2eKzmfccL09a2irRSMZO7ZYSd0xsYgj9K9J8FfEGIwLo/iNvMgb5Y5m5K+xry/pRn061M4KXqOMraPY9h8TeFAkf2qxIlgcblZDkYrz66tjG5RxyK1vBvj+XSCLHVCZ7BuCDyU9xXTeI9BtNRtBqeiyrNC4z8p6Vim4vlkU421Wx5fOm1uKqsTW1d2jKSGGD7is4WkkkwjjQszHAAHWtiSmcniren6fJd3AXHA5Y+ldHf8AhceH9Igl1LnULv8A1Nt3Rf7xpbyBdB0xIR/x8zLlvUCo5uwzJ1KZUUW0H3F6kd6zoITcXSoOmeaWZs575q9pFuSry9OwNPZDRBqT7plhT7qDAFJYoft6Ajn0q9MtvFJtj/eTN39Kg09S+rHJyQOtTfQrqac8YcquCwAztHc00QAAGc7V/uirD3Aik2Rrucjr6VXk2oQ07bm7KKzNB33lxGNkY6tRC6C3k2DIDqQKgllMpG/5UXnaKg8/ZYyFTgseKdhXG67efaLhccKowo9PWsgy46U24mMspwcgcCmpEzmtkrKxi3djjKT0p1s+J1LcjPepTblowka4HcnqaQWjqOeKfQR3OlaOL61WWHp3AHSuisPDAOMpn8Kwfh5qyQ6gttcH93IdpB7H1r22z0lRhlHHXpXPzO9mE42d0c3p3hhQq5Qe3FdHZ6GqAYUZHtW9bWAUDitCK0AA4p3IsZFvpoTGBWhHaBe3vWgsHtUgixzQOxVWDpxUiw0y71PT9PUteXkMIH95xXNaj8UfD9hkQmW7Yf8APJcD8zSckilFvY6wRe1PEVeQar8b5kBFhYQQDs00m4/kK43U/jNrNzlW1Ixj+7AoX9etTzN7Iv2b6n0bNLBbLunmjiUd2YCsHUPHvhzTQfMv1lcfwQjca+Zb3xve6g/LTTse8khNVB/b2oMBbwuqt3C/40+Wb8h2gup7xqnxptIAw0+xJ9HnfH6CuM1P42apNuWO7SEf3YEH864QeCtWkkgF9JgzHAyxOK138BQaVeWcV2fMM7YPNHKurHzJbIp6j8QNSv2JeaaYnvJITWbHL4g1fcbWOTYOpVcCu+1fQdK0W0it1t4lnkZfmxzgkf4V0GnPayGLT7MKDI5kkIH8INRzQirpF3k92eW2/gbXr6QCZW5PJZq6XTvhEzOrX0wHqFr1GJVbleEXgcdauEpHGrSEDPAFHtXbQjlPMvFPgrT9F8JzTWi/OmPmNeVy9K998dqG8F3nIPyA/rXgU3Sumk246mUlZlM/epQaQ9aK2JLEXUVeB+Xms+M8irgb5aBFiD74r2/4IAv9vA9FrwuGXDiva/gdq9lbT38N1MsbyBdm49aUthWbZ7UVwAPSkxTlngk/1cqN9GFO25qLlWISmXz6Dik2HaeOtWNuKOKLk2KzRkoBjvStH8wNT5FHFAWK4QjcR3pApCjIqz8tIcUxHmHxrZh4HmG3gsOfxqT4Nkr8NrHb83Lfzpfjav8AxQNwR2Yfzo+CpB+GNkzdAXz+ZqnsJbs74SHHIo832qLS9StdWt2ktHEio5RsdiKuGNfSoL1IPMBo8wVN5aelL5S+gpi1KxLTHavTuamkZbe2ZjwqqSTUgCr0xWP4rW+l8N3kOlReZdSRlUGccn3oA+bvEmpNq/ie/viciSYhf90cCszYSciurPwy8VrwNN3e4cU4fDTxX30xv++xWbhN9DVSila5yhyvvSFvkHFdafhn4qP/ADDG/wC+xR/wrLxVwP7MPH+2KXJLsHtIdznbThWOO1SAsctiuog+GvilFOdNPP8A00Wpf+Fd+KEXA0xj9HX/ABrOUJX2KVWCWrOTivr60LLa3MsKNyyoxGaH1rVPLOb+4z/10NdM/wAOfFBH/IKf/vtf8agf4a+KW4/sqT/vpf8AGqUJdhe2inozn4dU1Jhk6hckj/pqanGqaiB/yELnn/pq3+NbS/DbxQmcaW//AH0P8acPhr4p4/4lj/8Afa0cj7B7VdzMtNc1VZwg1O7VSO0zD+tcN470x2uP7QXLM3+sY9T716avw+8TxSqx0qQgehFS3Pw/1y/tZIZ9LmG5SORQlJS2Dni1ufPFFaWvaPcaHrM9jdxtG8bcBhjis6thCUUUUgFpRSClFMDpPDFxcWUMlzZytDMJBtdeo4/+vX0Zoc0l1oNjPOd0skCM5xjLFRk/nXzhof8AyDX95j/IV9F+GGz4U00/9O6fyrRbHNU3OF8aJ/pUvOP9I/8AZa5bbtYDeOvauw8ar/pU/H/LVT/47XJCAuciMn096BrYl1WLNrYN6xkfkxqjDGUuY2IyAwOfxravYA+k2TOSNpden0P9aoska42OfXpVLYVynqEBg1G4TZnbI386W2j821njAPK5wfY5/wAava8hXVZnDKA+1ufcA/1qHS+bryyR+8Rl4Hqpx+tAzIe3bqcY9BU08eYYHGOm38qMEq2EOQfWny5bS0P9yT+Y/wDrUhlnw1J9n8SWjHgGTbx3yCP616bJF1ryW0fy7uGSPIKOG/WvY2XcisO4zSInuZrw1C0WO1aLx1A0dBBQeKomiq+0WaiaOgCg0PtUEkWRyK0WjqB0oAraZcSFmsgUyp43n8sV0UJuJby0SQqHWQBhXG3zmy1m1l6JJ8jfXtXW+dMbN2aQEqhKMAM9K4K0eWZ6lGXPTMD4k/EW4ur19J02QLa252M6/wAZFcLDqU06nzWLeuTWVesxupdxJO45zTrKTDFfWuuKsc0rWNVA810sMQ3NIwVQPevdfBmg23hvSY2MS/biA0sh6niuA+F+gLf6nJqdyoaK24UH1r1G71C3iSdfujgH1FU3bQyfvMty3xKM4OGDdTWdeXZUGFj87/MxHqO1YV1rLTMsMXCxg854OKpS381wnnRfeXCkmstRljVLozyb3cFAQTz0rAvNRxct5L4DKB83pVTU7traSRHl5YciubmvT8y5yexpqNyzbe8IYruzvORnpis+cQvL5sZa3mXpIhwc1mm4YlShyV7UwzOcc/hV2BHZaL8S9Y0EiO8H22EcBs4ak8bfFaPxDoqWkMTRMfvA1w805BIPf1rNuUWX/Go9mmaRqOLuRGVT3yaYVlf7kbH8KrPG0bcVds748JIfoa0sQxsdhdSnCxMSa2rPwXqlzZy3QjXy4RucBssB649PeqZuWikDRsQa3NH8TS6VqUV2oyGG2WP+FweCPoRTIdytptnBpmpW11NAtykMis8Ugyrc9CK9S8ceH7O40y21rQ4o1tLmNXVYlAC8dOK4vWrKK2nivLX57C8G+Jx2z2+orqfhtrqSxXPhDV2DRSktaMx6Huo+vUVNVXSkgg2tzzS9iOCCOayjw1dt4x0STRtWlgcHaDlTjqK4yddkv1qImo1gpXBIG7pVJhyQakvVOUYdqYTuUN69asRER8wp54wfSkYd6cvK0wNS3Oy3Zuma0tLkMEU8/wDcQ4rIVyI/l6DrzU8lz9n0WUhuXbAFZNXNU7IyLqXL+Wn4kUxRtGKiTnJPU804t2FdBzkmaTNR7qM0hjzW14e8U32gz/um8yBuHiboRWFmlzSaUlZlRbjsenwjTfEoEli4jlb70TdQa7Dwt4Ls9Atpde1xQfJQuiMOBj+teEWl7PZXCzW7lWU5GDXrMHxBTxF4Gn068bbexqO/+sArnkpR06DcVLWJhf2i/ifxxLqmof6qImTb2VR0Fc5reom/1Oa4J4ZvlHoKs2s/2bSLghv3sxwfpWDI+5qqK1AFRppAq9Sa2nY21qIIeDj5j6VU02HaDM/4VHqV4SfLj/E03q7DW1x1u4MzbecDk1a0tQs00zH2rNs32KxJxmp2ucLtU4X2pNdCky/cXqq58oc9zVVpGc5Jx7mqvnAHjk01hLNx90U1EHIfc3oC+TFznqaZMryhUThR1p8VoF7Zq0kGKqyRDkUYrFR1GTVtLYdlq5HCvYZq5Fbk/dSk5ElGKyd8YGB71owaQhwZeavW9jM+NsZP4VtWPh68uMblIFRzCujj7q1bSb2O9ts+VuG72r6E+H3iG21vR0jllUTwqOScbl9a4uLwILm1aK45VxgisJvBHifQHeLTYDfWpPybWwy+1RNc1pLcuE4tcsj3S78R6Hpin7TqEII/hVtx/IVgX3xU0u2yLO0mnI/ibCD9a8utvBfjrVWAS3hsEP8AFI3NdDp3wPuLkh/EGuyyescAwPzNRafV2KvBeZJqnxouxuFv9mtR2x87Cucfxr4o8RS7NPj1G+LdogVT9MV6tovws8K6PtaPTluJBzvuDvP6111vZ29tGEtoY4lHQIoAqvZx66i530R4ZZeAPG2rASXS22nq3P71y7iuM8beDPFPhu8UXs5ntpfuTRDCk+ntX1aFqhrOj2ut6XLZXqBkccHup7EVcVFdCHKfc+PYfDd9cuC+WJPrXQaf4B3MDcnGO1ddrOnzeGdVeyu0wF5R8cOvqKdb6iXwD0PAIqJVJLQtK6ujKstOsNIvlgltk+b7rFa7KK2jdEaALt68CuY8Q2pvNPaSL/WxfMMVP4K8Ri5Q29y2HXsaycnuVyoveI51gvdNGcEyYIrK+IWp/YdS0qQf8s2Vj7iqPjjU1fXLMxHAjkBNYHjzV/7S1C1CNkIijj6U47odjR8QeIf7R1y3uCBsTBA/CtnwFePqGvXeMgsoQH0HU15/fZh8ojptzXX/AA8umgjumgOJ5FwpNZzVoXOjyPUUuke6dEcLbW3+sfsW9Kox6nJq+pKYR+5Q4iX19WPtXJanqrS3EWiae5KK22WResjnrXSNdroUcWn2KCbU5wAFB4jHv7CsdSZJIf46lii8LXNuW8ydkyQB0H9K8JnHBr2zW4lXwzfQo32ifbm4mPr6V4tOODXfhneJzT3M89aSlbrTTXWZkqNzVnd8tUlbBqbzPloAsRt81el/Ci2SfUp2cZ2oMV5dG/zCvWfhAQby7yf4BUS2A9RMW37pI+hqWK5uov8AVTuP+BUhw2cGk4UcdazEaMGu30WPMKyj3FbNhqiX2QEKMByK5V2YjpWro8yQZ3nDNTQjos00vzWbqt5cR6dI2noJJsfKM9a4DRvH15Y6sbPxRCbcO2EkI4Hsa3jTcldGM6yhKzPUd4AyTxTs5GRzWXPKL/SZGsJlYumUdTmuZ8JeMPtk0unXzEXcDmORDwQR3+hrJ6PU2Wquil8bBn4fXX1H86i+CK+f8LbeMerj9TVr4wr5vw6v2H8K7q5v4Fa7DZeA3juHCiOVgCfrVN+6iV8Vv62Lvw21E6b461vw/Ox+aTzYwT19a9SuLqO3kiSU4MjbV9zXzfqviA6b8Xo9WtW2q74bHcVp+O/ineTa3bQ2QMMdrMrEnvWa7I3kup9BYzRxWHZ+JLd9Mt55Cd0iBiKwfFHxCtdIEJhBYlhuB9M1dmZXR3WKYRWDa+NdGuLZJftIXcM4IqU+LtH/AOftadmK6Ng8UmTVe01G21CHzbSVZEPGQasA0gFyaKMilHNAC0UUUAFJmlpKACiikzQAGkNLRQM8M+P/AID+36ePEGnxZnh/1oUfeFfNpFffd/Zw6hYy2twoaOVSrA18a/EzwhL4R8XXFvsIt5WLxHHFIqL6HG0lONNpFiilFIKUUwOi0Mf8S/6yn+Qr6F8JNu8I6af+mC18+aJxpi/9dGr6A8Hf8idpn/XEVotjmn8RzfjXK3U5Hqh/SuR80K24nLegrsfGwH2ibPQqh/WuNWSFGJ2b+OhpjRpyS7vD8MmwNtuGG0+6is+4fdt/c7eBWjEFm8PyY/dqs6nPpkGsy4hKsClwGUHANPoSWNZjLzwuVOWgj5B/2QP6VW09RHqdqTkgSpnP+9VnUgGgsmbJJgxkHrhiKoYTcpDsrK2Rke9HQogNu2+Yb1XYTxn3pkfzafOpIOFDf+PY/rUt7GyarcKSuPMPJ+tMt0Pzx/KQ0bjg+gz/AEpDKscsqOTGAOlewaMkuoeH7K5WRctEA2R3HBrx6FJGBK9PWvWPAVx5vhdEPWJ2X9c0ImZovYXHZoz+dQtZXPoh/Gtc1G1IgxXtLkf8s1P/AAKoWtrkf8sf/HhW4aYaAMJre4/54N+YqB7ef/n3k/AV0JppFIDhfEdjO+ltJ5LgwkOCR0xWzpFxJf6CkkWCVX5veti6hFxayQtyHUqa4/wVLLGl5ZY+eMsuCehzWFdXSZ14eVrxOE8SWLWmrSMB8kh3KazLc7bhfrXdappzaglxazKBOjFoz/SuFaJoZyjghlOMVVN3Q5qx7Z4TvE0PwHHMuBJOxOPWqlxq80+dzbhINpHpWEupLJomkQA5QKAwq3e3kKt+4zmPHbrV9TBaIlRnR2SQ4CfNxWzbxfaLQTJ8qBeRnuK4u71GSSTzFODXQ6Bdb9G1N5G4SEEc9zSlsNXOP1/USb9izZOeKyUm8xtxJOKqalcGW8kOe5xSWcp3baqJozYi4ydvUU6RAEHFLGn+jAjqasqm+3O0H5eeabJRjzsPN5NVpO9P1I+XN6e1VkfzByaEUNdciqxTB4q2R1FV260ASxyFk2MfoacrkfK5qBCC3NTEE4VvvDofWgR3Xg3UItWsJvDGoSKonO6zlc/6uX+79G6fWs6dbmyu/wCKG8s5OvQqQeDXNQSPDKrqSrocgjqDXoN1IPE3h1NbhUfb7UCK+VR98fwyfj0NGwrHb3CwfEvwJ9tgCrq1ku24jA53Y6/Ruo968WvoHid45FKyRnDA9RXQ+FvFF14S8Qx31sC8LfJPCTxKncfX0PrXT/E/QrG60+08V6Cyva3g+fb6+47EdCKytZlpnlLYkhI7iq0XDFD3qZm8uU46d6ZKnO5etUMYR1BpI+pFSt8wDjv1+tRH5ZAaoRozfu1AUcMMniqupyg2ttEoIOCxFT3M6q22ToSPwrLuZvNmLD7o4X6VMVqU2Rk44FGaaOaM5rQzHZozTaWgY6lzTM0tAD81JDPJbyB4mwwqEU4UBsb0Go210mJf3Uh656GopraMPuDLj2rGxTgGHQmp5ew7ms90Fj2KcACqgja4ZioJx941WWNmYDJJ7CunttONrp6Rhd0snzP7e1LSIXuYi2zjjOBT1tlH3iSa200eeToh/Kr1v4ZmfGUNJyRPMc4kIH3Vqyls7dFP5V2Nt4UfAyn6VsWvhVRjK/pUc4uY4GHTZpP4a07bQJpSMqa9EtfDkSdUH5VrW2jxrjCCpcmFzgrLwk7Y3L+ldHZeEY1wXFdfBpwGML+laMNljHFSGrOfs/D8MWMRitq301UxhR+VakVpjtVqO3x2phYqQWu3tV2OACpkixU6pQOw2NMVMooC4qpf6vYaVCZb+6igQdS7AUN23HY0VFPHArzq7+LVjNc/ZPDdlPq1x0HlDCj6ntVm1uvEmoqJdZu4tOiJyLa15bHoXP8AQUr9iuU7suB3qFp1HcVzc+upCuPMzjuTWRc+J1Gdr/rRcksfEfSItZ8PPNGB9ptQXjI6n1FeN2U7Sx5VsFa9Ln8SmWJ1+8GGMeteQ3n2rTdYmaSCSO3dyUYqQMGpkuZaF03Z2OutZ/MjCMcseGGK5PVYJfD2ui4iBEMp3Cuj0Z1nmR1+6etReONS0+e1+wLhriPv6VlG97GstDlvE0u+e3uh8yycjmsKdXuL+MHnJGKWe4keFIHOVRuM9qsI6w5uTzsXA+tbcrihJ3F1XDIwz/qzipdA1l9OgdYv9awwPaqMUjXFjM8nJzTbNBBbvcP16LU8q5eVmjlrc2bLWHstSjli+eSM5Ge7HvXaaG11d3BZHJurg5uLk87B/dWvO9PEUcqTXByN2SPWvW9GeFbOGOJ1jLrl5B/CP7o9/eoqxUdiVJyLurtHH4Wu7WwQ+VGh3yHq57mvEZu9e76h5LaNNa24KqUIyR1rwi7RopnRwQVJBrTC7MzqGe/U1GakfrURrsMQzS7qYafBBLczLFAjO7HAVRnNAx8b/MK9b+Dp3XV7/uCuHi8Mx6ZEsusyYkIyIE+9+NW4fEN5p6NHpAWzRuCVGWP41nKV1oFj38SxoxLuoHoWpY7+1PH2iP8A76FfOM+rancMTPfzuT/tkfyqv9puc/8AHxLn13motIfLE+nkmimHyOrfQ1YjTdXzVp2u6pZTKYL6ZcHoWz/OvX/B/i6e9jRL0hm/vjvT1W5Mkuh38c8kOAfmFMv9JsNctyl3CrEjrinxkTIGHTFScxoXj5I5xWkZdUYyjfRnm95f6h8M9WBDPPpMrfcY5CfSuU13xSll47g8Qaa4FpdFRKoGOfevQPF+qab4g0a5sJTtuYwflYcgivGNTtm0vSWhnQy2s+DHIesUg/oRU1Hz6m9CKi7PZnsnxS8TWNz8Kp3ilUvdxgIvqTXE/BS0i1PQb+1n5US7sfhXF6oL3U/DaOJmeCAcrnIrrPgRdiGbUYNwDHDAGhS926CcHGWphfEOzOkeIlVMjY2VPtmqOveRcQ2N+/O4qZD9K6T4zQY1a2nJzvGDXBJdNcaZ9mZvucqKL7SRVNc0XBn0/wCDda0vxRaj+zogYbdVjJI74rn/AIuCxtDpMboi7rlS/HbNY37PeoxfZtRs2b94GDge1VfjPe/b/EtnaxvxGwBx2q2ve0MFdw13PVbXV/CRtIlE1oPkHHHpU4tvDN5E9yqQPHGMs/GBXmXgHwXFrVxJc6gpa2T5Y1PRiOpp3juQQyW/gnwt8slw3+kSq3CL1NDunpuNa6vY77QvGvhrU4p106aOOOCUxc4UNjuK1W8QaOv3r2Ef8DFed2Hwk0OKxhj82VXUDcysRuPrVz/hU+hN9+e4P/bQ1uqULe9LU4p4mfNaELr5HbDxLoxP/H/D/wB9U8eI9Hx/yEIP++xXGJ8J/D+eTMf+2hqcfCPw82CfPP8A20NHs6P834FKtWauofijrP8AhJdG/wCgjB/33Sf8JNov/QRg/wC+65cfCTw6P4Jv++zTx8KPDq9IpP8Avs0clH+b8A9rX/59/ijp08R6PIwVNQgJPQb6vpIsih42DKehFclZ/DfQLK6juI7dmdDldzZH5V1UUSQRrHGoVVGAB2rOpGC+B3Nqcqkl76sPJprttXIpSaQgEc1makbsdo5o3kOB2pxCcZJo2q3R6BDzXmvxn8Er4o8Jy3FsgN5ajehxycV6Vtb+8DTHQSI0cigqwwRQUfAMiNHIyOCrKcEHsaYa9O+NnglvDPix722jIs707gQOFavMTSNVqgFKKSlFAHS6N/yC4/8Afb+de/eDGz4O072ix+prwLR+NLh/3m/nXvHgg58H2H+4f5mtOhzz+IyPHAxO5x/yyX+dcOvLZKx/jXd+N13TEf8ATDJ/OuCGwNgDcafQEa1oS2iXgUDIZGwOnXH9aznFwW3LGBxWhp2P7Nv1UMpMYPPswrOcOZMNc7PYnrQLqXLxnl0mxbblw8iEY+hH86zpJWGBLDnHBxWq6+boa7m+ZLgDeOgBX/7Gsp4XR/kmX73UnrTBBrG37YHMefMjRt31UVDY+Wb6DIwd4B46gnBq5qvzRWTYEjGAAkeoYj+lZxkKMuYsMp4PpS6FFO6EsE0kIcgKxBAr0P4X3BbT7qEnO1w1cLri/wDE1mZejkOPxGa6X4Y3Pl6tPAT99MihClsenmo2qU0xqkzITTDUjVGaBjTTDTzTDSAjauLtEFj8QZ0SQBZGD4B6E9RXatXAeKrP+zfFFrqkHy+aQJPcjipmrwaNaLtM0NftpINbMyoRk5HHWua8UaKs0a6larjPEijsfWuv1/8Aew210pYhlGSvasyWdYrZlYhopF/I1zRlazOySucjYXBESwS5AX7ue1VrbVpra7aC4YnDEZPerFxEFkyvGelUL63M+HXiVf1rqTOextXhDRCSI8EZq1ououNO1C3zgvCCPcg1h6TeebG1tP8Ae7ZqW1l+w6uoc/Ix2t9DxTeqJ6mFdE+c2euaSCTbIDVnWLc299Ip9eKoKeaEWzs7BRcWgAGPU1dtIiVdMjn9KwdCu2A8sGuqt4x5y+X8xZehOKGZo4vXlxdGs6B8NitnxHDsuGGOQeawEOGoRZfI3HNVp12tUsL8Ypblcx7qYFRTzV5FE8P+0vSs4H5quWcm2QelAE8ZEqlH4kHT3rW8JeIDoetBphvtZgYriPsyHr/jWbdWxGJovrxVKc7mEg4J6j3oEdZ4isksdRcQNvgf543HdT0qW4uZV0OwsbOVzDJGXmi3EgybiM4+gWsaxun1CzWzdv3kf+rJPUelbTlNJ0s3NwuJGBWNCKTA5TVwkd4yJ2+99azSzDoxqWeQySszNkk5JqHqadhk0Ezlgh5DGp3Xjkcg1Y0Gz+06irMPkiG9v6Vt+I9Ak0+b7QgzE4ycD7ppMLnJ3c/nTsR0BwKgFIPeimAuaKKKAFopKKAFpRSUopgOFPUZ6UwV3ngTTdNvJdt0qtM33SamUlFXYWb2OVtdJvLsjyYGOe+K6Cx8C39xgy/IK9Sj0VbUjbGuOxxWjBaZUDGKzdTsZXbOA03wDHDIGk+YjnJrqLfw1AgG5cn6V0kVj0q3HY+1Q5NjsYMWiwJ0jH5Vdi0yMdEArcjsfarUdiPSpHYxI9PUfw1ajsPatlLMelWFtQO1A7GRHY+1W4rIelaSwAdqlWICgdirFagdqtJBjtUyJSzTRWsLTXDrHGoyWY4AoGKkNTrD7V5n4g+NGm6fcNaaJbtqNyOPk6ZrlLvxv8RNdB+yRJpsLdDjBAp6jse74RXVGdFZjgAsBmuI8VfFrw54Vvriwd5b2+tzteGAZw2M4z0rx640HxPeXi3F/rLvMp3CTzG+Q+1buleHtGsCbnUF+2XbHc7vzlvWldLdlJILn4neOfFkxh8O6d9giY4DKN7Ae7HirGnfDSe9nF/441eW5k+8YjKT+FaUnidbWLyrGOOBe20VFbwa5rsn+i280ob+IjAqedfZQm7G9FqOk6Fbi20a2ihRe6gDNZl14klmYgPkn0rX034Y6jcsr6pdCJe6pya7LS/AujaYARD5zj+J+aVpMm9zzCG21bVWxbQTSZ77Tiuh0z4bahclX1CYQr3UcmvTooooF2wxqg9AMU4vVKHcLGDpfgnSdNUExec/q/NXtS8OaTqti9peWcTxOMYCgYq8ZaYZarRbCsjw/wASeEofAcz3CXBeybmMN1X2rxu41Fr/AFmecn/WMSPpXv3x1ikn8KxvH1R+cV82FmimDdCK0jFWv3CMm9+hoyQ7p1+tQ30mE8tfug1OlwJIcqfmqpdDgZ60RWupV9C/p6AaaxY471TluBJsiHCJ2qUT+XpwUdWqmqjOT19KmEbttmk5WSSJJp92FXoK9H+Gt15kMkM4LsMMpbnFeeQWwbDycD09a9A+G53X1xxwFGBTqr3CIP3jvdRuF+zkIQPwrz/XdChvS00Y2uepHeu61PZ5e0jH4VgSxjnYcg9q44ScXdHQ4po8uvNJnt3IZSR61QaEg88V6XeWiSA7lFYV3pCHJAxXXGqnuYODRx/kj1/SvUPDPh0eHvCq61cQhry7GYd4+4vY1xcmkkHKive9bsFv/h9ay2oB8mFSAvpiqclLQzkmkeN3weeVpZmLOxySazXXBrZvBtBrIc5amgRWcUzFTMKjIpjFj4au08JXjRSqM1xa1uaHMy3KBc5zSewmfQmkXXm6fuPZa4KLx1faF4jePVV3abPKRHKf4PY+1a1vrqaToX74gzSjbHH3Jrjta0zVbyzaCXTpp4pORIq5xWd76BFdWSfFtFit7bXtIkOGOH2dCDXLWWtW2t+F7iwvB+8dco3o1XrS8uYNNufDPiBJESRSIGmH5V55EZNO1CW2c4KMRSUb6Pc3vZJo1tCv2iW5025YhGBHNdR8INkXjSa1kYDevGT1xXEXCFLhLhO/3sVYtNSudE1yC/tmwwOcjvWqSexFRuUfQ9V+OdnFFp9jLGRu34NeLxSGM7h6V2fjDXrzxDYpLOxMaLnGelcXApk4qoaJ3I1urHT+AdfutC8ReZZkZuFKEE/lXZ+ItKeS60+4ndpLy6mHzHOCT2FeX2DGz1S3k7JIDX0Ppd1Y+ItY0qNNrJYobibjgHbhacpK6vsZuL1SOmuNTs/Bngj7QcRmGH5Onztj/GvOfD/grxFqbHX3uvIuL4eYAwyVU9BVP4j+JH8QeKoNOgRpbKwYNMqfxYI4rroPiULaJU/sqcKoAAC9BWlDmcueK2MMTyQpqnJ2TJovCfi1B8utcehWp08NeKVPzasT+FRr8VowPm02f/vmpF+K1seun3H/AHzXZz4h68v4Hnwo4RbSf3slGgeKVYf8TUEZ5ytdxYpIlqizHLgcn1NcI3xTt1/5h1wf+A0i/Fi3H/MOn/KspwrVFrH8Dei8PRd4yPRCKTBrz7/hbNt/0Drj8FNSJ8U7d/8AmG3P/fBrH6vVX2Tp+sUv5jvcGq13dwWcLS3MqxIoyWY4rjpPifaRQtJJZzIFHUrXhfxA+I2p+KNQkiWZobJThY0ONw96iUJx3RtSlCrqnoev+IPjToWkyPDaMbqRePk5FcZd/H+8Zz9lscL23NivFy3NG6psb80Vsj2KL4+anuG+xQj/AH//AK1dHo/x3sJ5FXVLF4QTguvOK+fFarML1SIk79D7L0TXtK8RWYuNJu0mUjkA8j6itFvl69a+RfDniK/8O6jHe6ZMUdSNy5+Vx6EV9R+GvEFv4o8OW2p2/HmL86/3GHUUNdjPyMf4meEofF3g66s2Ueeq74mxyGHIr4xvbSawvZbW5QpLExVlPYivvqfm3P0r5j+Ovg37FqI12zjxHKds20fkazejNYvoeNUooxS0FHS6T/yC4fq386918Cn/AIpCy+jfzNeFaWMaZB+P8zXuHgR/+KTtPo38zWnQ55blTxqcXC8dYG6fWuB87ByF5rv/ABkwW4iJx/qW615+JPm4ZR+FMEamlSFre9BP3rc8H/eWs9VR5eYWkf0Aq9pRzJMpIbdC/T6Z/pVEv5coaOVlYdcUCRcR/wDiR3SbSgEsbkHrxkf+zVluIyejcCtW1uS1ld5O4iMH5x1+daz5ZpSxbdGPQA0DW4+8y+k2bIduxnTcT16H/wBmrPeFt24TKeh61ozMZdDBk+by5+3uv/1qySq/wq35UDJ9XXLQP13Qrk/Tj+lW/BNz9n8UW/OA5K1Bf/Np1m/+yy/rn+tU9JnNtrVrLnG2UURFLY96IpjCnxtvhRx/EoNIakggYUxhUzComFICI0w1IwpjUCIzXL+OIDJoolUcxODXUGqWp2Q1DTprViB5i7QT2PrTGt7mDp0/2/w4BK2dqgdKxLvaUaNDuCnitDQIJtPu77SbvHnWz7W56+9Q39n5TylBzmuH4ZNHp/FG6OemQFfXBqjLHvVl6Njg1pyRkOc9DVSSPuOoroTMGjD87Fx8/wAkynr2NaVz/pVusg4deoqK8shONw4bsarQSSW0myXO08ZrVMhouamPtunw3Q++Bsk+ornzw1dJbKGaW2b7sw+X2YVg3MRimZWHINAyxps5iuVIOOa9D0r99JG+75iODXmUTbZAa9G8HzCWSIE9u9N7EPcw/EcWbuQYH4VybDaxFdv4jxLqEhGBz26Vx95HsmJ7GkihkTYNaGzzLM+orKVsGtOwfepT1FMRmHhqejYYEUXKbJ2HvTVNAzodOYXNuYz1xWbf25hkYYNLpc5iuAPetnWbYPAs6jgimSc9bTmKRXU7XU5B960td1ibVmgkmOHRAhUdOO/41jMNshqaJt3ytSKK79aQCpzGFfGTnsajKkN81MDrvDNj/wAS9CB89zKAD7A13HimDFu8br8pUAZrN8G6ekmpabbyLkQpvcehx/jXR+KmUsQOQAevasW/esStrngFLS4oxWxQlLS496SkAlLRS0wEFOFJj1pQKAFFaekajNYXaSRNgqazRT1OCKTSasxxbi7o+kPB2tQeItKQMR5yjDDvXQrp/lv0r5+8EeJpNE1eKTdiMkBxntX0rptxDqthHcQEMGUHiuOzi+VmlSCfvxIYrQYHFWktR6VZSLFTqgpmJWS3x2qZYQO1TBadimMjEYFOC1Bc6haWik3FxGn+81c/qHxB0DTwfNvYyR2BouhqLZ1GKNwUZY4FeVar8b9LtwVsYmnbtXn+t/FfxDrzmCzzbRudoEfU0WbHys9x8SfELRPDMDefOJp8fLDGckmvLtQ1XXviDNv1KaTTNIB+WBDhpB71ztl4X1S0KalrFrI7Mc7pOcfWut0vQ9e147dPtyIuhkY4UVLf8o9ESWcei6BAI9PtolYdXPLH6mmza61wdkILk9kGa7PSfhLANsmt3bTt1KJwK7bTfDOj6SgFnZRqR/EVyaXI3q2TzNnkNl4d8Qaww+z2bqh/jk+UV1OnfCqd8Nq2oYHdIR/WvStwUYUAD0FIZKfIhamFpngbQdLw0dossg/jl+Y10CJHEoWJFRewUYqIy0wy1eiCxYL00yVWMpphkoAsmWmGSoN9JvpATF6YWqPfSZoA4v4rReZ4PlbGdpHWvnC6W1mbEi7G9a+mviPF53gq8Houa+X7sfMfrW8NjNfEyMWqQ5MMqt7E1XuGJOG/SmHvSVZYAu2FHQdKtwwBfmkOT6VXTg1MGPrQDLDNmu3+Gkvl6hcf7orhxyBXZ/DgBtYmRuhSsq3wMqG53uozNIpyox7GsSUZX5eOa3bu0QZweKy57cDoa4DrRmgAkhhms+5jDkha1mtyCcHHrVRrElslqLjsZJtdvVsn+VeheE/EjafpAt7tfNtvusDzgVk6H4Jv9flBhXy4c/NKw4H+NbniTQrXQNMht7Vt7L/rH9TW9OLepz1ZRWiKWseDNK11GudBvlhduTC3IzXD33gjWLN2zGsgHdT1pL+eaCQyW8rxN6o2KoN4s12DgXzsP9rmt1zLzMVboRPoGqL/AMurfnTo/C+rSni3YfhTW8ba5jHn4/Cqk3irWpuGu2H0qve7Bbz/AANmHwbcoN99dQ2ydTuPNWE1PR9A+XT/APTbr++fuiuOmubq6bNxPJJ7M1S2kOXFHK3ux6I7HTHvdcvfOuGLvn5QP4fpXp3hrVb/AEorBeM01v0ywGVrnfhtpyjfPKM9hxXoF1ZwvHuwAai6vYiV2yx4r8Lab4w8MvHMypIF3wzgco3Y18reKLCeyvT9ox50LbHYdGx0NfQPiXStX1PwndW+i3skDxjeY0ON47ivALm8Mkbw3u5yeMt2q9d0XTfRkdjIt3amNuuKk8j7XYsn/LSLtWVZStZ3m0/dz+dbMFytvqinPyS9aTunoaGnbeU3g+fzP9ZnaBXOWS7WkJ7VrXoMdxJbxn91gyEVmRDbB7u1F9H5glqvIs+Uu+MkZ716xp0ieB/hvLfzcX+oDdgnkD+EflXCeDNHOueIoVcZghIZz2q98TPEA1HVBY2zg21mBGuOjN3qGnJqI21dsxtJ8WzaPdSXCwpPPI4dmf2Oa+hfB3inR/Efhu3vrqOGCZgRJG2Dgg18vRWkhQyMMCvaPh38O7XWvCcVzNNJG7kn5WOK66cVzauxx1r2uldnrCzeHT1+zE+4FSq2gHoLX8hXEn4P2h6X0w/4Ef8AGlHwgtx93UbgfR2/xrfkh/z8/M5r1P5DuVTQ26LbH8qkEWjf3bX/AMdrgv8AhUaZ+XVrof8AbQ/40D4RBR8utXgP/XQ1PLH/AJ+fmNcy2p/kegiHSeyW3/jtPEWnfwrb/gBXnn/CqJxwuv3ePdjTk+FNwGBPiC6/An/Gl7OH/Pxfj/kHNK/8P8jrPFemWt74R1FIo48+SxBCivjnUY2iu5FYH7xxX2BHo7aF4LvLZ7qS6Ijc+ZJ16V8sapbJcyyA8MGODWPlc6ad7Xasc0TSZqeaymiJypI9RUIhkY4waDS4BqsRNzUg0W/+T/R2w/3TjrWzb+B9ckh84W2E9c00mTzIqWp3ECvfPgZNJ/Y2oW7H92soZR6EjmvCprNtJbbcsvm9lFe5/AQ+Z4f1GU9TOB+lD2Jl0PVnXMLD2rj/ABXoMXiLw3d2Myht6EDI712R/i+lZUIy7D3rJlo+HtX0ybSNWuLG4BDwuV57jtVOvc/jz4HMMy+ILGP5TxNtH614bSRrujpNN40uD6H+Zr2vwIceFbTP+1/M14rpo/4lsH0P869o8D/8ixaD6/zrXoc8tyv41OZ4e/7phXnkZG7lCea9C8aNtubbJ/gIrz9WUSn94Rz6UDRo6Uy/b0CqV3Ky/mpqph/tB2Rqef4hV2wcDULdtwYbxmqkxVbpizO6A4HPNMRctCWiu0kRVzA2AO+CD/Ssti2dynaM9McVoWU0QuX2BhuhkUhv901V3vJbOonXAOQh4oAlid20W5BdSyuhA/Mf1rNk80MSZBn0Wr1uqm1ukLDJjz+RFZo2eZhnYDPQUDLcx8zRU45SY9fcD/CstYZfNVwvQ5rTlcPpMmwk7GB561lF5PU0IOh7xok32rQ7aUHOYxmrhFcx8P71X8Jp5sgzG5Xk103nwt0kX86lmQ0rUbLU2+M9HX86advYj86QFZlqNlqywHrUbLTArFajdcirLJUTJQByPil/7P8AHVtfjiPUbdS/puAwf1FJegGVWzkOMfWp/iFB5nhi1u14ksbnGfRW/wDr1RsrgXulxyDllArjrLW56VB3jYxrxMEjB4NUZFHBBrXv4yHO0feFZLKckdjVQd0KasyuVBJHY1VntvMUjvV5lx9QaQruYHHUVqmZmMkkls6rMMbTlGpdagDlbmMfLIM8evetKW0FyjI3B7VnW8hZJdOuuHU/ITVp3E1YxgcGuy8HXe25QE+1chPGY5CD1Bqzpt81pOrKe9UQ0dhqqK8jkDndXNajAdm6uhNx9piEgOdwyap3tuHhz6ipA5JuDVmxm8u4X0zUdxFskINQqcMDVDNDVYts+4dDzVJTWldn7Rp0cvcDBrMT0oAmjfZIGHrXYW+L/Q3QcsoyK42uj8MXgE3kueG4oEzAuIykxVuxqPBU5rX8Q2nkXjEetZsQ8yP3oGK48yMMOopI3UkbxnB71JAuGKnpUdxF5bUAesfD7WtOa6laWVUuGQKiOccVoeILnfNKWwwA6deK8VhlaNwUYhgeCDjFd14b1d9Ss5LS5fdPGuUJ6sv/ANaspRs+YPI4m8szDdyCNG2bjt47VVKEHkGvbTpMM0Z+02sbHvxiqM3hTSpvvQbeedp6V3ypwbumedHFTS1j+J4/j2pMV6pN4C0tzhHZTVST4b2758q7x9RU+x7Mv65HqmebYoxXoDfDG4Y/urqM+lVpfhnqi58t43+hqfYyL+t0v6RxGKXFdVJ8PtajziDd9DVSTwbrMXW0cj2peyn2KWKov7RgilrRm0HUIP8AW20gx7VTe3kQ/OhBqXCS3RrGpCWzCCQxyAiva/hD4z8m8XSb+Thv9UWP6V4/pOmy6jfpDGOM5Y+grptS02XRpIbyxJDwEHIrlq2bt1Oum3az2Pqq4QIokH3T3qq15Gh5I/OsDwH4th8W+DeWH2mFNsi55Brir/xa8csibuVYqfwrHmRnKDiz02bVoIYyzOAAMnmvIfF3xdvLnUJNL8MR72U7TKPWqF/4nuLyNoUdjuGCFrL0LwlqjSE6TpcpZzzKy4/U0011FsYl2vinUZC9/cuM9cyYqhLoxRs3Nxvb0BzXrVl8KtcvSG1G5WFT1VeTXW6T8KtJsCHuAbhxyS/NaKXZCu31PArDwveajIFs7KWXP8RHFd/oHwk1GZo5bphAVII2jlTXtlppFlZKFt4EQD0FXlAA44obbFdnP2/hczaVDZapdPdJGMEkBS31xW7Y2UGnwCG2QIg7CpN+KQyVKSWwasn30hkxVYzU0yGmBZMtMMtVzJTDJSGWDIaTfVfzKTcTQBYMlN8yoQacDQBJuNGaZmlGTQIfmlFIFp4WgDC8aR+b4Rvh/wBM818rXg+dvrX1p4mj8zwzfL/0yNfJuoDbNIP9o1vHYzXxszGpppzdaYas0Hoeak3VCDS5piL0b5X3rrPAG460+zrsriY5MV2Pw/nEetsx/uVjV+BlQ+I9HuxNGPm5rNM5yQal1HUS7YJGKbo+ialr12sdlEdhPzSMMKv+NcMYuWx1tqKuyvlpZNkSs8jHAVRkmu78KfDyS4ZLzWwVTqsGf511XhrwTYaFEsjqJ7kj5pHGa6UsAOK6oUVHVnNOq5aLRGXqxh0jQJmtkWJI04CjGK8u1S8/tSwljZgWHINeqa5a/wBo6NdWgODLGQD6GvnuS8utNv5bS6DJLExVga1Zz/aMbUUKsQfpisOZBzXSazOpXz9vynqQOlcxNcxvna1CNCrImDUW2pWcHODUeaoBUTmtvSLHzZAz8LnkmsVZo4+WP4Vpafftc3McYJSLPOO9J3sB7h4etYrbS4/II6ckVeuL47dpPSua0a9MFmiK24EcCrzyjYZ7pxHGvJJNZqy3JfZHW6FIJ7e57EoQM/Svl3U4lXU7mMj7srjH4mvatA8eWsmvz26EJAEwjH+KvFNTl87WryQdGncjH1NaQGjPmsPN5jPI6CkmEiwIWGHSrakjpUo2yLiQZB9quyY7tDYp2nieRupTbVOaT94ETnbxV4wBLZlg6np7VnxRmKcF+Spyfeo5NSubQ9I02YeD/Af2sYF/fAiMHrz3rz9gZZAznJzkk9zV7UtVuNVkja4PyxIEjQdFFVBThGzuxN9ETPKXj2npX0l8J+PA9qR3XNfNOa+lvhUCPAtnn+4KvoZvc7kHNLTRThUAHenUgpaQBRmikoGUPELf8U1f/wDXFv5V8jX5IuHI4+Y19beIj/xTV9/1xavkjUP9a/1NXEOpS+2Op5GaUX8YYF4c1WfrUTUyjr08dxJaxxf2ajGMcMccVFefELVbmHyrcLbx9MLzXJ0A0h3tsieSaW4lMkzl3PJJr6B+A86W3hO7MvG64JHvxXz4gzivor4KQgeDSSPvSk/rVLYyn0PTYp/O3MowO1Vo1/eN9atou3pQIgCTWZSMvXNHg1zRrjT7pAyTIRyOhr4y8V+Hp/DPiO6024UjynOwkdV7V9w7a8b+PHgU6ppI1yxizcWw/eBRyRU9blRdtDw3TDnTYvbP869m8Ctu8M23tkfrXkHhjT5NTRII2CAHkntXsnhm2j0vS0tBJv2HqfetraXMpNc1ij44A821J9DXnzLGJmy2PmNd/wCOXG6zwfWvOJ2P2qT/AHjS6DRqWBUXsOzJ+cfzpkqEXzBvlG/r+NVLGRkvIj6OP507UXb7dMMnG88UwNVBA+pRmGQsMFcN9KzYxtZs+WQCRyaTTGK38RJ/iqpd5F1IB/eNAdS7aMBI64GWRhwfaqPmbc7UGfWpNObF4gPc4qPzWjlcYDDkYNAdSe2ffa3KdDsz+Rqirfu3UEfjVy0n3zOpRRuQjiqSP8sgESnjr6UhnYeDZGexnhJ4BDYFbjbh0Zh+Nct4Lucag8RGPMQ9661160GUtyo8kq9JHH41C11cr0nf86sSLVZ160hEbaher0uH/Oozq9+v/Lw9I61XdaLIZMde1FelwfxpD4k1Nf8Altn8KqOtQMtOyKJNU1y+1DTprSdg0co5GPTpUPhLUPLUwSAnHFROvrVLS5vsGvlT91jmsqsbxOihKzOsvUDDKLjB4zWPNEEiZj1zXR3UiNbhx0rAuiZHY44PQVx027nbUWhnsMnj0puPl47GlbIbAFJkj8a6DmHsPlDgcisfXrb7l5Dww4bFa6s23b2pjRCaF4X5VhihOzuO10cxcsLmETr97o496pZ5qxIrWd08TjjOCPUVBIu1j6VuZHR6Fc+bAYWPI6VJqWoeTIseOnBrE0q48i7XJ4NWNZbNzkd6OohbyDz4PPj5Heshhg1saPdLvNtN9yQY57Gqeo2ptrllPTPFMCawbzrOaA9QNwrPHyyfjVjTpfKvo8/dY7T+NMvovIvHX0NACsOM1LYTm3vEYHoaSL54M+lV3+V6YjtPEcK3enxXUYzuUZx61yFq+yfaehNdXo8/9oaFLbMfmjG5a5K6UwXZ9jUofQvyxbGDCnTJ50G7uKmhIntgfamoChK44piMc5WTmtDTdQk03UYLyLrE4Yj+8O4/EVVu49kuaQDMdAz6FktCrDLE+ox1pfsSB2wByM1HNcSJIhPzL2xQZGyCrZdjyPSunU8nQYLbezedwFPHtSyWccciktwemKWWUqpBO4lulBlllVQqbR3NArEkloiRfITk+lMjhdIzy3Xg0qEsAFc5XqTQ10CQqnP+0KAshs4lMeBwRUJkcYU/e71Ik4EhVXzj72ar3Vyu7ekqjB5HrQFhGn+YxyRK4A5yKqT6ZoeoIftNsin1Xiklv4pNyHAIHUVmK3mE7ScA8mlKfKrtlRoqckkiKLSLHR55HsM4b15xTpwt1bMjYIYcinvayP34JpTF5ceCOc141SfPNyPoacOSCiczpGu6l4J1mSaxY+U+QyHowr13wL4H0zxfo41q/mLtcOWMS9vrXmeraaLuM8c1t/CjxrJ4U1z+yNRYrZ3DYQt0U+lW2pe995MoX909y07wboel4FvYx5HdhmtXZHD8iIqDsAMVKXWeBZ4juVhkEVVnJZcg8itVZbHI1ZkhNMLVEsu5eeoprPQMkL00yVCWppekMlMlNL1EXppagCUyU0uaj30bs0gH5ozTM0ooAfmjNIBmnhaAAc09VzQFqRVoEIFp4WkkkjgTdNIsajuxxXL658SPD2hIfNu1lkH8CHNDkkVGEpbI6wLUc9zb2se64mSNR3ZsV4Zr3x3vJt0ejW4iXs7da851fxnresOzXt/IQf4Q2BQuZ7Iv2cV8TPoHxZ8SNEttPuLGCdZ5pEKgKcivnfU23Tu3qc1nQ3WLhSSWJPJJqxcz+bW0E1uRJRveKKbU00rGmE1qSLmjNMzRuoAkVsGt7wzctBfll9K50NWtoT4vvwqZaoadme0+BdL0zX7hpNUu1Do3FuTjNeyWUFpp9usdnGkaAfwivllLmW3mE1rKY5V7qa7vwv8AFOa3ZLTWeV6B6zi7aDmnLVHuLXXvUZuveufttYgvoFmtZVdWGeDUV1qbQRs6gtjsK1sc9zoJboBTk15f8QNLtdQf7WmI7hB98fxD3rfh8RLeQtwyMOCrDpXM+IpftNvIFPJ9KfKTzdUcDklWilww6GsHUvD7bjLaE4PO2otWW/tLx2jLgZ7VUj8Sahb8Md31FS4yWxsmmU5be5hbDBh9aiPnetaj+KDKMTWyt74qrJq0EnS3waLvqiioI2Y5OTWrpqMsqkfLVD7eD9yLFBuZ26HaPanqxHpkHi6w0exHmkSSgcKK5bWPGGoa9Ns3GODPCCucjt5JW6Fj6mt7SdEmllXCc/ShU0Q5JHQaHpgn092UYdUJBFcPIMXEgPXca9w8OaA8OlSGReqHtXi1/H5epXKf3ZGH61bIptshFSLTFqVBSNSVBWdK379/rWkv9KyZT++b60AiVWpwaq4anbqBljf0r6Y+Gd5aJ4NtENxGCEGQWr5f3V3HhZpF0v5ZXA9AxqJy5UCipPU+nUurZuk8f/fQqUTw/wDPZP8AvoV85T3d3Gfkuph9HNQjUb8Zxez/APfZrH2iNPZo+lRLCekqf99Cl8yP/non/fVfNkWpX+3LX04P++auQ6lfFgBfTnP+2aXtUP2S7n0PvT++v50hZP76/nXhdvcak5GL2bnp81aUZ1Ir/wAfk3/fVL2y7B7Jdz0/xE8Y8N3xLqB5R718lamw85ypBGT0r1/Xzfr4Zui91IRs55rxGVsk81pTqcxMoKJA5qI09zURNbEBQDTCaAaYFmM8ivo74NuqeEI1Jx8xP6182I+DXqPgTUb2HRQIruREDHCg8CplNQjcXJztH0croejD86kGD3FeKjXNT6Lfyj8v8KkGuav21CTP0H+Fc3tvI19k+57PtzUdxaRXdrJBcKHjkUqynuDXj/8AbmtY41GQfgP8Kcmua2Tn+0pf0/wo9t5D9kzi9Q8IP4K+JUthn/QbzMtrIRxjPK/UV21vo6Aht4PfrWVr8d3r9vGuoXLSmE7o26FD9a8y1S+13Sbtkiv7goDx82a0p1ubQznRa1PTvEfhy51O4haB1CxiuVm+H2pmZnVlIJz0rk08a+IYv+X2Q/UVYj+IviCPrcE/UVrdkcrN8eCdUhcNtBwc9Ki1Lw1qbXkkiWzFWORisxfidrq9XB/CpV+KmsD72D+Ap3fYOVjodG1CC4RntZAAwzxVbUdLvBeSMLeQqTnhauL8VtQ/jiU/gKmHxWlI/eWqn/gIo5vIOVmNb2s8V1GXicYI6r71DdRst1JwfvHtXQf8LOhf/WWSf98CmN8QNLl/1thGf+A0cwWZhWny3a+/FVlH76RfXIroz4w0GTG6xQEdCBUB17w05JNqQT6UcyCzKvhuXyNYt2zj5sH8a9ElXDGuDTVfDqyo8SPGynIINbbeNdMk7npRzIiUZN6Gu4qs61R/4SjTnHEmKQ6/YN0lpcyJ5JFh1qB1ph1ixb/lsKadQtH6Tr+dO6DlfYa61Xdana5t26Sp+dRtJE3R1/Oi6CzKrrWRqamG4huF7HBrbbaf4h+dUdSjWSyYEjI5FJ2ZpG6Zv2cyz2KP1B61T1AqJCU4waq+GrsPbGFz7VdulBkIIrha5ZnpX5oGY/J3AdajZcNx0qwBzg1GThSp5rVMwaERRup2AsnHeow3INSNyKARieJLMMFuYx7NXPZyuD2ruJovtdq8TfxDiuKmjMMzIwwVODWtN6WImtbjEYqwI65qzcXBmRc8kCqporUzHI5Vww6g1tyuNS00Sf8ALWMYb396wat6ddm2nGfuNww9qAK5yknuDV/VsSiK4HR0GfrUWoQeXNuX7rcipIz9o0pk/iiOR9DQBDZN8xQ9DRcx7SagibZKD71oXC+ZEGHpQBN4cvvsmooGPyNwaPEtr5GotgcHkVkoximDDsa6PWCNQ0eC6XllG1qHuBmaXPgbDWhLGPvCsG2kMU4PvXQoweEHqKBFG6h3rnFQQxfKQa0mTctVwuCRQM9ll1VWKDaFI71FDqahmMq/N3AFY8V8ojkG3cewNMm1AfLt2j+8a6TzLG5DqCnfI20LnoajbU5fvr90nAx2rDk1EO3loVVfWoJLxwvliRcZ6igOU6RrwyttikUDHzAGqglRZlRJSw6nB71gC+2MQCCMcmoo7vIYB9oFBXIdHPfxuzAv5ZHHFZUl15c4VZPMHU56Vjy6g2zqfTFUpLltu9nx7UilA2ZbpppwkB+Z2xiughsZYoUUDoPmPrWV4N01rqZr6Ufu0+7muzCKwIrzcTVu+VHpYalyrmZjyMyRHtjvWbLMcZGevNdDcRRGPaoFZk8UcaYI+tcdzuMnzWYkj8qxtXshcrvT5ZF5BHUVtzKscmQcA1Um5+7yKuLs7olq56f8HPiB/aVp/YWrSYu4RhCx+8K9NuF8uT2NfJc8lxo+pQ6tp5KSwsCcdxX0v4I8U23jPwzHNG4+0IoDjvmt1poYVI3940JT5bbx070hkz3pZON0b9RVQNscoenamc5MXphemmkpDHFjSZJoApRQAAU8CkAp6qT0piACnhaGKRJumdUHqxxWBq/jvQNFQme9R2H8KmpcktyowlLZHRqvtQ7RwpumdUUd2OK8a1z464DR6Nb/AEdq821v4g69rLsbm/dEP8CHFNcz2RfIl8TPozWPiDoGiofOvEkcfwoa881z47SfMmjW4A7OwrxCS7aRyWZnY92OaaPOmOEBOfSrVJv4mPmivhR1WtfEDXtZdvtN86qf4UOK5qS6MjFmZnY9yc1atNAvLkglCBXSaf4MJIMo/Oq9yGwnKUtzkFWaY4jQnPtWvp3hW9v2BcbFru7Tw7b25VQoz9K6KKzihiCqgFRKrbYFBtnH6d4Ft4YyZDufFcbq2nzadeyRSqQAflPqK9hmhYDdHx7Vi6pZ2uoW5W8QbuxqIVmnqVKnpoeSsaaTXTXvhjDsbdsr2rIm0W4jJ4zXWpxexi01uZ2aaTVs6bOOopV058/NTuIqxqztha2tOj8hs9+9Qx26wrwOasQnDZpMaNHz8d6R5FkX5hUR5XiomyKgZuaL4r1DQJgYpGkhzypPSvUtB8Z6frsAUyKkuOVJrw8knrRHJLbSiW2kaNx3FUm0TKKlufQVxZgZeEde4rKnti+Q1cb4X+JL2zLa6zynQSV6TDJa6nbia0kV1YZ4NaqSZyzpuJyl1oEV3kOoP4VhXvgKKXJjGDXo7WR2HaOe1UUkntp9txFlP71WpNGJ5Je+B7m2JKxll9qyX0QI21gVPoa+iIbOC6jBUKQe1VrvwRp98wd4wDT54vcpOa2PCU8I3kiCSFdy+wq7aeC79yC0Jxn0r3qx8NW1lEI0QY+lakOlwLwEX8qhyRac2eS+H/AsTsouBtb0Ir0DTPB1taEMEB/Ct6TSYm5RcH2p0LSWxCOMr61LlcOXuBs44rORUXHymvlrXE2a9egdpm/nX1dKQ9s5U/wmvlXxFx4ivv8Ars386SNI/EZoqVKiFSpTNSdP6Vizn9+31raSsO5P+kP9aAQBqcGqENTgaRRLmvQfCcW/Rga86Br0Twm5TRlxWNb4S4bmpPFluTUJgULzj8qmcszetQy7hHXIbAsI2g4zV+ytlZgcVnxlynStjTVJxu4qWUbdtbBdvGcegrQVAFPaq0BVSuWzVkyRnoakVin4nGPCN5j+5XgEh5NfROoJDd6RNbuRiRcV4HrmlT6VfSRyKdm75W7EV1YdrVGU0ZTVExp7Go2rrMRpNJuoNMJoAkDV2PhrWWs9MCdsmuJzWzpkm22Cn1qZpSVmVF2Z6Hba1E+CTitGHUYzzkV52kzIcg1ah1J14LVyypW2NlJHoL38aR5zxTV1RCuQa45dTLx7WNKt9hcA1nyMu6O0j1BHVhnGRXJawiSXTFueaSO/IH3qrXEvmPnOaUYtO4200VjpsUnIUGmjR4ScFRWhBxUpXc2Qdta88jPkRnLoEEhwBinHwrETwK1o0HmAo2a2IYxhc0vayXUORHHnwaGPSj/hBi3Tiu7RFDD1qyAobHSl7aQ/Zo87PgCU/dNRn4e3R6CvVoFQcnoatDaI+nen7eQvZo8ZfwBdgEhc4qm/gq7HISvckjRywAHSqZsVO5ccg0e3kHs0eJv4RulbaYzmoz4XuweIm4r3BtNjdUfaMg4PFMbSYxP90YI9KpV2L2Z4l/wjV6v/ACzemnQL1f8AlnJXuUelxFSGQflUcukRsvyoOvPFH1h9g9meGnSbte0lMOnXo6F69ofQ4S+DGPyqu2hRNkGMZHtT+seQey8zx77HejoXpPIvl7tXrkmgxCYEIMH2qGTQYwxwg59qft12F7N9zyn/AE5e7UjG9f5TvNenSaLGWI8pTt9BUMukQxuMRr+VHt49h+yZyXh+CaJwXB59a6m4j+6x9KcLWOLLouMHpinTSiSIMRgisJz5nc6KceWNjLmTaxxVSQfN9avXOcj0qhJ/KtIszmiI9wKejfLTAc4pcYP1rQzHq/lyggVgeJrQR3S3MY+WTr9a3Cpx9KZe2wvdNkiP3lGVoTs7j3VjiqSnOpRiCMEHBpp9a3MBDRRRTAvxSfaLUxN95OVo09ttyY26SDaapRSGOQMtTu22RZU9cigBk6eXMw9DV61fzIMHtUepKGZZV6OM1BZy7JQOxoAbcJtc1saJL9os5rR/4lyufWqF5HxkVHp1wba9Rs9+aAK86GKdlPUGtfTbjdHtNQa7biO78xfuuMiqlnMY3FAM6EDPWoJIsPmpIJA2D1z1qaYbgDigR0ryPjcWGWPIFV3lEaBS2S3UVBKJGkGDgd8UxpCOEUnb3NdJx2J5HhPy+hqF5FLZVcKO+arvPnBx+NQGQAEE5JpDsWjIgfKLnA6GoGnxuO3HvUEk/wAuFJGKglm/djk0rlcpJPIACQ1FhbS6jqEVtFlmc847CqRbLHnNekfD/Qhb2h1O6XEkn3AewrnrVOSNzopU+ZnS2tnFpWlxWsPBUDOKcF+X60sqObpmbp2odsrxxivJZ6S0K88PlNuzxis2YBsnORWhPKTw/Ssq44yd3y0iilcQ+dGdmAaoeSVRg/51oyErjZ3qNv3kDButWmIyZIRJGynkHg1Y8CeJp/AvitN7n7DO2GB6D3pioVY5PFVdSsVu7cr3HINbJ9GQ11PqKZotSsItQsiHV1B471mzLvTcOorzT4NeOzBIfDusSe0LOf0r1a9tzBKcfcbkVafc5Jxs9ClG+9ffvTxTFRY3Z2ZVU9cmsjVfF+iaMhN1eoWX+FTSbSEoyeyNxVz0pzBY13SsqL6scV5FrnxyhhDR6NBuPQMa821v4ia/rTN5948aH+FDimlJ7IvkS+Jn0Nq/jrQNEQ+feJI4/hQ159rnxzI3Jo9uB6O1eJy3TyuWlkZ2PcnNR7nk4UE1apX+Jj5ox+FHV6z8Qte1d28++dFP8KHFcxLePK5aR2dj3Y5qSDSrq4PCHFbdj4SllIMorS0IEuUpHOAyynCAn6VcttGurgj5TXd2nhuC2UZUE/St6002OFAxRfyrOVZLYORvc8/h8MC3QSXZ2rnvXWaVoNksSOqhgehxUHjOTbHFbQ8lz2rb0C1aLSYhJycd6iU243KjFXsTwW0aHaqDH0qcrg4CnipzGCeO1I7lVO7p2rnuzWxXh5uPmPSrjP75rOiBkkJB71NKrJjac0MaRLc3DLCSK568vGbO4H8qvT3ZUYPPtWVdXYJ+7zRHcsoy3bjpUTzkrlhUxnUg5UcVDJMpPTitUQyu0m48rUTQb84GKs+aB0WkNxjoMVakyHFFKS0PpRHanNWWm3cYpYzlulaczsZ8o5bQ7cmopIMDpWnEpZcVIbLcKnnE4mA0R7VGYyK320/AzUTafx04qudCszCaHfwRWvoWv6n4fnV7SQvFnmNjwaDZYb1pzW4CkAcijnHY9j8J+MNN8QxKjMIbkD5o24rqpdNSZPuhhXzjHBJBIs0DtFIvIZTgivSPB/xNktSlpr3zJ0Ew/rVqp3MpUE9juf7Ne2fdDwPSrttPnCyDa1adpLaanbLPaSLIrDIKmo7jTg2cDB7GtbpnPyuIKoI4rH1m51S0ljbT4RKhb5gavo8tq22Qbl9auxyRzLlSDS2DcLSR5bdGlXaxHIqVkVxyKVRioLy+hsY99w4RfU0iumpDdRPDC7xdNpyK+W/EQP8AwkV8fWZv519UfaI7qzZ4WDKy8EV80+NdIu9O8RXck0ZMUkhZWxVq7QKykc2KlU1GMHpUijFM0J0rCuj/AKQ/1rcjrBuz/pD/AFpAiPNKGqPNJupFk6tXoHhiYJpABPevOkJZgBXV6Xctb2wUHisqquioOzOzWYUrHK9Kx7XURkBjWoLyNo+OtcbTR0Joeh2jgd60baQ7BjgZrNjnVhWvYeW/JNQxmpaqWYHk1O6NvPWmRXMUYGDyKfLdqFz60AVdTZorLIJBrlLyS1v4TDfKGz0OOlbeuX+bIgDg1xMsrM1VFdRMzNQ8L7WL2b7k7CsK40y4gJDIeK7SGV1PBPSkmxMuZVH5V0RqyWjM3BPY4B4XHUGo/KY9q7GWwikzhaoS6YATtFbqaZk4tGAkIXk9au277TUstiy9qiWBlNO4i8j7hTs1BGCKnApDFDkd6UTlT1o2UxlwakZZjuDU3m5xVBRg1YU8CpaKuaMU5wKtxyBuD0rOgOeKuR/erGSLTNGJkTGB1rUtpBgHNYcZywxzWnbnPH5Vmy7mumCQd3erapvbOap2yLx+tXl6HArMouwxAoBVtIcgfrVW1BxnFX0+Uc8UCHpbqjZFQzIqzH3qyGHGKgvEJKsKQIhRgUdc9OakJG5D61WXIlYEfeFPTJjHsaLlWLSRruI9OlLlVYjHXtSI37wH1FPaMb6YijOv8Q4KmqknEnqGFaVwN27A7VnyY2DHUGlcpEDk+X8w5BprkEqRxQz7gfQiojIDDRcdiOdkgkyfSqk8sUsPOM1NesHiBP41lI8TNtzg9DRuUkR3TeVGVXoRWc8j+Q6seRWlcpGxC7sjtVeS2VlI4x0qkMyZZQ8I5yRVNjzVye32MQKpupDfSuiJzyI+BnNOzlc1GeWpyc5FaGQ/qKIn2vnt3pFGGxTH4akMwNfs/IvTIg+STkVkDqQa7HUbb7bpzL/HHytcg64PuK1g7oma1uMpKcT3pDVmYlSRt8u01HRnmgZox/v7Boz96PkfSqIO1/xqxZzbJxnoeDTLuLyp2HbtTEXgfPtffFZzja/0NWLKXB2npTbuPDmgDSmP27RUfq8XB+lYina1aejSjc9u/wB2RcfjVC5jMVwynsaQGjYzngE1t7t8QNcrby7WFb9lIGXBNMTNG71Dy9uOrdTUMN6886xochjzisbz5WVVkOQvAFT2d99jkLqgLdq05mY8iSNe9lt7b92Pmk4/CqrzRGdUi+bI5NZc115kxkkySTT7e4jSTexwe3tRzDUbIv3HlJkn5eKp5V8/Nn2qK6ulnk+XoOlRxZLDaMknA96TZSibnh7SW1fVo4AMxg5c+1euqAiR21vhY4hiue8HaP8A2XpXnSr+/n5PtW/JKtpGSfvN1ry61Tnkd9KHKhZbsDcM/MBVB7xdh65NQ3UhP7xMYqpLMHUYOPWsTexLdXWY9pbms95cRkBsmi4zJJtQ8dxUEtsVYFc8dqaQAjOwJNI0m7ABx6ipEHy4Pem/ZipL1QhjxllyOPWqu7DFWqeSQh8Z4pjoHUkdaoRkX8clrcJe2hKSxtuBWvYdF+KMGp+BZPtJA1C1jwQT97HevLnj3oUf0rmb6G5sJnNuWCt1x3raK51a+pjKy32NjW/iXrWpPIi3BiQk4C1x9xfS3Mhe4meVj/eOaY8Eskmdp5q9Z6LLNglTXQoxhsYOTehm72f7gqaGwuLhhhTXU2WgYxuUCt2HS4oFGFBP0qJVUhqDZyVj4XllIMgP5V0dl4aihUF1A+orYhQryBg1O0UjnkGsJVZM0VNIihsIIFBAH5VaQIq5Xio2hYL7ikQseB0rJ3ZokWoEEjZbtUn2lVPlseM1WctEox3qq7AgljmkA57CK91ASOdwHT2rbRAgCpgAVnWEPy5B+lXijhOPzokwSLDgZGDVe4bcuBz2p0eWXJ4xUSMTcAdeaSGyxBCscXzfjSTxqF4PWp3QEZPFZ2oTiGM7DzS3BFS6thnOay5rXzH696WXUpHbB4PapktZpV3hutXZoq5TawXaSTVf7IgXrWsdOkK/Mxxiof7OJU800xGVJHGnFRlUK81pnTGPNNbTcMAarmRNjPWJDjA4qxBChk4FXV09e/brVq2075sijmFYjjtwp/CpMrGDzmr/ANlCrz+VV5bUH7tTcLEIljOMj8abPtCYUdfWo5IWV8is+/vhbyCMtzVJXEyz5YGWPSojGMUGTMKbeQacis6gY4zTENWAyc84q2mmA2hZx1qzbWu4KoHuavXELGMIvAqXIditoniPU/C9wHs5WeHOWiY8EV7J4U8d6X4ngCLIsV0B80TnBrxG8jKRPu5wOtZVqJYJ0uLWRopFOQynBFawk0RKCkfU01qsinjNZU1i8L7oTwO1cB4T+KklsI7TxCMr0E4/rXqVrd2mp26z2cqyowyCpzXRGdzlnTaKEF5ghJuDUl3ZW2pW5juUDoe1S3NisgPGDVDM9k2DlkrT0MdtGWIrKKytBDAu1FHArl/EWg2+qxMkyA574rqluFmj4NUbhMsTQm0xSimrHgHiTwDdadI81iC6DnbiuRLNDJ5c6FGHY19HazcWtjAZL35YycZxXJ6v4M07X7cz24AJGQy1royFOUdHqeSRsCDisK6/17/Wu81LwJqGnbjAxdO2RXK3Hh3UfNbdC3Xk4pOLNo1I9zEJpBknAqzPYyQyFH6jrSxQ7TyKg1WpJaw7fmPWti3P7visxTWjA2FFZsstK5Xoaniu3Hc1V3A04EdqzaKTNe0vSD8x/Wtuzv8AHfFcerkHircFyyEc1lKBakd5BcCTndzVyWQGIc1xdtqZTHNakWqCRME1i4tFp3LOqSq0OK5yTZmruoXW7gGslmJNVFA2TdfuGh97IKiQkNyamMv5GqEEMf7s5qu6AMavRrujYiqkkbbjxQmBTeNW6iojaqW4FXjAQOlR7MNWqkQ0VDZ46Cm/ZyK14oc9fSiS3B6CjnFYyNhFN2ZrTa044FQi3IbpT5hWKRiI6CpBGdvSrvlLgZFWEt1ZOOtS5DSKEQINX4UJ60+Oz9KsLAU6VEpXLSHQwgEE1oRxkMGWqsSHIrRhUjg9KyZZbtw3FX0RsDJqjEdjdKviQFBmoZRetiTjHSr8MZk5JrMtXO4e1acT4bB70CZMsW2kuCPKqQ/MtQzj5SOaAM6WZUkHqaFulDEd6S8jyFcdqpyHa6v+dSXY1BcrgH0qx9pQrx+dY6v8rZzzUsL5j70wsWLxyo3Iay5ZyGGB25q9cjMOQDWHfSNAdwJ3EUi4oe05WUqcYqq17Gm4Mwx/Ksy9vH4YDkdcVmSXTsTxwapIo3Li/SSMgNismZiJgwY4qiHYI2T+dNEzyHHYDpVKNgL95ISoKHFQC5k2gA571E0jlccgdMUeUVYHNUhMmdWfk+lUpE+f2rSjKsoHtVKdNsh56VUWZTWhTkTa3Sox8rVPI24ZNQYyK3RgyQHdyOtK65ANMXIPFSqCVKmkBHGdrc9D1rmdatPs18xUfI/IrpG+U8+tV9VtftmnllHzx8imnZ3C11Y5A8H60nqKeyEUwjvW5kIaSnGm0AKDgg1cmbz7ZX/iXg1Sqa3k2sVPRuDQA1G2uDVuRvNiB71UddrEU+F+MGmIWGQw3CuOoNW9WQGRZV6OM1RcYar2ftGm4P3o6AM5Thq1bG42kZNZJ4qa3k2tQDNLzBjBppYHrVbzKN9XcixM+09KUEAdKg3Ub6VwJCQDwK6fwZop1HUVnlH7qI5rmbaF7m4SKPlmOK9W0y3GhaQiIn7xhyMVy4ipyrlXU6KELu7OiD/MFXhUGAKo3krySeoqEXhEIkYEMe1VJrkhcjPzDiuCx2j5pnx5a9KqvIojKng96RJiWG/rUMuWm9jTsMliIf5gaa0rBjnpTN+1yFFTnY8Pz8GmIgVgAWB6UonZmwORUeM5C9M04IsOD3NUSNcpnawpcKnTvTXXe2RQVbOCOaBEbgFuMZpZLNJovmwaPJZWJqQIypkmqvbYm1zFn0+OOZQq9T6Vt2trGsY4AOKrwoZJC8gz2FaTp5cOVFOcnsTGPUIbdC3WrCwJv4OTUMQMkO7oaMtHJxk1nuaWRa8sc+3SnAyZx2qAOyrnnJqaFyV3N9KkBkiHGAeTQkPy5PGKeHC9Tkk06VlEODxmmIpyzGRioPA6VGYyMADk1N5KryvJ9qlVSzjI6VRJPbwOsa7fxqxufaB+dNMxWPAFMSQsCx6VIyYTbIySQKitJAGZ259KqzSkjaO9OVWUDaO3NPoI0fP3HrxVK6jSdsNzRlxgdPembWaTJNIZCdJiZwR/Kr0cJiUBcYpkrlMYqQykQ80NtjsNYr0NV2kRc4qpPOwkwlN3M0eTwaVhljzFb65pjKrtkcU3YVh3HrTBvC5piJNmOnf1rQsiq43jiqEIZ+o6VOrMn17UCNCTaSSgqvIgVSe+KZ5r9MUjZkj5FAGdKxXc7fdFcPf3LXWpEgkgNgV6BNCGtnTuRjmuLXTmh1YBxwWzmuilbcymbtnbk20efTpWrBbjIOOKcgSOBBjoKd5xA6Vk3ctI0LaNFGSKbO4BODUUTttHpVe5L7vpU9RlTVG22596yoXKgDFW9RkJCo1JDGpxkVotESypdMzDha1fD3iTV/Ds6yWUjGPPzRMeDUZjRn4qcqiqOBmnzCPZfC3xA0/xDGsUxFvdAco5xn6V08sKyJ2INfN2zy5BJExR15DKcEV2Xhv4nXOl7LXWQZ4OglHUfWto1e5hOknqj0m5s3ibfAce1VftOW2S/K3vV/T9ZsNatlmsZ0kVhnAPSor2xWYEjhuxFdKaZySi0Z15ZQX0BinQOh7EVWNvBp9psjAVVHAFPZp7VtkgJHrULq94/I+UU7EaGU8TXTFmGE9K4/xlq9rpVubW2VWuZBjj+Guo8V67B4f01iCDMwwi+9eMXE019dPc3LFnc5OaiU+hrTp3d2VWgEpLPyx5JqJrT0FWjweKcDmo5jpsUPs2DViOEhaseXk8VZjg46UnILFMRGniPirLR4pp+UVNx2IkSpADRG1PyDSAfGme9Tb2jHBqFSe1SH5l5pDIpbgnqaYs1RzZzxUXIp2C5oI4NTKVY4NZiyEGpo5uealxKTNmDjgc0SJ1Ax9arW84BGKtNICvPes9iiIDKkccVWKgVaboduOlRKuV5poQ+F8CnuwIGKYEwMin7RsoAZIcRjbUfllucfhTmbHGelPR+OKAIGiwOlT2yfKRUUkm1uaqvfNGcIKNWPRG3bwMWq0LVivSuYGuXER4zxT/APhJ70cKalwmVeJ1ItyCMjFW7eLGM1xJ8S3x6mnDxNfg9aPZyC6O7MRLZFWkjbaBXAJ4l1HH3qmTxVqCn7wyKl05Duj0SGIhwRVwI4mU9u9eaf8ACY6inTBqVfHOpDqBxS5JD07nrcagpzUUseVNeXr4/wBTVfuipovHWoyoSVWk4y7Dt5neT2++MiqLW5MbL6Vxc/jfUlHyhap/8JzqWThVzS9nIei6noEcDMoHp1oETRuF7V55/wAJxqYzgKM00eOdSLcgZp+zkF13PSZo28onP0rmtWDswPYfrXOt431Nh8wWq0vim8mHzKMU/ZyKUorqak9vlSRnGeRUZtF2EqPwrHk8Q3PdRiohr9yT90ZqvZyH7SJpPbZiKnp61DDb+U/PQ1SOr3DjG3rTDqE3cdOlPkkLniaE2CwCnjNLFgfKx6etZi3js3zCrIkJ5HFPlaDnRbSVRJwcUlwMnPY1XC/Nu7093ygo6kt3RC0Wc1CRhTg1OWOcnpUTD5vrWqMWRA1OrfMDUDcNTgeKokluF71FE3OOoPBqY/PGKiACt0qeg+py+r2xtL5to+RuRVEgOPl6+ldTrVsLmz3KPmTpXJsMH0NbQd0RNWYmO1NNPL/3vzppwelWQJRmkooAnJ3oD3HWo84akRtp9qVxigCQnctT2Um2QoejDFVFbFPB2sGHUUxCTpslYehqNTg1bvAG2yDow5qnSGT7qN1RilpiJA1ODZqMU4HBB96BHc+BdCNxdC7nXCL0JrvruEPLlWBVRxivJYfFd5aW6w2/yqPTinf8JbfHv+tcM6VScuZndGdOMUkz0W8DEgKc4Hao1VmCl/yrz7/hLL36fjSjxbe55J/Ol7GZXtIdzvZYdjgjk1EImbNcOfFV0eTn86B4ruh03fnR7GYe0h3O6Nu5AIqO7zFCNxwa4tfF12vQn86bN4puJwBJzihUZidSHc7i3iLwgijySJsE5rik8WXKKFTgUo8W3Gcnk0eymLnj3O4WAmTrT3QGbaMcVw6+MbhelKvjGYNkpk0eymHNHudsYsEkn8KhlLTMIY+M8GuRHjKXOSufwoTxgVffs+aj2U+wc0e52htAsiqnBA5qdoGeJV7d64oeN33ZK8/SnDx1IP4ePpU+zn2HeHc7pLQxRZXoOtQu+Xxjk9K40+PZSCMdfamDxr82WT9KPZz7DvHudwkYC/MetIWc/KBgGuNHjrAxt/Sj/hOjn7v6UvZz7CvHudmltJJ0HHqKbcWdwbhU7VycfxAMf3V/Spl+I3z7mQE/SnyT7C07nZQ2MgbBFKLZkmPqK5EfEvHRB+VRn4hqWyU/SlyT7Bp3O1MDlTUMkMirjHBrkR8REH8P6Uj/ABCSTGRgD2o5J9g07nULbSFgSKuxxlVyRk+lcavxDjX+EH04qQfESEjlR+VDhPsFl3OqmVz90ZzTI4pRKCRXLj4gw/3R+VP/AOFg25HQflS5J9h2Xc6p1DyAE1FdrsX5ea5X/hNrVpNxIzUp8b2jjDFT+NLkl2K07mqsBeTJBz6VOltukx6ViL4zss5G386B4xsw+4Mv50+WXYDoJ4/kVBzRHbMVGQaxk8Y2BILFePepv+E1sFB2sv50uWXYVjdigCJx1xQsYXryawo/GWn9XdfzqdPGel45K/8AfVLll2DlZrSlRjApVZScYxWRJ4w0p8YcD8aYnirTu0q9eOaLPsKzNr7J5vPbNV7jRkeZCByKgTxfp6qMSKfxpE8WWRk3GVfzqlzCcWXZbDy1AqE2jKQMcVC/iexkYEyJ+dSJ4k0/P31/OlqHKy4IdsfsOtVJsNIOO9PbxFp7KB5i/nVZ9b0/eWWRfzpK4+VlS+twZBnse9OSD5RgHkVXvtYtZZA0br+Jq/b6tYfZxvkXdj1q9bEuLIo4PmHB61IYS0mAtPTU7HjEq/nThqVluyJk/OldhyyIJoHVDiqb27Op3LWm2p2ZXHmp+dJ9ussH96vNVdk8jMmzv9R0O4E+nzNGQclQeD+Fei+G/itBc7bfWV8mTpv7GuMkuLB1P71KqS22nSLgSoDmtI1GiZU+bc92jvrDUIw8MyOCMjBqnq15baTp8k7sFCgnrXiUE0thIGsNRMYHbdkVY1bXL3VrRLa6uVMY+9g/erX2pi8PqY3iHWZdd1aS5cny1OI1Pp61mD17VoPbRD7rr+dAtUxy6/nU8yNORrQzitPjjPetAWcfd1x9aXyFxwy/nRzIOVlPbhhmtG3jLKOOKhMKk/fH51oW7JHEPmXP1qJSKUWV54VUe9VmhDrwKuSAOxPmD86aI1A/1g/OhMXKymlsSp4pphKnpWtH5SJy65+tMZYWP+sX86fMTyszgh9KGz0rREVvz+8X86RoIDn96v50+ZBZmSwycmmbK0HhTs6n8ahKAfxD86q6FysqeSSelBTBq2CoIzj86GCZ6ilcOVkcQbdxV/DFB1qGAp5gyw/OtEyQHGHT86hstJleOMhTmm7SG5q2Xi4HmL+dQt5QJJkX86Vx2YifMKSQkdKfE8K871/OiSWIr99T+NIdmU5G70RSkdalPlNxvH50wLEG++MfWquKzFmAIOOtVWjXAz6VccxkfK46etV3VW6OPzoTHZme8PzUGDHarvlDPDD86kaNGAwRV8xPKygsQzjFI6KvbpV5YUDdR+dLJAn3twpcw+RmbufsOKmSNm5xzVtI028kVJhNw2lfzpORSgylHFuJDdRTlgySBVwpEG3Blz9aYSqZYOM/WlcrlImtgqjdT4odsZK0jTiTG7AoWYLwDwaWo7DfLL7hiq72+09KuxOgflv1ok8o5IkXP1pp2YnG5Q8oY6UfZh6c1YKrn74/OnAoBncKq5FmVfJz+FIIQM4q2oR1JLAfjSbI8/fH50XDlZTaANTfIC/jVwqnOGX86Q7CRyMU+YXKysEx2pVj3vjFWVKZ+8PzpxMYOVYUuYfKVmt9vOKfGualMiFeSKSN0B5IpX0KSFIx0qNycVNvi/vimsYiPvipTG0yIfMtNJ3VMGiCkbhk0xfKVs7xVJktMhKcZpFHJqyZIjj5hxUIeLzPvjFUmS4sWI9VpknyNT1eEPnzBilkkgfGHFK4WZFjeCrdCK5LU7Y212wxxniuxDwj+MVl6/bw3Fr5sTDeo5HrVRlZg4txOUNJ0pTSV0GAppKM4oNABTwcrg9ulMpR60AHenKe1IeeaTOKALkf7y3ZD1HIqmRg81NA+1xRcJtk46GgBuKXFdcPBeCFa6Xeei461bHw9O3c92i8ZxV2S6mXtEcPilArtR4CyvFzn6DtTovh7JcozQXS8A43Cjlv1JdWK3T+44hhwKSpZkMZZT1ViDUVS9DVO6FpaSlpDClpKSgB1FJRTAWikozQAtFJRQAtJilpKAFpKKKACiiigAooooAKKKKACiiigAoxSUUALRiiigAxRiiigAxRiiigAxS4oooAKWkpaACiiigApc+9JRQA7J9aMn1NNpRQAuT6ml3N6n86SigLsdub+8fzpdzf3j+dNpc0Bdi7m/vH86Xe/wDeP502loC7HeY/99vzpfMf++350ylosgux3mP/AH2/Ol8yTtI350yjNFkF2P8ANl/56N+dHnzD/lo350yiiyC7H+fN/wA9W/OkNxN/z1b86ZRRZBdj/tE3/PRvzo+0z/8APVvzqOkosguyX7Xcf89W/Ol+23P/AD2b86gozSsg5mTfbbn/AJ7N+dL9vuv+ez/nVeiiyHzMsfbrn/ns350n225/57P+dQZoosg5mWPt1z/z2b86Pttz/wA9m/Oq+aKLIOZln7fcjpM350hv7r/ns351XzRRZBzMsfbrn/ns35037bcf89W/OoKKLIXMyf7bcf8APVvzo+2XH/PVqgoosguyf7Zcf89W/OlF9c/89W/Oq9GaLIOZln7dc/8APZqT7dc/89m/Oq+aKLIfMyx9uuf+ezfnR9uuf+erfnVfNFFkHNLuT/bbn/ns350fbbkf8tm/Oq+aM0WQczLH265/57P+dJ9uuf8Ans351BSZosg5mWPttyP+Wz/nS/b7n/ns351Woosg5mWft1z/AM9m/Oj7fdf89m/Oq1FFkHM+5Z+33X/PZvzo+3XI/wCWzfnVbNFFkHM+5Z+3XJ/5bN+dJ9tuf+ezfnVeiiyDml3LH225/wCerfnR9tuP+erfnVfNGaLIOZlj7bc/89m/Ok+3XP8Az2b86r5ozRZBzMn+2XH/AD1b86Ptlx/z1b86gzSUWQXZP9suP+ezfnR9suP+erfnUGaKLILsn+2XH/PVvzpPtlx/z1b86hzSUWQXZP8Aa7j/AJ6t+dJ9ruP+erfnUNFFkF2T/bLj/nq350fbLj/nq351BRRZBdk/2y4/56t+dH2uf/nq351BRmiyC7Jvtc//AD1b86Q3U5/5at+dQ0UWQXZL9pm/56N+dJ9ol/56N+dR0lFkF2SGeX/no350faJv+ejfnUdJQF2SfaJf+ejfnSGaQ8F2I+tMpKAuxp60UHrSUALRnFJRQMXr0optLuIoEPBxQRim7vWnAg8UAIDirBbzIQe61XIxTomw2D0NAHrkAkupF3SRqx446nFStviuWjjLTA/Kc9qYupEhvsqeW2MA8cD1p0KzcbiwVgCwBpGJJDK4UxsGQE87G6VdtA/mhhuRM8hu9V4kgiQYdd2c5NTiYiMqjMxJyTSEeSaxD5Oq3kf9yZsfnWeBzW74pTHiW7x0fDce4BrN05A+pW6sMgyKD+daS3uaQ+EgEEn90/lS+U/dT+VehPHaxHaYl/KrlrbWkmD9nQ+5WpjKLWpE5yjsjzEwP/dNRHg16hqdraxWUrCCNcKcECvMJv8AWNj1qna2gU5OV7iZFGRUZNJmpNSXI9aMj1qLNGaAJsj1pM1FmlzQBLmimDmp4x60wI8UYq4qrxkCmuVHQCgRVxS4Ndp4d0i1udJWae3V3djyR71euNF06EZeCNB3J4pXQHnmKMV12uWWl2mmwvaqjXEx+6CfkXHcetMsNP014YUmi/fsuXPYHOKbsgOUor0BvDFjj/VqPfNOHhHT8MSvAGepo0I50ee0V6I3g3TRHvb5VPIOTSReCrCeESoW2EZBBPIo0D2iPPMUlehDwRYk4Dsc9OtI3ge0ONrOPqDRoL2kTz6iu/8A+EGtOf3j+3Bph8Cxbv8AWkD6GgPaROEoruv+EGh4/eN+RpV8BxN/y2P/AHyaNB+0icJRXcv4EiBGJm/I0z/hBof+e7Z+lAvaROJpa7X/AIQRW+7P+lJ/wgRJAE2SfpQP2kTi80V24+Hkzfdcn8qafh5cD+M/pQHtInFUZrtR8Ork9HJ+gpp+Hl3nAY/lQHtInGZozXa/8K3v26bj9BTD8ONQHZvxFAc8Tjc0ua7QfDTVDyEfHstNPw41IHlXH/AKA9pE44GlzXbR/DDVJMEBwPdK5vWdGk0fUns5XDOgGcdqBqcXsZtLmnPEyKCe9R9KCh1LTM0bqAH0UzfS76AH0Zpm6jdQA/NGaZuo3UAPzSU3dRuoAWkqza2FzeH9ymR61b/4R6+/uD86CeZLcy80lap8OX/ZF/Omnw9qH/PHP0NAc0e5l5orTPh7Uf8AngaadA1D/ng1Ac0e5nZorQ/sHUP+fdqYdFvl6wNQHNHuUqKu/wBkXv8AzxNJ/ZN5/wA8TQPmj3KdFXP7IvP+eRo/sm8/54mgXNHuU6TNXf7IvP8AnkaP7IvO0RoDmj3KVJmrv9j3v/PE0f2Ref8APE0BzR7lPNFWjpd4P+WDGq8sMkDbZVKn0NA7pjaKTdRupDFopu6k3UAOzRTd1JuoGOzRmlRHk+4pP0qQWk5/5ZmmIizRmpvsVx/zyNH2G5/55GgLohzRmpvsVz/zyaj7Fcn/AJZNQF0Q0Zqb7Fcj/li1H2K5P/LFvyoC6IaM1N9iuf8Ani35UfYrk/8ALFvyoC6Ic0man+xXP/PFvypPsVz/AM8X/KgLohzSVP8AYbo/8sW/KkNlcj/li1ILohzRU32K5P8AyxakNlcj/li1AXRFmjNTfYrk/wDLFqT7FcjrE1MLoizRUv2O4/55NSfZLj/nk1AXRFRmpPss/wDzzamSRvFjepX60hiZozTN9JvFAEmaTNM3ijeKAH0UzfRvoAfSU3fRuoAdSUm6pEidxlVJ+lADKSpTbyjqppGhkRN7KQvrQBCaSlNJSGFFFJQMWkopKAHZoptLQBIrbhg9e1J3plPDbuD1piP/2Q==">
            <a:extLst>
              <a:ext uri="{FF2B5EF4-FFF2-40B4-BE49-F238E27FC236}">
                <a16:creationId xmlns:a16="http://schemas.microsoft.com/office/drawing/2014/main" id="{510D6CEB-6A68-330D-547A-23FA188AE95B}"/>
              </a:ext>
            </a:extLst>
          </p:cNvPr>
          <p:cNvSpPr>
            <a:spLocks noChangeAspect="1" noChangeArrowheads="1"/>
          </p:cNvSpPr>
          <p:nvPr/>
        </p:nvSpPr>
        <p:spPr bwMode="auto">
          <a:xfrm>
            <a:off x="1304925" y="12620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fontAlgn="base">
              <a:spcBef>
                <a:spcPct val="0"/>
              </a:spcBef>
              <a:spcAft>
                <a:spcPct val="0"/>
              </a:spcAft>
            </a:pPr>
            <a:endParaRPr lang="en-GB">
              <a:solidFill>
                <a:srgbClr val="000000"/>
              </a:solidFill>
              <a:latin typeface="Times New Roman" charset="0"/>
              <a:ea typeface="ＭＳ Ｐゴシック" charset="0"/>
            </a:endParaRPr>
          </a:p>
        </p:txBody>
      </p:sp>
      <p:pic>
        <p:nvPicPr>
          <p:cNvPr id="5" name="Picture 4">
            <a:extLst>
              <a:ext uri="{FF2B5EF4-FFF2-40B4-BE49-F238E27FC236}">
                <a16:creationId xmlns:a16="http://schemas.microsoft.com/office/drawing/2014/main" id="{0D8CA5A6-02AA-413D-452A-7BFC99F14223}"/>
              </a:ext>
            </a:extLst>
          </p:cNvPr>
          <p:cNvPicPr>
            <a:picLocks noChangeAspect="1"/>
          </p:cNvPicPr>
          <p:nvPr/>
        </p:nvPicPr>
        <p:blipFill>
          <a:blip r:embed="rId3"/>
          <a:stretch>
            <a:fillRect/>
          </a:stretch>
        </p:blipFill>
        <p:spPr>
          <a:xfrm>
            <a:off x="4910678" y="1527735"/>
            <a:ext cx="1877592" cy="1874036"/>
          </a:xfrm>
          <a:prstGeom prst="rect">
            <a:avLst/>
          </a:prstGeom>
        </p:spPr>
      </p:pic>
    </p:spTree>
    <p:extLst>
      <p:ext uri="{BB962C8B-B14F-4D97-AF65-F5344CB8AC3E}">
        <p14:creationId xmlns:p14="http://schemas.microsoft.com/office/powerpoint/2010/main" val="4190052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68486"/>
            <a:ext cx="4762500" cy="529829"/>
          </a:xfrm>
        </p:spPr>
        <p:txBody>
          <a:bodyPr/>
          <a:lstStyle/>
          <a:p>
            <a:pPr algn="ctr"/>
            <a:r>
              <a:rPr lang="en-GB" dirty="0"/>
              <a:t>Identify the Barrier </a:t>
            </a:r>
          </a:p>
        </p:txBody>
      </p:sp>
      <p:pic>
        <p:nvPicPr>
          <p:cNvPr id="5" name="Picture 4">
            <a:extLst>
              <a:ext uri="{FF2B5EF4-FFF2-40B4-BE49-F238E27FC236}">
                <a16:creationId xmlns:a16="http://schemas.microsoft.com/office/drawing/2014/main" id="{E8D586BC-29B7-0DEA-2E65-335C2A3D2619}"/>
              </a:ext>
            </a:extLst>
          </p:cNvPr>
          <p:cNvPicPr>
            <a:picLocks noChangeAspect="1"/>
          </p:cNvPicPr>
          <p:nvPr/>
        </p:nvPicPr>
        <p:blipFill>
          <a:blip r:embed="rId3"/>
          <a:stretch>
            <a:fillRect/>
          </a:stretch>
        </p:blipFill>
        <p:spPr>
          <a:xfrm>
            <a:off x="3332387" y="1278551"/>
            <a:ext cx="2479227" cy="2586398"/>
          </a:xfrm>
          <a:prstGeom prst="rect">
            <a:avLst/>
          </a:prstGeom>
        </p:spPr>
      </p:pic>
      <p:pic>
        <p:nvPicPr>
          <p:cNvPr id="9" name="Content Placeholder 8">
            <a:extLst>
              <a:ext uri="{FF2B5EF4-FFF2-40B4-BE49-F238E27FC236}">
                <a16:creationId xmlns:a16="http://schemas.microsoft.com/office/drawing/2014/main" id="{0582A03F-3C57-74D8-3410-39423E64F327}"/>
              </a:ext>
            </a:extLst>
          </p:cNvPr>
          <p:cNvPicPr>
            <a:picLocks noGrp="1" noChangeAspect="1"/>
          </p:cNvPicPr>
          <p:nvPr>
            <p:ph idx="1"/>
          </p:nvPr>
        </p:nvPicPr>
        <p:blipFill>
          <a:blip r:embed="rId3"/>
          <a:stretch>
            <a:fillRect/>
          </a:stretch>
        </p:blipFill>
        <p:spPr>
          <a:xfrm>
            <a:off x="2763798" y="981966"/>
            <a:ext cx="3047816" cy="3179566"/>
          </a:xfrm>
        </p:spPr>
      </p:pic>
    </p:spTree>
    <p:extLst>
      <p:ext uri="{BB962C8B-B14F-4D97-AF65-F5344CB8AC3E}">
        <p14:creationId xmlns:p14="http://schemas.microsoft.com/office/powerpoint/2010/main" val="3888424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a wheel on a white surface">
            <a:extLst>
              <a:ext uri="{FF2B5EF4-FFF2-40B4-BE49-F238E27FC236}">
                <a16:creationId xmlns:a16="http://schemas.microsoft.com/office/drawing/2014/main" id="{69761A0E-5CD3-06FA-1552-16D91C54F8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id="{EE725A2C-7660-7632-3553-B4C2BF1D07A6}"/>
              </a:ext>
            </a:extLst>
          </p:cNvPr>
          <p:cNvSpPr txBox="1"/>
          <p:nvPr/>
        </p:nvSpPr>
        <p:spPr>
          <a:xfrm>
            <a:off x="198935" y="1292773"/>
            <a:ext cx="5748155" cy="2377574"/>
          </a:xfrm>
          <a:prstGeom prst="rect">
            <a:avLst/>
          </a:prstGeom>
          <a:noFill/>
        </p:spPr>
        <p:txBody>
          <a:bodyPr wrap="square" rtlCol="0">
            <a:spAutoFit/>
          </a:bodyPr>
          <a:lstStyle/>
          <a:p>
            <a:pPr defTabSz="914378"/>
            <a:r>
              <a:rPr lang="en-GB" sz="2700" dirty="0">
                <a:solidFill>
                  <a:srgbClr val="003087"/>
                </a:solidFill>
                <a:latin typeface="Arial" panose="020B0604020202020204" pitchFamily="34" charset="0"/>
                <a:cs typeface="Arial" panose="020B0604020202020204" pitchFamily="34" charset="0"/>
              </a:rPr>
              <a:t>Learning from staff claims relating to exposure of substances hazardous to health  </a:t>
            </a:r>
            <a:r>
              <a:rPr lang="en-GB" dirty="0">
                <a:solidFill>
                  <a:srgbClr val="003087"/>
                </a:solidFill>
                <a:latin typeface="Arial" panose="020B0604020202020204" pitchFamily="34" charset="0"/>
                <a:cs typeface="Arial" panose="020B0604020202020204" pitchFamily="34" charset="0"/>
              </a:rPr>
              <a:t>Available to read on our </a:t>
            </a:r>
            <a:r>
              <a:rPr lang="en-GB" dirty="0">
                <a:solidFill>
                  <a:srgbClr val="003087"/>
                </a:solidFill>
                <a:latin typeface="Arial" panose="020B0604020202020204" pitchFamily="34" charset="0"/>
                <a:cs typeface="Arial" panose="020B0604020202020204" pitchFamily="34" charset="0"/>
                <a:hlinkClick r:id="rId4"/>
              </a:rPr>
              <a:t>website.</a:t>
            </a:r>
            <a:endParaRPr lang="en-GB" dirty="0">
              <a:solidFill>
                <a:srgbClr val="003087"/>
              </a:solidFill>
              <a:latin typeface="Arial" panose="020B0604020202020204" pitchFamily="34" charset="0"/>
              <a:cs typeface="Arial" panose="020B0604020202020204" pitchFamily="34" charset="0"/>
            </a:endParaRPr>
          </a:p>
          <a:p>
            <a:pPr defTabSz="914378"/>
            <a:endParaRPr lang="en-GB" dirty="0">
              <a:solidFill>
                <a:srgbClr val="003087"/>
              </a:solidFill>
              <a:latin typeface="Arial" panose="020B0604020202020204" pitchFamily="34" charset="0"/>
              <a:cs typeface="Arial" panose="020B0604020202020204" pitchFamily="34" charset="0"/>
            </a:endParaRPr>
          </a:p>
          <a:p>
            <a:pPr defTabSz="914378"/>
            <a:r>
              <a:rPr lang="en-GB" dirty="0">
                <a:solidFill>
                  <a:srgbClr val="003087"/>
                </a:solidFill>
                <a:latin typeface="Arial" panose="020B0604020202020204" pitchFamily="34" charset="0"/>
                <a:cs typeface="Arial" panose="020B0604020202020204" pitchFamily="34" charset="0"/>
              </a:rPr>
              <a:t>Justine Sharpe, Safety and Learning Lead</a:t>
            </a:r>
          </a:p>
          <a:p>
            <a:pPr defTabSz="914378"/>
            <a:r>
              <a:rPr lang="en-GB" dirty="0">
                <a:solidFill>
                  <a:srgbClr val="003087"/>
                </a:solidFill>
                <a:latin typeface="Arial" panose="020B0604020202020204" pitchFamily="34" charset="0"/>
                <a:cs typeface="Arial" panose="020B0604020202020204" pitchFamily="34" charset="0"/>
              </a:rPr>
              <a:t>Abigal Fogarty, Associate Safety and Learning Lead</a:t>
            </a:r>
          </a:p>
          <a:p>
            <a:pPr defTabSz="914378"/>
            <a:endParaRPr lang="en-GB" sz="1350" dirty="0">
              <a:solidFill>
                <a:srgbClr val="425563"/>
              </a:solidFill>
              <a:latin typeface="Calibri"/>
            </a:endParaRPr>
          </a:p>
        </p:txBody>
      </p:sp>
      <p:pic>
        <p:nvPicPr>
          <p:cNvPr id="3" name="Picture 2">
            <a:extLst>
              <a:ext uri="{FF2B5EF4-FFF2-40B4-BE49-F238E27FC236}">
                <a16:creationId xmlns:a16="http://schemas.microsoft.com/office/drawing/2014/main" id="{0C547DAA-CA3E-FEE7-A90E-0DFE0F925A55}"/>
              </a:ext>
            </a:extLst>
          </p:cNvPr>
          <p:cNvPicPr>
            <a:picLocks noChangeAspect="1"/>
          </p:cNvPicPr>
          <p:nvPr/>
        </p:nvPicPr>
        <p:blipFill>
          <a:blip r:embed="rId5"/>
          <a:stretch>
            <a:fillRect/>
          </a:stretch>
        </p:blipFill>
        <p:spPr>
          <a:xfrm>
            <a:off x="711482" y="3741808"/>
            <a:ext cx="937583" cy="918341"/>
          </a:xfrm>
          <a:prstGeom prst="rect">
            <a:avLst/>
          </a:prstGeom>
        </p:spPr>
      </p:pic>
    </p:spTree>
    <p:extLst>
      <p:ext uri="{BB962C8B-B14F-4D97-AF65-F5344CB8AC3E}">
        <p14:creationId xmlns:p14="http://schemas.microsoft.com/office/powerpoint/2010/main" val="3524642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8010" y="354211"/>
            <a:ext cx="4762500" cy="529829"/>
          </a:xfrm>
        </p:spPr>
        <p:txBody>
          <a:bodyPr/>
          <a:lstStyle/>
          <a:p>
            <a:pPr algn="ctr"/>
            <a:r>
              <a:rPr lang="en-GB" dirty="0"/>
              <a:t>Questions </a:t>
            </a:r>
          </a:p>
        </p:txBody>
      </p:sp>
      <p:sp>
        <p:nvSpPr>
          <p:cNvPr id="3" name="Content Placeholder 2"/>
          <p:cNvSpPr>
            <a:spLocks noGrp="1"/>
          </p:cNvSpPr>
          <p:nvPr>
            <p:ph idx="1"/>
          </p:nvPr>
        </p:nvSpPr>
        <p:spPr>
          <a:xfrm>
            <a:off x="1335881" y="1194793"/>
            <a:ext cx="5711429" cy="2973586"/>
          </a:xfrm>
        </p:spPr>
        <p:txBody>
          <a:bodyPr/>
          <a:lstStyle/>
          <a:p>
            <a:pPr marL="342900" indent="-342900">
              <a:buFont typeface="+mj-lt"/>
              <a:buAutoNum type="arabicPeriod"/>
            </a:pPr>
            <a:r>
              <a:rPr lang="en-GB" sz="1800" dirty="0"/>
              <a:t>How confident do you feel when undertaking the Duty of Candour?</a:t>
            </a:r>
          </a:p>
          <a:p>
            <a:pPr marL="342900" indent="-342900">
              <a:buFont typeface="+mj-lt"/>
              <a:buAutoNum type="arabicPeriod"/>
            </a:pPr>
            <a:r>
              <a:rPr lang="en-GB" sz="1800" dirty="0"/>
              <a:t>How supported do you feel when undertaking the Duty of Candour?</a:t>
            </a:r>
          </a:p>
          <a:p>
            <a:pPr marL="342900" indent="-342900">
              <a:buFont typeface="+mj-lt"/>
              <a:buAutoNum type="arabicPeriod"/>
            </a:pPr>
            <a:r>
              <a:rPr lang="en-GB" sz="1800" dirty="0"/>
              <a:t>How confident do you feel with the information that needs to be captured for the Duty of Candour?</a:t>
            </a:r>
          </a:p>
          <a:p>
            <a:pPr marL="342900" indent="-342900">
              <a:buFont typeface="+mj-lt"/>
              <a:buAutoNum type="arabicPeriod"/>
            </a:pPr>
            <a:r>
              <a:rPr lang="en-GB" sz="1800" dirty="0"/>
              <a:t>What resource would you like to have access to support you undertaking the Duty of Candour?</a:t>
            </a:r>
          </a:p>
        </p:txBody>
      </p:sp>
    </p:spTree>
    <p:extLst>
      <p:ext uri="{BB962C8B-B14F-4D97-AF65-F5344CB8AC3E}">
        <p14:creationId xmlns:p14="http://schemas.microsoft.com/office/powerpoint/2010/main" val="387725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80109"/>
            <a:ext cx="6172200" cy="529829"/>
          </a:xfrm>
        </p:spPr>
        <p:txBody>
          <a:bodyPr/>
          <a:lstStyle/>
          <a:p>
            <a:pPr algn="ctr"/>
            <a:r>
              <a:rPr lang="en-GB" dirty="0"/>
              <a:t>Themes </a:t>
            </a:r>
          </a:p>
        </p:txBody>
      </p:sp>
      <p:sp>
        <p:nvSpPr>
          <p:cNvPr id="3" name="Content Placeholder 2"/>
          <p:cNvSpPr>
            <a:spLocks noGrp="1"/>
          </p:cNvSpPr>
          <p:nvPr>
            <p:ph idx="1"/>
          </p:nvPr>
        </p:nvSpPr>
        <p:spPr>
          <a:xfrm>
            <a:off x="1239441" y="821966"/>
            <a:ext cx="6418659" cy="4128113"/>
          </a:xfrm>
        </p:spPr>
        <p:txBody>
          <a:bodyPr/>
          <a:lstStyle/>
          <a:p>
            <a:r>
              <a:rPr lang="en-GB" altLang="en-US" sz="1200" dirty="0"/>
              <a:t>Guide or handout which could briefly go through the steps of what needs to be completed. </a:t>
            </a:r>
          </a:p>
          <a:p>
            <a:r>
              <a:rPr lang="en-GB" altLang="en-US" sz="1200" dirty="0"/>
              <a:t>I completed the Duty of Candour training but as I do not have to apply this very often, its then hard to remember everything when you then need to undertake it. </a:t>
            </a:r>
          </a:p>
          <a:p>
            <a:r>
              <a:rPr lang="en-GB" altLang="en-US" sz="1200" dirty="0"/>
              <a:t>I think it is important to recognise that in order to best support the person to whom we have the duty we need to listen to their needs </a:t>
            </a:r>
            <a:r>
              <a:rPr lang="en-GB" altLang="en-US" sz="1200" dirty="0" err="1"/>
              <a:t>ie</a:t>
            </a:r>
            <a:r>
              <a:rPr lang="en-GB" altLang="en-US" sz="1200" dirty="0"/>
              <a:t> it may take more than one call and they may not want something in writing so we should undertake to honour their wishes.</a:t>
            </a:r>
          </a:p>
          <a:p>
            <a:r>
              <a:rPr lang="en-GB" altLang="en-US" sz="1200" dirty="0"/>
              <a:t>Access to quick advice - DOC is not always straight forward</a:t>
            </a:r>
          </a:p>
          <a:p>
            <a:r>
              <a:rPr lang="en-GB" altLang="en-US" sz="1200" dirty="0"/>
              <a:t>Guidance on when to do a letter, when to do a phone call etc</a:t>
            </a:r>
          </a:p>
          <a:p>
            <a:r>
              <a:rPr lang="en-GB" altLang="en-US" sz="1200" dirty="0"/>
              <a:t>Guidance on when DOC is appropriate &amp; when its not - time frames since discharge, what if we have seen the person only once some months ago etc</a:t>
            </a:r>
          </a:p>
          <a:p>
            <a:r>
              <a:rPr lang="en-GB" altLang="en-US" sz="1200" dirty="0"/>
              <a:t>I think DOC is currently considered if there is a death but often not in other circumstances. </a:t>
            </a:r>
          </a:p>
          <a:p>
            <a:r>
              <a:rPr lang="en-GB" sz="1200" dirty="0"/>
              <a:t>Staff did not feel confident when the act applied</a:t>
            </a:r>
          </a:p>
          <a:p>
            <a:r>
              <a:rPr lang="en-GB" sz="1200" dirty="0"/>
              <a:t>Staff were worried about what they could say</a:t>
            </a:r>
          </a:p>
          <a:p>
            <a:r>
              <a:rPr lang="en-GB" sz="1200" dirty="0"/>
              <a:t>Staff were concerned about contacting out of the blue</a:t>
            </a:r>
          </a:p>
          <a:p>
            <a:r>
              <a:rPr lang="en-GB" sz="1200" dirty="0"/>
              <a:t>Staff did not feel supported through the process</a:t>
            </a:r>
          </a:p>
          <a:p>
            <a:r>
              <a:rPr lang="en-GB" sz="1200" dirty="0"/>
              <a:t>Staff wanted template letters </a:t>
            </a:r>
          </a:p>
          <a:p>
            <a:endParaRPr lang="en-GB" dirty="0"/>
          </a:p>
        </p:txBody>
      </p:sp>
    </p:spTree>
    <p:extLst>
      <p:ext uri="{BB962C8B-B14F-4D97-AF65-F5344CB8AC3E}">
        <p14:creationId xmlns:p14="http://schemas.microsoft.com/office/powerpoint/2010/main" val="2136938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Effect transition="in" filter="fade">
                                      <p:cBhvr>
                                        <p:cTn id="66" dur="1000"/>
                                        <p:tgtEl>
                                          <p:spTgt spid="3">
                                            <p:txEl>
                                              <p:pRg st="9" end="9"/>
                                            </p:txEl>
                                          </p:spTgt>
                                        </p:tgtEl>
                                      </p:cBhvr>
                                    </p:animEffect>
                                    <p:anim calcmode="lin" valueType="num">
                                      <p:cBhvr>
                                        <p:cTn id="6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9" end="9"/>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Effect transition="in" filter="fade">
                                      <p:cBhvr>
                                        <p:cTn id="71" dur="1000"/>
                                        <p:tgtEl>
                                          <p:spTgt spid="3">
                                            <p:txEl>
                                              <p:pRg st="10" end="10"/>
                                            </p:txEl>
                                          </p:spTgt>
                                        </p:tgtEl>
                                      </p:cBhvr>
                                    </p:animEffect>
                                    <p:anim calcmode="lin" valueType="num">
                                      <p:cBhvr>
                                        <p:cTn id="7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
                                            <p:txEl>
                                              <p:pRg st="11" end="11"/>
                                            </p:txEl>
                                          </p:spTgt>
                                        </p:tgtEl>
                                        <p:attrNameLst>
                                          <p:attrName>style.visibility</p:attrName>
                                        </p:attrNameLst>
                                      </p:cBhvr>
                                      <p:to>
                                        <p:strVal val="visible"/>
                                      </p:to>
                                    </p:set>
                                    <p:animEffect transition="in" filter="fade">
                                      <p:cBhvr>
                                        <p:cTn id="76" dur="1000"/>
                                        <p:tgtEl>
                                          <p:spTgt spid="3">
                                            <p:txEl>
                                              <p:pRg st="11" end="11"/>
                                            </p:txEl>
                                          </p:spTgt>
                                        </p:tgtEl>
                                      </p:cBhvr>
                                    </p:animEffect>
                                    <p:anim calcmode="lin" valueType="num">
                                      <p:cBhvr>
                                        <p:cTn id="7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6635" y="268486"/>
            <a:ext cx="5497115" cy="529829"/>
          </a:xfrm>
        </p:spPr>
        <p:txBody>
          <a:bodyPr/>
          <a:lstStyle/>
          <a:p>
            <a:pPr algn="ctr"/>
            <a:r>
              <a:rPr lang="en-GB" dirty="0"/>
              <a:t>Outcomes </a:t>
            </a:r>
          </a:p>
        </p:txBody>
      </p:sp>
      <p:sp>
        <p:nvSpPr>
          <p:cNvPr id="3" name="Content Placeholder 2"/>
          <p:cNvSpPr>
            <a:spLocks noGrp="1"/>
          </p:cNvSpPr>
          <p:nvPr>
            <p:ph idx="1"/>
          </p:nvPr>
        </p:nvSpPr>
        <p:spPr>
          <a:xfrm>
            <a:off x="1485900" y="971551"/>
            <a:ext cx="6172200" cy="2638424"/>
          </a:xfrm>
        </p:spPr>
        <p:txBody>
          <a:bodyPr/>
          <a:lstStyle/>
          <a:p>
            <a:r>
              <a:rPr lang="en-GB" dirty="0"/>
              <a:t>Weekly governance meetings </a:t>
            </a:r>
          </a:p>
          <a:p>
            <a:r>
              <a:rPr lang="en-GB" dirty="0"/>
              <a:t>Increased training, including to Governance Leads</a:t>
            </a:r>
          </a:p>
          <a:p>
            <a:r>
              <a:rPr lang="en-GB" dirty="0"/>
              <a:t>Weekly drop in sessions over teams with the Duty of Candour Lead</a:t>
            </a:r>
          </a:p>
          <a:p>
            <a:r>
              <a:rPr lang="en-GB" dirty="0"/>
              <a:t>FAQ document accessible to all staff</a:t>
            </a:r>
          </a:p>
          <a:p>
            <a:r>
              <a:rPr lang="en-GB" dirty="0"/>
              <a:t>‘Bundle’ of support </a:t>
            </a:r>
          </a:p>
          <a:p>
            <a:r>
              <a:rPr lang="en-GB" dirty="0"/>
              <a:t>Gain feedback from patients/carers and staff</a:t>
            </a:r>
          </a:p>
          <a:p>
            <a:endParaRPr lang="en-GB" dirty="0"/>
          </a:p>
        </p:txBody>
      </p:sp>
    </p:spTree>
    <p:extLst>
      <p:ext uri="{BB962C8B-B14F-4D97-AF65-F5344CB8AC3E}">
        <p14:creationId xmlns:p14="http://schemas.microsoft.com/office/powerpoint/2010/main" val="671830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03606-3418-1D06-BE85-425B45D9CC12}"/>
              </a:ext>
            </a:extLst>
          </p:cNvPr>
          <p:cNvSpPr>
            <a:spLocks noGrp="1"/>
          </p:cNvSpPr>
          <p:nvPr>
            <p:ph type="title"/>
          </p:nvPr>
        </p:nvSpPr>
        <p:spPr/>
        <p:txBody>
          <a:bodyPr/>
          <a:lstStyle/>
          <a:p>
            <a:pPr algn="ctr"/>
            <a:r>
              <a:rPr lang="en-GB" dirty="0"/>
              <a:t>Data Capture </a:t>
            </a:r>
          </a:p>
        </p:txBody>
      </p:sp>
      <p:sp>
        <p:nvSpPr>
          <p:cNvPr id="3" name="Content Placeholder 2">
            <a:extLst>
              <a:ext uri="{FF2B5EF4-FFF2-40B4-BE49-F238E27FC236}">
                <a16:creationId xmlns:a16="http://schemas.microsoft.com/office/drawing/2014/main" id="{2FBBCF09-00E7-B868-F2B2-754C0A543BA3}"/>
              </a:ext>
            </a:extLst>
          </p:cNvPr>
          <p:cNvSpPr>
            <a:spLocks noGrp="1"/>
          </p:cNvSpPr>
          <p:nvPr>
            <p:ph idx="1"/>
          </p:nvPr>
        </p:nvSpPr>
        <p:spPr/>
        <p:txBody>
          <a:bodyPr/>
          <a:lstStyle/>
          <a:p>
            <a:r>
              <a:rPr lang="en-GB" dirty="0"/>
              <a:t>Contacted in less than 10 days</a:t>
            </a:r>
          </a:p>
          <a:p>
            <a:r>
              <a:rPr lang="en-GB" dirty="0"/>
              <a:t>Contacted in more than 10 days</a:t>
            </a:r>
          </a:p>
          <a:p>
            <a:r>
              <a:rPr lang="en-GB" dirty="0"/>
              <a:t>Not completed as no </a:t>
            </a:r>
            <a:r>
              <a:rPr lang="en-GB" dirty="0" err="1"/>
              <a:t>NoK</a:t>
            </a:r>
            <a:r>
              <a:rPr lang="en-GB" dirty="0"/>
              <a:t> or no engagement</a:t>
            </a:r>
          </a:p>
          <a:p>
            <a:r>
              <a:rPr lang="en-GB" dirty="0"/>
              <a:t>No Duty of Candour completed </a:t>
            </a:r>
          </a:p>
        </p:txBody>
      </p:sp>
    </p:spTree>
    <p:extLst>
      <p:ext uri="{BB962C8B-B14F-4D97-AF65-F5344CB8AC3E}">
        <p14:creationId xmlns:p14="http://schemas.microsoft.com/office/powerpoint/2010/main" val="30615463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268486"/>
            <a:ext cx="6172200" cy="529829"/>
          </a:xfrm>
        </p:spPr>
        <p:txBody>
          <a:bodyPr/>
          <a:lstStyle/>
          <a:p>
            <a:pPr algn="ctr"/>
            <a:r>
              <a:rPr lang="en-GB" dirty="0"/>
              <a:t>Bundle </a:t>
            </a:r>
          </a:p>
        </p:txBody>
      </p:sp>
      <p:pic>
        <p:nvPicPr>
          <p:cNvPr id="4" name="Content Placeholder 3"/>
          <p:cNvPicPr>
            <a:picLocks noGrp="1" noChangeAspect="1"/>
          </p:cNvPicPr>
          <p:nvPr>
            <p:ph idx="1"/>
          </p:nvPr>
        </p:nvPicPr>
        <p:blipFill>
          <a:blip r:embed="rId3"/>
          <a:stretch>
            <a:fillRect/>
          </a:stretch>
        </p:blipFill>
        <p:spPr>
          <a:xfrm>
            <a:off x="2707482" y="805772"/>
            <a:ext cx="3554171" cy="4074637"/>
          </a:xfrm>
          <a:prstGeom prst="rect">
            <a:avLst/>
          </a:prstGeom>
        </p:spPr>
      </p:pic>
    </p:spTree>
    <p:extLst>
      <p:ext uri="{BB962C8B-B14F-4D97-AF65-F5344CB8AC3E}">
        <p14:creationId xmlns:p14="http://schemas.microsoft.com/office/powerpoint/2010/main" val="713269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70336" y="917200"/>
            <a:ext cx="5306981" cy="507831"/>
          </a:xfrm>
          <a:prstGeom prst="rect">
            <a:avLst/>
          </a:prstGeom>
          <a:noFill/>
        </p:spPr>
        <p:txBody>
          <a:bodyPr wrap="square" rtlCol="0">
            <a:spAutoFit/>
          </a:bodyPr>
          <a:lstStyle/>
          <a:p>
            <a:pPr defTabSz="685800" fontAlgn="base">
              <a:spcBef>
                <a:spcPct val="0"/>
              </a:spcBef>
              <a:spcAft>
                <a:spcPct val="0"/>
              </a:spcAft>
            </a:pPr>
            <a:r>
              <a:rPr lang="en-US" sz="2700" b="1" dirty="0">
                <a:solidFill>
                  <a:srgbClr val="5D7B62"/>
                </a:solidFill>
                <a:latin typeface="Arial" pitchFamily="34" charset="0"/>
                <a:ea typeface="ＭＳ Ｐゴシック" charset="0"/>
                <a:cs typeface="Arial" pitchFamily="34" charset="0"/>
              </a:rPr>
              <a:t>Heading</a:t>
            </a:r>
          </a:p>
        </p:txBody>
      </p:sp>
      <p:sp>
        <p:nvSpPr>
          <p:cNvPr id="11" name="TextBox 10"/>
          <p:cNvSpPr txBox="1"/>
          <p:nvPr/>
        </p:nvSpPr>
        <p:spPr>
          <a:xfrm>
            <a:off x="2114704" y="1577720"/>
            <a:ext cx="5306981" cy="1477328"/>
          </a:xfrm>
          <a:prstGeom prst="rect">
            <a:avLst/>
          </a:prstGeom>
          <a:noFill/>
        </p:spPr>
        <p:txBody>
          <a:bodyPr wrap="square" rtlCol="0">
            <a:spAutoFit/>
          </a:bodyPr>
          <a:lstStyle/>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p:txBody>
      </p:sp>
      <p:pic>
        <p:nvPicPr>
          <p:cNvPr id="17" name="Picture 16"/>
          <p:cNvPicPr>
            <a:picLocks noChangeAspect="1"/>
          </p:cNvPicPr>
          <p:nvPr/>
        </p:nvPicPr>
        <p:blipFill>
          <a:blip r:embed="rId3"/>
          <a:stretch>
            <a:fillRect/>
          </a:stretch>
        </p:blipFill>
        <p:spPr>
          <a:xfrm>
            <a:off x="1143000" y="4591050"/>
            <a:ext cx="6858000" cy="552450"/>
          </a:xfrm>
          <a:prstGeom prst="rect">
            <a:avLst/>
          </a:prstGeom>
        </p:spPr>
      </p:pic>
      <p:pic>
        <p:nvPicPr>
          <p:cNvPr id="6" name="Picture 5"/>
          <p:cNvPicPr>
            <a:picLocks noChangeAspect="1"/>
          </p:cNvPicPr>
          <p:nvPr/>
        </p:nvPicPr>
        <p:blipFill>
          <a:blip r:embed="rId3"/>
          <a:stretch>
            <a:fillRect/>
          </a:stretch>
        </p:blipFill>
        <p:spPr>
          <a:xfrm>
            <a:off x="1143000" y="0"/>
            <a:ext cx="6858000" cy="5143500"/>
          </a:xfrm>
          <a:prstGeom prst="rect">
            <a:avLst/>
          </a:prstGeom>
        </p:spPr>
      </p:pic>
      <p:pic>
        <p:nvPicPr>
          <p:cNvPr id="2" name="Picture 1"/>
          <p:cNvPicPr>
            <a:picLocks noChangeAspect="1"/>
          </p:cNvPicPr>
          <p:nvPr/>
        </p:nvPicPr>
        <p:blipFill>
          <a:blip r:embed="rId4"/>
          <a:stretch>
            <a:fillRect/>
          </a:stretch>
        </p:blipFill>
        <p:spPr>
          <a:xfrm>
            <a:off x="1299377" y="1088498"/>
            <a:ext cx="6545246" cy="3745072"/>
          </a:xfrm>
          <a:prstGeom prst="rect">
            <a:avLst/>
          </a:prstGeom>
        </p:spPr>
      </p:pic>
    </p:spTree>
    <p:extLst>
      <p:ext uri="{BB962C8B-B14F-4D97-AF65-F5344CB8AC3E}">
        <p14:creationId xmlns:p14="http://schemas.microsoft.com/office/powerpoint/2010/main" val="20982171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70336" y="917200"/>
            <a:ext cx="5306981" cy="507831"/>
          </a:xfrm>
          <a:prstGeom prst="rect">
            <a:avLst/>
          </a:prstGeom>
          <a:noFill/>
        </p:spPr>
        <p:txBody>
          <a:bodyPr wrap="square" rtlCol="0">
            <a:spAutoFit/>
          </a:bodyPr>
          <a:lstStyle/>
          <a:p>
            <a:pPr defTabSz="685800" fontAlgn="base">
              <a:spcBef>
                <a:spcPct val="0"/>
              </a:spcBef>
              <a:spcAft>
                <a:spcPct val="0"/>
              </a:spcAft>
            </a:pPr>
            <a:r>
              <a:rPr lang="en-US" sz="2700" b="1" dirty="0">
                <a:solidFill>
                  <a:srgbClr val="5D7B62"/>
                </a:solidFill>
                <a:latin typeface="Arial" pitchFamily="34" charset="0"/>
                <a:ea typeface="ＭＳ Ｐゴシック" charset="0"/>
                <a:cs typeface="Arial" pitchFamily="34" charset="0"/>
              </a:rPr>
              <a:t>Heading</a:t>
            </a:r>
          </a:p>
        </p:txBody>
      </p:sp>
      <p:sp>
        <p:nvSpPr>
          <p:cNvPr id="11" name="TextBox 10"/>
          <p:cNvSpPr txBox="1"/>
          <p:nvPr/>
        </p:nvSpPr>
        <p:spPr>
          <a:xfrm>
            <a:off x="2114704" y="1577720"/>
            <a:ext cx="5306981" cy="1477328"/>
          </a:xfrm>
          <a:prstGeom prst="rect">
            <a:avLst/>
          </a:prstGeom>
          <a:noFill/>
        </p:spPr>
        <p:txBody>
          <a:bodyPr wrap="square" rtlCol="0">
            <a:spAutoFit/>
          </a:bodyPr>
          <a:lstStyle/>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p:txBody>
      </p:sp>
      <p:pic>
        <p:nvPicPr>
          <p:cNvPr id="17" name="Picture 16"/>
          <p:cNvPicPr>
            <a:picLocks noChangeAspect="1"/>
          </p:cNvPicPr>
          <p:nvPr/>
        </p:nvPicPr>
        <p:blipFill>
          <a:blip r:embed="rId3"/>
          <a:stretch>
            <a:fillRect/>
          </a:stretch>
        </p:blipFill>
        <p:spPr>
          <a:xfrm>
            <a:off x="1143000" y="4591050"/>
            <a:ext cx="6858000" cy="552450"/>
          </a:xfrm>
          <a:prstGeom prst="rect">
            <a:avLst/>
          </a:prstGeom>
        </p:spPr>
      </p:pic>
      <p:pic>
        <p:nvPicPr>
          <p:cNvPr id="6" name="Picture 5"/>
          <p:cNvPicPr>
            <a:picLocks noChangeAspect="1"/>
          </p:cNvPicPr>
          <p:nvPr/>
        </p:nvPicPr>
        <p:blipFill>
          <a:blip r:embed="rId3"/>
          <a:stretch>
            <a:fillRect/>
          </a:stretch>
        </p:blipFill>
        <p:spPr>
          <a:xfrm>
            <a:off x="1143000" y="0"/>
            <a:ext cx="6858000" cy="5143500"/>
          </a:xfrm>
          <a:prstGeom prst="rect">
            <a:avLst/>
          </a:prstGeom>
        </p:spPr>
      </p:pic>
      <p:pic>
        <p:nvPicPr>
          <p:cNvPr id="3" name="Picture 2"/>
          <p:cNvPicPr>
            <a:picLocks noChangeAspect="1"/>
          </p:cNvPicPr>
          <p:nvPr/>
        </p:nvPicPr>
        <p:blipFill>
          <a:blip r:embed="rId4"/>
          <a:stretch>
            <a:fillRect/>
          </a:stretch>
        </p:blipFill>
        <p:spPr>
          <a:xfrm>
            <a:off x="1287380" y="1152142"/>
            <a:ext cx="6567480" cy="3759644"/>
          </a:xfrm>
          <a:prstGeom prst="rect">
            <a:avLst/>
          </a:prstGeom>
        </p:spPr>
      </p:pic>
    </p:spTree>
    <p:extLst>
      <p:ext uri="{BB962C8B-B14F-4D97-AF65-F5344CB8AC3E}">
        <p14:creationId xmlns:p14="http://schemas.microsoft.com/office/powerpoint/2010/main" val="15888055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070336" y="917200"/>
            <a:ext cx="5306981" cy="507831"/>
          </a:xfrm>
          <a:prstGeom prst="rect">
            <a:avLst/>
          </a:prstGeom>
          <a:noFill/>
        </p:spPr>
        <p:txBody>
          <a:bodyPr wrap="square" rtlCol="0">
            <a:spAutoFit/>
          </a:bodyPr>
          <a:lstStyle/>
          <a:p>
            <a:pPr defTabSz="685800" fontAlgn="base">
              <a:spcBef>
                <a:spcPct val="0"/>
              </a:spcBef>
              <a:spcAft>
                <a:spcPct val="0"/>
              </a:spcAft>
            </a:pPr>
            <a:r>
              <a:rPr lang="en-US" sz="2700" b="1" dirty="0">
                <a:solidFill>
                  <a:srgbClr val="5D7B62"/>
                </a:solidFill>
                <a:latin typeface="Arial" pitchFamily="34" charset="0"/>
                <a:ea typeface="ＭＳ Ｐゴシック" charset="0"/>
                <a:cs typeface="Arial" pitchFamily="34" charset="0"/>
              </a:rPr>
              <a:t>Heading</a:t>
            </a:r>
          </a:p>
        </p:txBody>
      </p:sp>
      <p:sp>
        <p:nvSpPr>
          <p:cNvPr id="11" name="TextBox 10"/>
          <p:cNvSpPr txBox="1"/>
          <p:nvPr/>
        </p:nvSpPr>
        <p:spPr>
          <a:xfrm>
            <a:off x="2114704" y="1577720"/>
            <a:ext cx="5306981" cy="1477328"/>
          </a:xfrm>
          <a:prstGeom prst="rect">
            <a:avLst/>
          </a:prstGeom>
          <a:noFill/>
        </p:spPr>
        <p:txBody>
          <a:bodyPr wrap="square" rtlCol="0">
            <a:spAutoFit/>
          </a:bodyPr>
          <a:lstStyle/>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257175" lvl="1" indent="-257175" defTabSz="685800" fontAlgn="base">
              <a:spcBef>
                <a:spcPct val="0"/>
              </a:spcBef>
              <a:spcAft>
                <a:spcPct val="0"/>
              </a:spcAft>
              <a:buFont typeface="Arial" pitchFamily="34" charset="0"/>
              <a:buChar char="•"/>
            </a:pPr>
            <a:r>
              <a:rPr lang="en-GB" dirty="0">
                <a:solidFill>
                  <a:srgbClr val="000000"/>
                </a:solidFill>
                <a:latin typeface="Arial" pitchFamily="34" charset="0"/>
                <a:ea typeface="ＭＳ Ｐゴシック" charset="0"/>
                <a:cs typeface="Arial" pitchFamily="34" charset="0"/>
              </a:rPr>
              <a:t>Copy</a:t>
            </a:r>
          </a:p>
          <a:p>
            <a:pPr marL="0" lvl="1" defTabSz="685800" fontAlgn="base">
              <a:spcBef>
                <a:spcPct val="0"/>
              </a:spcBef>
              <a:spcAft>
                <a:spcPct val="0"/>
              </a:spcAft>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a:p>
            <a:pPr marL="257175" lvl="1" indent="-257175" defTabSz="685800" fontAlgn="base">
              <a:spcBef>
                <a:spcPct val="0"/>
              </a:spcBef>
              <a:spcAft>
                <a:spcPct val="0"/>
              </a:spcAft>
              <a:buFont typeface="Arial" pitchFamily="34" charset="0"/>
              <a:buChar char="•"/>
            </a:pPr>
            <a:endParaRPr lang="en-GB" dirty="0">
              <a:solidFill>
                <a:srgbClr val="000000"/>
              </a:solidFill>
              <a:latin typeface="Arial" pitchFamily="34" charset="0"/>
              <a:ea typeface="ＭＳ Ｐゴシック" charset="0"/>
              <a:cs typeface="Arial" pitchFamily="34" charset="0"/>
            </a:endParaRPr>
          </a:p>
        </p:txBody>
      </p:sp>
      <p:pic>
        <p:nvPicPr>
          <p:cNvPr id="17" name="Picture 16"/>
          <p:cNvPicPr>
            <a:picLocks noChangeAspect="1"/>
          </p:cNvPicPr>
          <p:nvPr/>
        </p:nvPicPr>
        <p:blipFill>
          <a:blip r:embed="rId3"/>
          <a:stretch>
            <a:fillRect/>
          </a:stretch>
        </p:blipFill>
        <p:spPr>
          <a:xfrm>
            <a:off x="1143000" y="4591050"/>
            <a:ext cx="6858000" cy="552450"/>
          </a:xfrm>
          <a:prstGeom prst="rect">
            <a:avLst/>
          </a:prstGeom>
        </p:spPr>
      </p:pic>
      <p:pic>
        <p:nvPicPr>
          <p:cNvPr id="6" name="Picture 5"/>
          <p:cNvPicPr>
            <a:picLocks noChangeAspect="1"/>
          </p:cNvPicPr>
          <p:nvPr/>
        </p:nvPicPr>
        <p:blipFill>
          <a:blip r:embed="rId3"/>
          <a:stretch>
            <a:fillRect/>
          </a:stretch>
        </p:blipFill>
        <p:spPr>
          <a:xfrm>
            <a:off x="1143000" y="0"/>
            <a:ext cx="6858000" cy="5143500"/>
          </a:xfrm>
          <a:prstGeom prst="rect">
            <a:avLst/>
          </a:prstGeom>
        </p:spPr>
      </p:pic>
      <p:pic>
        <p:nvPicPr>
          <p:cNvPr id="2" name="Picture 1"/>
          <p:cNvPicPr>
            <a:picLocks noChangeAspect="1"/>
          </p:cNvPicPr>
          <p:nvPr/>
        </p:nvPicPr>
        <p:blipFill>
          <a:blip r:embed="rId4"/>
          <a:stretch>
            <a:fillRect/>
          </a:stretch>
        </p:blipFill>
        <p:spPr>
          <a:xfrm>
            <a:off x="1251284" y="1092275"/>
            <a:ext cx="6641432" cy="3808221"/>
          </a:xfrm>
          <a:prstGeom prst="rect">
            <a:avLst/>
          </a:prstGeom>
        </p:spPr>
      </p:pic>
    </p:spTree>
    <p:extLst>
      <p:ext uri="{BB962C8B-B14F-4D97-AF65-F5344CB8AC3E}">
        <p14:creationId xmlns:p14="http://schemas.microsoft.com/office/powerpoint/2010/main" val="2090799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CD14-CCDF-17C4-61E1-F764A0D9CC2A}"/>
              </a:ext>
            </a:extLst>
          </p:cNvPr>
          <p:cNvSpPr>
            <a:spLocks noGrp="1"/>
          </p:cNvSpPr>
          <p:nvPr>
            <p:ph type="title"/>
          </p:nvPr>
        </p:nvSpPr>
        <p:spPr>
          <a:xfrm>
            <a:off x="1485900" y="258365"/>
            <a:ext cx="4762500" cy="931665"/>
          </a:xfrm>
        </p:spPr>
        <p:txBody>
          <a:bodyPr/>
          <a:lstStyle/>
          <a:p>
            <a:pPr algn="ctr"/>
            <a:r>
              <a:rPr lang="en-GB" dirty="0"/>
              <a:t>Engaging with people with lived experience</a:t>
            </a:r>
            <a:br>
              <a:rPr lang="en-GB" dirty="0"/>
            </a:br>
            <a:endParaRPr lang="en-GB" dirty="0"/>
          </a:p>
        </p:txBody>
      </p:sp>
      <p:sp>
        <p:nvSpPr>
          <p:cNvPr id="3" name="Content Placeholder 2">
            <a:extLst>
              <a:ext uri="{FF2B5EF4-FFF2-40B4-BE49-F238E27FC236}">
                <a16:creationId xmlns:a16="http://schemas.microsoft.com/office/drawing/2014/main" id="{2F0D1ECD-1B14-E9FE-2357-01E97871B4E5}"/>
              </a:ext>
            </a:extLst>
          </p:cNvPr>
          <p:cNvSpPr>
            <a:spLocks noGrp="1"/>
          </p:cNvSpPr>
          <p:nvPr>
            <p:ph idx="1"/>
          </p:nvPr>
        </p:nvSpPr>
        <p:spPr>
          <a:xfrm>
            <a:off x="1485901" y="1200151"/>
            <a:ext cx="5604272" cy="3182540"/>
          </a:xfrm>
        </p:spPr>
        <p:txBody>
          <a:bodyPr/>
          <a:lstStyle/>
          <a:p>
            <a:r>
              <a:rPr lang="en-GB" dirty="0"/>
              <a:t>Working with people with lived experience has been invaluable. The writing of letters, the tone of communications, the timing of engagement and the expectations of timescales have all been updated because of the input from a person with lived experience</a:t>
            </a:r>
          </a:p>
        </p:txBody>
      </p:sp>
    </p:spTree>
    <p:extLst>
      <p:ext uri="{BB962C8B-B14F-4D97-AF65-F5344CB8AC3E}">
        <p14:creationId xmlns:p14="http://schemas.microsoft.com/office/powerpoint/2010/main" val="37643074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48216" y="4312756"/>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9" name="Freeform 9"/>
          <p:cNvSpPr/>
          <p:nvPr/>
        </p:nvSpPr>
        <p:spPr>
          <a:xfrm>
            <a:off x="49467" y="658181"/>
            <a:ext cx="6044938" cy="676875"/>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914378"/>
            <a:endParaRPr lang="en-GB" sz="900">
              <a:solidFill>
                <a:srgbClr val="425563"/>
              </a:solidFill>
              <a:latin typeface="Calibri"/>
            </a:endParaRPr>
          </a:p>
        </p:txBody>
      </p:sp>
      <p:sp>
        <p:nvSpPr>
          <p:cNvPr id="12" name="TextBox 11">
            <a:extLst>
              <a:ext uri="{FF2B5EF4-FFF2-40B4-BE49-F238E27FC236}">
                <a16:creationId xmlns:a16="http://schemas.microsoft.com/office/drawing/2014/main" id="{6100EAC6-82A3-94C6-D1BA-802084A86351}"/>
              </a:ext>
            </a:extLst>
          </p:cNvPr>
          <p:cNvSpPr txBox="1"/>
          <p:nvPr/>
        </p:nvSpPr>
        <p:spPr>
          <a:xfrm>
            <a:off x="49467" y="619475"/>
            <a:ext cx="7601641" cy="715581"/>
          </a:xfrm>
          <a:prstGeom prst="rect">
            <a:avLst/>
          </a:prstGeom>
          <a:noFill/>
        </p:spPr>
        <p:txBody>
          <a:bodyPr wrap="square" rtlCol="0">
            <a:spAutoFit/>
          </a:bodyPr>
          <a:lstStyle/>
          <a:p>
            <a:pPr defTabSz="914378"/>
            <a:r>
              <a:rPr lang="en-GB" sz="4050" dirty="0">
                <a:solidFill>
                  <a:srgbClr val="FFFFFF"/>
                </a:solidFill>
                <a:latin typeface="Arial" panose="020B0604020202020204" pitchFamily="34" charset="0"/>
                <a:cs typeface="Arial" panose="020B0604020202020204" pitchFamily="34" charset="0"/>
              </a:rPr>
              <a:t>Breakout groups</a:t>
            </a:r>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777306"/>
            <a:ext cx="1153546" cy="204158"/>
          </a:xfrm>
          <a:prstGeom prst="rect">
            <a:avLst/>
          </a:prstGeom>
        </p:spPr>
        <p:txBody>
          <a:bodyPr wrap="square" lIns="0" tIns="0" rIns="0" bIns="0" rtlCol="0" anchor="t">
            <a:spAutoFit/>
          </a:bodyPr>
          <a:lstStyle/>
          <a:p>
            <a:pPr algn="ctr" defTabSz="914378">
              <a:lnSpc>
                <a:spcPts val="1679"/>
              </a:lnSpc>
            </a:pPr>
            <a:r>
              <a:rPr lang="en-US" sz="1200" dirty="0">
                <a:solidFill>
                  <a:srgbClr val="FFFFFF"/>
                </a:solidFill>
                <a:latin typeface="Frutiger LT Std"/>
              </a:rPr>
              <a:t>GET IN TOUCH</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7"/>
            <a:ext cx="0" cy="661939"/>
          </a:xfrm>
          <a:prstGeom prst="line">
            <a:avLst/>
          </a:prstGeom>
          <a:ln w="38100" cap="flat">
            <a:solidFill>
              <a:srgbClr val="FFFFFF"/>
            </a:solidFill>
            <a:prstDash val="solid"/>
            <a:headEnd type="none" w="sm" len="sm"/>
            <a:tailEnd type="none" w="sm" len="sm"/>
          </a:ln>
        </p:spPr>
        <p:txBody>
          <a:bodyPr/>
          <a:lstStyle/>
          <a:p>
            <a:pPr defTabSz="914378"/>
            <a:endParaRPr lang="en-GB" sz="900">
              <a:solidFill>
                <a:srgbClr val="425563"/>
              </a:solidFill>
              <a:latin typeface="Calibri"/>
            </a:endParaRPr>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70"/>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29" name="Freeform 13">
            <a:extLst>
              <a:ext uri="{FF2B5EF4-FFF2-40B4-BE49-F238E27FC236}">
                <a16:creationId xmlns:a16="http://schemas.microsoft.com/office/drawing/2014/main" id="{0F287DE9-2749-6E40-8C94-9D006A02F7D7}"/>
              </a:ext>
            </a:extLst>
          </p:cNvPr>
          <p:cNvSpPr/>
          <p:nvPr/>
        </p:nvSpPr>
        <p:spPr>
          <a:xfrm>
            <a:off x="2652809" y="4074012"/>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914378"/>
            <a:endParaRPr lang="en-GB" sz="900" dirty="0">
              <a:solidFill>
                <a:srgbClr val="425563"/>
              </a:solidFill>
              <a:latin typeface="Calibri"/>
            </a:endParaRPr>
          </a:p>
        </p:txBody>
      </p:sp>
      <p:sp>
        <p:nvSpPr>
          <p:cNvPr id="6" name="TextBox 5">
            <a:extLst>
              <a:ext uri="{FF2B5EF4-FFF2-40B4-BE49-F238E27FC236}">
                <a16:creationId xmlns:a16="http://schemas.microsoft.com/office/drawing/2014/main" id="{20FB420D-C281-91A6-A478-50F9F80954FF}"/>
              </a:ext>
            </a:extLst>
          </p:cNvPr>
          <p:cNvSpPr txBox="1"/>
          <p:nvPr/>
        </p:nvSpPr>
        <p:spPr>
          <a:xfrm>
            <a:off x="782486" y="1530242"/>
            <a:ext cx="8544263" cy="2308324"/>
          </a:xfrm>
          <a:prstGeom prst="rect">
            <a:avLst/>
          </a:prstGeom>
          <a:noFill/>
        </p:spPr>
        <p:txBody>
          <a:bodyPr wrap="square">
            <a:spAutoFit/>
          </a:bodyPr>
          <a:lstStyle/>
          <a:p>
            <a:pPr defTabSz="914378"/>
            <a:r>
              <a:rPr lang="en-GB" sz="2400" dirty="0">
                <a:solidFill>
                  <a:srgbClr val="425563"/>
                </a:solidFill>
                <a:latin typeface="Arial" panose="020B0604020202020204" pitchFamily="34" charset="0"/>
                <a:cs typeface="Arial" panose="020B0604020202020204" pitchFamily="34" charset="0"/>
              </a:rPr>
              <a:t>We are now going to split into two breakout groups:</a:t>
            </a:r>
          </a:p>
          <a:p>
            <a:pPr defTabSz="914378"/>
            <a:r>
              <a:rPr lang="en-GB" sz="1200" dirty="0">
                <a:solidFill>
                  <a:srgbClr val="425563"/>
                </a:solidFill>
                <a:latin typeface="Arial" panose="020B0604020202020204" pitchFamily="34" charset="0"/>
                <a:cs typeface="Arial" panose="020B0604020202020204" pitchFamily="34" charset="0"/>
              </a:rPr>
              <a:t> </a:t>
            </a:r>
          </a:p>
          <a:p>
            <a:pPr marL="457200" indent="-457200" defTabSz="914378">
              <a:lnSpc>
                <a:spcPct val="150000"/>
              </a:lnSpc>
              <a:buFont typeface="+mj-lt"/>
              <a:buAutoNum type="arabicPeriod"/>
            </a:pPr>
            <a:r>
              <a:rPr lang="en-GB" sz="2400" dirty="0">
                <a:solidFill>
                  <a:srgbClr val="425563"/>
                </a:solidFill>
                <a:latin typeface="Arial" panose="020B0604020202020204" pitchFamily="34" charset="0"/>
                <a:cs typeface="Arial" panose="020B0604020202020204" pitchFamily="34" charset="0"/>
              </a:rPr>
              <a:t>South West </a:t>
            </a:r>
          </a:p>
          <a:p>
            <a:pPr marL="457200" indent="-457200" defTabSz="914378">
              <a:lnSpc>
                <a:spcPct val="150000"/>
              </a:lnSpc>
              <a:buFont typeface="+mj-lt"/>
              <a:buAutoNum type="arabicPeriod"/>
            </a:pPr>
            <a:r>
              <a:rPr lang="en-GB" sz="2400" dirty="0">
                <a:solidFill>
                  <a:srgbClr val="425563"/>
                </a:solidFill>
                <a:latin typeface="Arial" panose="020B0604020202020204" pitchFamily="34" charset="0"/>
                <a:cs typeface="Arial" panose="020B0604020202020204" pitchFamily="34" charset="0"/>
              </a:rPr>
              <a:t>South East</a:t>
            </a:r>
          </a:p>
          <a:p>
            <a:pPr defTabSz="914378"/>
            <a:r>
              <a:rPr lang="en-GB" sz="1200" dirty="0">
                <a:solidFill>
                  <a:srgbClr val="425563"/>
                </a:solidFill>
                <a:latin typeface="Arial" panose="020B0604020202020204" pitchFamily="34" charset="0"/>
                <a:cs typeface="Arial" panose="020B0604020202020204" pitchFamily="34" charset="0"/>
              </a:rPr>
              <a:t> </a:t>
            </a:r>
          </a:p>
          <a:p>
            <a:pPr defTabSz="914378"/>
            <a:r>
              <a:rPr lang="en-GB" sz="2400" dirty="0">
                <a:solidFill>
                  <a:srgbClr val="425563"/>
                </a:solidFill>
                <a:latin typeface="Arial" panose="020B0604020202020204" pitchFamily="34" charset="0"/>
                <a:cs typeface="Arial" panose="020B0604020202020204" pitchFamily="34" charset="0"/>
              </a:rPr>
              <a:t>Please choose the region you are based in.</a:t>
            </a:r>
          </a:p>
        </p:txBody>
      </p:sp>
    </p:spTree>
    <p:extLst>
      <p:ext uri="{BB962C8B-B14F-4D97-AF65-F5344CB8AC3E}">
        <p14:creationId xmlns:p14="http://schemas.microsoft.com/office/powerpoint/2010/main" val="114166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DA7E0-CE2E-60E9-9D5B-1F9F0E396AD3}"/>
              </a:ext>
            </a:extLst>
          </p:cNvPr>
          <p:cNvSpPr>
            <a:spLocks noGrp="1"/>
          </p:cNvSpPr>
          <p:nvPr>
            <p:ph type="title"/>
          </p:nvPr>
        </p:nvSpPr>
        <p:spPr>
          <a:xfrm>
            <a:off x="306341" y="303500"/>
            <a:ext cx="6923112" cy="506897"/>
          </a:xfrm>
        </p:spPr>
        <p:txBody>
          <a:bodyPr anchor="ctr">
            <a:normAutofit/>
          </a:bodyPr>
          <a:lstStyle/>
          <a:p>
            <a:pPr>
              <a:lnSpc>
                <a:spcPct val="90000"/>
              </a:lnSpc>
            </a:pPr>
            <a:r>
              <a:rPr lang="en-GB" sz="2700" dirty="0"/>
              <a:t>Who are Safety and Learning team?</a:t>
            </a:r>
          </a:p>
        </p:txBody>
      </p:sp>
      <p:sp>
        <p:nvSpPr>
          <p:cNvPr id="4" name="Content Placeholder 3">
            <a:extLst>
              <a:ext uri="{FF2B5EF4-FFF2-40B4-BE49-F238E27FC236}">
                <a16:creationId xmlns:a16="http://schemas.microsoft.com/office/drawing/2014/main" id="{282DC5F5-DE0E-254A-90D3-E5903CC35126}"/>
              </a:ext>
            </a:extLst>
          </p:cNvPr>
          <p:cNvSpPr>
            <a:spLocks noGrp="1"/>
          </p:cNvSpPr>
          <p:nvPr>
            <p:ph sz="half" idx="1"/>
          </p:nvPr>
        </p:nvSpPr>
        <p:spPr>
          <a:xfrm>
            <a:off x="4572000" y="1203598"/>
            <a:ext cx="4572000" cy="3391025"/>
          </a:xfrm>
        </p:spPr>
        <p:txBody>
          <a:bodyPr>
            <a:normAutofit/>
          </a:bodyPr>
          <a:lstStyle/>
          <a:p>
            <a:pPr marL="0" indent="0">
              <a:lnSpc>
                <a:spcPct val="90000"/>
              </a:lnSpc>
              <a:buNone/>
            </a:pPr>
            <a:r>
              <a:rPr lang="en-GB" sz="1700" b="1" dirty="0"/>
              <a:t>Summary of tools and our outputs: </a:t>
            </a:r>
          </a:p>
          <a:p>
            <a:pPr>
              <a:lnSpc>
                <a:spcPct val="90000"/>
              </a:lnSpc>
            </a:pPr>
            <a:r>
              <a:rPr lang="en-GB" sz="1700" dirty="0"/>
              <a:t>Provide  unique data as a catalyst for learning (claims scorecard)</a:t>
            </a:r>
          </a:p>
          <a:p>
            <a:pPr marL="0" indent="0">
              <a:lnSpc>
                <a:spcPct val="90000"/>
              </a:lnSpc>
              <a:buNone/>
            </a:pPr>
            <a:endParaRPr lang="en-GB" sz="1700" dirty="0"/>
          </a:p>
          <a:p>
            <a:pPr>
              <a:lnSpc>
                <a:spcPct val="90000"/>
              </a:lnSpc>
            </a:pPr>
            <a:r>
              <a:rPr lang="en-GB" sz="1700" dirty="0"/>
              <a:t>System convener for earlier resolution  </a:t>
            </a:r>
          </a:p>
          <a:p>
            <a:pPr>
              <a:lnSpc>
                <a:spcPct val="90000"/>
              </a:lnSpc>
            </a:pPr>
            <a:endParaRPr lang="en-GB" sz="1700" dirty="0"/>
          </a:p>
          <a:p>
            <a:pPr>
              <a:lnSpc>
                <a:spcPct val="90000"/>
              </a:lnSpc>
            </a:pPr>
            <a:r>
              <a:rPr lang="en-GB" sz="1700" dirty="0"/>
              <a:t>Influence policy change and improvements (see thematic reports)</a:t>
            </a:r>
          </a:p>
          <a:p>
            <a:pPr>
              <a:lnSpc>
                <a:spcPct val="90000"/>
              </a:lnSpc>
            </a:pPr>
            <a:endParaRPr lang="en-GB" sz="1700" dirty="0"/>
          </a:p>
          <a:p>
            <a:pPr>
              <a:lnSpc>
                <a:spcPct val="90000"/>
              </a:lnSpc>
            </a:pPr>
            <a:r>
              <a:rPr lang="en-GB" sz="1700" dirty="0"/>
              <a:t>Create material to support staff safety </a:t>
            </a:r>
          </a:p>
          <a:p>
            <a:pPr marL="0" indent="0">
              <a:lnSpc>
                <a:spcPct val="90000"/>
              </a:lnSpc>
              <a:buNone/>
            </a:pPr>
            <a:r>
              <a:rPr lang="en-GB" sz="1700" dirty="0"/>
              <a:t> </a:t>
            </a:r>
          </a:p>
          <a:p>
            <a:pPr>
              <a:lnSpc>
                <a:spcPct val="90000"/>
              </a:lnSpc>
            </a:pPr>
            <a:r>
              <a:rPr lang="en-GB" sz="1700" dirty="0"/>
              <a:t>Shared learning and showcasing impact </a:t>
            </a:r>
          </a:p>
          <a:p>
            <a:pPr>
              <a:lnSpc>
                <a:spcPct val="90000"/>
              </a:lnSpc>
            </a:pPr>
            <a:endParaRPr lang="en-GB" sz="1700" dirty="0"/>
          </a:p>
        </p:txBody>
      </p:sp>
      <p:graphicFrame>
        <p:nvGraphicFramePr>
          <p:cNvPr id="6" name="Content Placeholder 2">
            <a:extLst>
              <a:ext uri="{FF2B5EF4-FFF2-40B4-BE49-F238E27FC236}">
                <a16:creationId xmlns:a16="http://schemas.microsoft.com/office/drawing/2014/main" id="{F9866AED-963D-097F-00B2-B51CAD9D0F69}"/>
              </a:ext>
            </a:extLst>
          </p:cNvPr>
          <p:cNvGraphicFramePr>
            <a:graphicFrameLocks noGrp="1"/>
          </p:cNvGraphicFramePr>
          <p:nvPr>
            <p:ph sz="half" idx="2"/>
          </p:nvPr>
        </p:nvGraphicFramePr>
        <p:xfrm>
          <a:off x="306340" y="1203598"/>
          <a:ext cx="4265660" cy="33910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3484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46B83-8D79-D5E9-7DA4-C3879A8A5910}"/>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560E542C-445E-EE6E-0005-E14CAFADD71E}"/>
              </a:ext>
            </a:extLst>
          </p:cNvPr>
          <p:cNvSpPr/>
          <p:nvPr/>
        </p:nvSpPr>
        <p:spPr>
          <a:xfrm>
            <a:off x="348216" y="4312756"/>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9" name="Freeform 9">
            <a:extLst>
              <a:ext uri="{FF2B5EF4-FFF2-40B4-BE49-F238E27FC236}">
                <a16:creationId xmlns:a16="http://schemas.microsoft.com/office/drawing/2014/main" id="{4D9822F3-0D06-236E-29CA-5B2F54C9FBC8}"/>
              </a:ext>
            </a:extLst>
          </p:cNvPr>
          <p:cNvSpPr/>
          <p:nvPr/>
        </p:nvSpPr>
        <p:spPr>
          <a:xfrm>
            <a:off x="49467" y="910468"/>
            <a:ext cx="6044938" cy="676875"/>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914378"/>
            <a:endParaRPr lang="en-GB" sz="900">
              <a:solidFill>
                <a:srgbClr val="425563"/>
              </a:solidFill>
              <a:latin typeface="Calibri"/>
            </a:endParaRPr>
          </a:p>
        </p:txBody>
      </p:sp>
      <p:sp>
        <p:nvSpPr>
          <p:cNvPr id="12" name="TextBox 11">
            <a:extLst>
              <a:ext uri="{FF2B5EF4-FFF2-40B4-BE49-F238E27FC236}">
                <a16:creationId xmlns:a16="http://schemas.microsoft.com/office/drawing/2014/main" id="{13548735-4752-2521-BBB6-D15042E91C18}"/>
              </a:ext>
            </a:extLst>
          </p:cNvPr>
          <p:cNvSpPr txBox="1"/>
          <p:nvPr/>
        </p:nvSpPr>
        <p:spPr>
          <a:xfrm>
            <a:off x="49467" y="896839"/>
            <a:ext cx="7601641" cy="715581"/>
          </a:xfrm>
          <a:prstGeom prst="rect">
            <a:avLst/>
          </a:prstGeom>
          <a:noFill/>
        </p:spPr>
        <p:txBody>
          <a:bodyPr wrap="square" rtlCol="0">
            <a:spAutoFit/>
          </a:bodyPr>
          <a:lstStyle/>
          <a:p>
            <a:pPr defTabSz="914378"/>
            <a:r>
              <a:rPr lang="en-GB" sz="4050" dirty="0">
                <a:solidFill>
                  <a:srgbClr val="FFFFFF"/>
                </a:solidFill>
                <a:latin typeface="Arial" panose="020B0604020202020204" pitchFamily="34" charset="0"/>
                <a:cs typeface="Arial" panose="020B0604020202020204" pitchFamily="34" charset="0"/>
              </a:rPr>
              <a:t>Summary &amp; Close</a:t>
            </a:r>
          </a:p>
        </p:txBody>
      </p:sp>
      <p:sp>
        <p:nvSpPr>
          <p:cNvPr id="19" name="Freeform 9">
            <a:extLst>
              <a:ext uri="{FF2B5EF4-FFF2-40B4-BE49-F238E27FC236}">
                <a16:creationId xmlns:a16="http://schemas.microsoft.com/office/drawing/2014/main" id="{826BDBC0-99C1-EA7A-2734-0BF38A3A6F42}"/>
              </a:ext>
            </a:extLst>
          </p:cNvPr>
          <p:cNvSpPr/>
          <p:nvPr/>
        </p:nvSpPr>
        <p:spPr>
          <a:xfrm>
            <a:off x="0" y="3650172"/>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pPr defTabSz="914378"/>
            <a:endParaRPr lang="en-GB" sz="900" dirty="0">
              <a:solidFill>
                <a:srgbClr val="425563"/>
              </a:solidFill>
              <a:latin typeface="Calibri"/>
            </a:endParaRPr>
          </a:p>
        </p:txBody>
      </p:sp>
      <p:sp>
        <p:nvSpPr>
          <p:cNvPr id="21" name="TextBox 14">
            <a:extLst>
              <a:ext uri="{FF2B5EF4-FFF2-40B4-BE49-F238E27FC236}">
                <a16:creationId xmlns:a16="http://schemas.microsoft.com/office/drawing/2014/main" id="{8DA21C72-9487-B97C-69F4-1D47D82BDFFC}"/>
              </a:ext>
            </a:extLst>
          </p:cNvPr>
          <p:cNvSpPr txBox="1"/>
          <p:nvPr/>
        </p:nvSpPr>
        <p:spPr>
          <a:xfrm>
            <a:off x="205713" y="3777306"/>
            <a:ext cx="1153546" cy="204158"/>
          </a:xfrm>
          <a:prstGeom prst="rect">
            <a:avLst/>
          </a:prstGeom>
        </p:spPr>
        <p:txBody>
          <a:bodyPr wrap="square" lIns="0" tIns="0" rIns="0" bIns="0" rtlCol="0" anchor="t">
            <a:spAutoFit/>
          </a:bodyPr>
          <a:lstStyle/>
          <a:p>
            <a:pPr algn="ctr" defTabSz="914378">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257C1815-EC4B-3031-268B-5479C89E3554}"/>
              </a:ext>
            </a:extLst>
          </p:cNvPr>
          <p:cNvSpPr txBox="1"/>
          <p:nvPr/>
        </p:nvSpPr>
        <p:spPr>
          <a:xfrm>
            <a:off x="2609177" y="3695314"/>
            <a:ext cx="1828800" cy="276999"/>
          </a:xfrm>
          <a:prstGeom prst="rect">
            <a:avLst/>
          </a:prstGeom>
          <a:noFill/>
        </p:spPr>
        <p:txBody>
          <a:bodyPr wrap="square" rtlCol="0">
            <a:spAutoFit/>
          </a:bodyPr>
          <a:lstStyle/>
          <a:p>
            <a:pPr defTabSz="914378"/>
            <a:r>
              <a:rPr lang="en-GB" sz="1200" dirty="0">
                <a:solidFill>
                  <a:srgbClr val="FFFFFF"/>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8C063D05-C9B0-4489-8D03-2D99F1CEAF31}"/>
              </a:ext>
            </a:extLst>
          </p:cNvPr>
          <p:cNvSpPr/>
          <p:nvPr/>
        </p:nvSpPr>
        <p:spPr>
          <a:xfrm flipV="1">
            <a:off x="2327698" y="3981787"/>
            <a:ext cx="0" cy="661939"/>
          </a:xfrm>
          <a:prstGeom prst="line">
            <a:avLst/>
          </a:prstGeom>
          <a:ln w="38100" cap="flat">
            <a:solidFill>
              <a:srgbClr val="FFFFFF"/>
            </a:solidFill>
            <a:prstDash val="solid"/>
            <a:headEnd type="none" w="sm" len="sm"/>
            <a:tailEnd type="none" w="sm" len="sm"/>
          </a:ln>
        </p:spPr>
        <p:txBody>
          <a:bodyPr/>
          <a:lstStyle/>
          <a:p>
            <a:pPr defTabSz="914378"/>
            <a:endParaRPr lang="en-GB" sz="900">
              <a:solidFill>
                <a:srgbClr val="425563"/>
              </a:solidFill>
              <a:latin typeface="Calibri"/>
            </a:endParaRPr>
          </a:p>
        </p:txBody>
      </p:sp>
      <p:sp>
        <p:nvSpPr>
          <p:cNvPr id="24" name="Freeform 11">
            <a:extLst>
              <a:ext uri="{FF2B5EF4-FFF2-40B4-BE49-F238E27FC236}">
                <a16:creationId xmlns:a16="http://schemas.microsoft.com/office/drawing/2014/main" id="{A03BBCC8-C0A7-EEAA-4D57-62D13C7E3DCC}"/>
              </a:ext>
            </a:extLst>
          </p:cNvPr>
          <p:cNvSpPr/>
          <p:nvPr/>
        </p:nvSpPr>
        <p:spPr>
          <a:xfrm>
            <a:off x="347448" y="4192470"/>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25" name="TextBox 19">
            <a:extLst>
              <a:ext uri="{FF2B5EF4-FFF2-40B4-BE49-F238E27FC236}">
                <a16:creationId xmlns:a16="http://schemas.microsoft.com/office/drawing/2014/main" id="{608B09C3-A342-3EF9-4746-AA579661576D}"/>
              </a:ext>
            </a:extLst>
          </p:cNvPr>
          <p:cNvSpPr txBox="1"/>
          <p:nvPr/>
        </p:nvSpPr>
        <p:spPr>
          <a:xfrm>
            <a:off x="659271" y="4170183"/>
            <a:ext cx="1399976" cy="198581"/>
          </a:xfrm>
          <a:prstGeom prst="rect">
            <a:avLst/>
          </a:prstGeom>
        </p:spPr>
        <p:txBody>
          <a:bodyPr lIns="0" tIns="0" rIns="0" bIns="0" rtlCol="0" anchor="t">
            <a:spAutoFit/>
          </a:bodyPr>
          <a:lstStyle/>
          <a:p>
            <a:pPr defTabSz="914378">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78FDC176-9454-0F50-E421-EC06152107C7}"/>
              </a:ext>
            </a:extLst>
          </p:cNvPr>
          <p:cNvSpPr/>
          <p:nvPr/>
        </p:nvSpPr>
        <p:spPr>
          <a:xfrm>
            <a:off x="2652809" y="4074012"/>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914378"/>
            <a:endParaRPr lang="en-GB" sz="900" dirty="0">
              <a:solidFill>
                <a:srgbClr val="425563"/>
              </a:solidFill>
              <a:latin typeface="Calibri"/>
            </a:endParaRPr>
          </a:p>
        </p:txBody>
      </p:sp>
      <p:sp>
        <p:nvSpPr>
          <p:cNvPr id="30" name="TextBox 21">
            <a:extLst>
              <a:ext uri="{FF2B5EF4-FFF2-40B4-BE49-F238E27FC236}">
                <a16:creationId xmlns:a16="http://schemas.microsoft.com/office/drawing/2014/main" id="{85483E23-2577-7D77-A3F5-9ED64F643933}"/>
              </a:ext>
            </a:extLst>
          </p:cNvPr>
          <p:cNvSpPr txBox="1"/>
          <p:nvPr/>
        </p:nvSpPr>
        <p:spPr>
          <a:xfrm>
            <a:off x="2941920" y="4073313"/>
            <a:ext cx="1713477" cy="198581"/>
          </a:xfrm>
          <a:prstGeom prst="rect">
            <a:avLst/>
          </a:prstGeom>
        </p:spPr>
        <p:txBody>
          <a:bodyPr lIns="0" tIns="0" rIns="0" bIns="0" rtlCol="0" anchor="t">
            <a:spAutoFit/>
          </a:bodyPr>
          <a:lstStyle/>
          <a:p>
            <a:pPr defTabSz="914378">
              <a:lnSpc>
                <a:spcPts val="1680"/>
              </a:lnSpc>
            </a:pPr>
            <a:r>
              <a:rPr lang="en-US" sz="1200" spc="61" dirty="0">
                <a:solidFill>
                  <a:srgbClr val="FFFFFF"/>
                </a:solidFill>
                <a:latin typeface="Arial"/>
              </a:rPr>
              <a:t>NHS Resolution</a:t>
            </a:r>
          </a:p>
        </p:txBody>
      </p:sp>
      <p:sp>
        <p:nvSpPr>
          <p:cNvPr id="6" name="TextBox 5">
            <a:extLst>
              <a:ext uri="{FF2B5EF4-FFF2-40B4-BE49-F238E27FC236}">
                <a16:creationId xmlns:a16="http://schemas.microsoft.com/office/drawing/2014/main" id="{3712488E-5FC9-4A76-6F28-C8C91A918773}"/>
              </a:ext>
            </a:extLst>
          </p:cNvPr>
          <p:cNvSpPr txBox="1"/>
          <p:nvPr/>
        </p:nvSpPr>
        <p:spPr>
          <a:xfrm>
            <a:off x="107504" y="1814936"/>
            <a:ext cx="6696744" cy="1200329"/>
          </a:xfrm>
          <a:prstGeom prst="rect">
            <a:avLst/>
          </a:prstGeom>
          <a:noFill/>
        </p:spPr>
        <p:txBody>
          <a:bodyPr wrap="square">
            <a:spAutoFit/>
          </a:bodyPr>
          <a:lstStyle/>
          <a:p>
            <a:pPr defTabSz="914378"/>
            <a:r>
              <a:rPr lang="en-GB" sz="2400" dirty="0">
                <a:solidFill>
                  <a:srgbClr val="425563"/>
                </a:solidFill>
                <a:latin typeface="Arial" panose="020B0604020202020204" pitchFamily="34" charset="0"/>
                <a:cs typeface="Arial" panose="020B0604020202020204" pitchFamily="34" charset="0"/>
              </a:rPr>
              <a:t>We hope you have found this event useful, please remember complete this short survey here to help us with future events</a:t>
            </a:r>
          </a:p>
        </p:txBody>
      </p:sp>
      <p:sp>
        <p:nvSpPr>
          <p:cNvPr id="10" name="TextBox 9">
            <a:extLst>
              <a:ext uri="{FF2B5EF4-FFF2-40B4-BE49-F238E27FC236}">
                <a16:creationId xmlns:a16="http://schemas.microsoft.com/office/drawing/2014/main" id="{5BA15F96-511A-1945-DBE2-E15419E8DBBA}"/>
              </a:ext>
            </a:extLst>
          </p:cNvPr>
          <p:cNvSpPr txBox="1"/>
          <p:nvPr/>
        </p:nvSpPr>
        <p:spPr>
          <a:xfrm>
            <a:off x="6679000" y="3015265"/>
            <a:ext cx="1840568" cy="523220"/>
          </a:xfrm>
          <a:prstGeom prst="rect">
            <a:avLst/>
          </a:prstGeom>
          <a:noFill/>
        </p:spPr>
        <p:txBody>
          <a:bodyPr wrap="none" rtlCol="0">
            <a:spAutoFit/>
          </a:bodyPr>
          <a:lstStyle/>
          <a:p>
            <a:pPr defTabSz="914378"/>
            <a:r>
              <a:rPr lang="en-GB" sz="2800" b="1" dirty="0">
                <a:solidFill>
                  <a:srgbClr val="000000"/>
                </a:solidFill>
                <a:latin typeface="Arial" panose="020B0604020202020204" pitchFamily="34" charset="0"/>
                <a:cs typeface="Arial" panose="020B0604020202020204" pitchFamily="34" charset="0"/>
              </a:rPr>
              <a:t>SCAN ME</a:t>
            </a:r>
          </a:p>
        </p:txBody>
      </p:sp>
      <p:pic>
        <p:nvPicPr>
          <p:cNvPr id="5" name="Picture 4">
            <a:extLst>
              <a:ext uri="{FF2B5EF4-FFF2-40B4-BE49-F238E27FC236}">
                <a16:creationId xmlns:a16="http://schemas.microsoft.com/office/drawing/2014/main" id="{D4A411BC-79B8-AB66-087C-C9E5919AF7AA}"/>
              </a:ext>
            </a:extLst>
          </p:cNvPr>
          <p:cNvPicPr>
            <a:picLocks noChangeAspect="1"/>
          </p:cNvPicPr>
          <p:nvPr/>
        </p:nvPicPr>
        <p:blipFill>
          <a:blip r:embed="rId7"/>
          <a:stretch>
            <a:fillRect/>
          </a:stretch>
        </p:blipFill>
        <p:spPr>
          <a:xfrm>
            <a:off x="6679000" y="1145693"/>
            <a:ext cx="1935753" cy="1965083"/>
          </a:xfrm>
          <a:prstGeom prst="rect">
            <a:avLst/>
          </a:prstGeom>
        </p:spPr>
      </p:pic>
      <p:sp>
        <p:nvSpPr>
          <p:cNvPr id="8" name="TextBox 7">
            <a:extLst>
              <a:ext uri="{FF2B5EF4-FFF2-40B4-BE49-F238E27FC236}">
                <a16:creationId xmlns:a16="http://schemas.microsoft.com/office/drawing/2014/main" id="{9ABC3978-E22F-2C38-8BDD-A5378D7E1D81}"/>
              </a:ext>
            </a:extLst>
          </p:cNvPr>
          <p:cNvSpPr txBox="1"/>
          <p:nvPr/>
        </p:nvSpPr>
        <p:spPr>
          <a:xfrm>
            <a:off x="5694726" y="3777306"/>
            <a:ext cx="3243561" cy="276999"/>
          </a:xfrm>
          <a:prstGeom prst="rect">
            <a:avLst/>
          </a:prstGeom>
          <a:noFill/>
        </p:spPr>
        <p:txBody>
          <a:bodyPr wrap="square">
            <a:spAutoFit/>
          </a:bodyPr>
          <a:lstStyle/>
          <a:p>
            <a:r>
              <a:rPr lang="en-GB" sz="1200" dirty="0"/>
              <a:t>https://forms.office.com/e/9wauR68FMX</a:t>
            </a:r>
          </a:p>
        </p:txBody>
      </p:sp>
    </p:spTree>
    <p:extLst>
      <p:ext uri="{BB962C8B-B14F-4D97-AF65-F5344CB8AC3E}">
        <p14:creationId xmlns:p14="http://schemas.microsoft.com/office/powerpoint/2010/main" val="27581057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EBDE18-67AE-B2F2-CD72-0096476E74B9}"/>
              </a:ext>
            </a:extLst>
          </p:cNvPr>
          <p:cNvSpPr>
            <a:spLocks noGrp="1"/>
          </p:cNvSpPr>
          <p:nvPr>
            <p:ph type="ctrTitle"/>
          </p:nvPr>
        </p:nvSpPr>
        <p:spPr>
          <a:xfrm>
            <a:off x="315362" y="1707655"/>
            <a:ext cx="5105910" cy="1102519"/>
          </a:xfrm>
        </p:spPr>
        <p:txBody>
          <a:bodyPr/>
          <a:lstStyle/>
          <a:p>
            <a:r>
              <a:rPr lang="en-GB" dirty="0"/>
              <a:t>Thank you for your time</a:t>
            </a:r>
          </a:p>
        </p:txBody>
      </p:sp>
      <p:sp>
        <p:nvSpPr>
          <p:cNvPr id="6" name="Subtitle 5">
            <a:extLst>
              <a:ext uri="{FF2B5EF4-FFF2-40B4-BE49-F238E27FC236}">
                <a16:creationId xmlns:a16="http://schemas.microsoft.com/office/drawing/2014/main" id="{FCEA7EBE-7950-45BF-C816-0E10D865206C}"/>
              </a:ext>
            </a:extLst>
          </p:cNvPr>
          <p:cNvSpPr>
            <a:spLocks noGrp="1"/>
          </p:cNvSpPr>
          <p:nvPr>
            <p:ph type="subTitle" idx="1"/>
          </p:nvPr>
        </p:nvSpPr>
        <p:spPr>
          <a:xfrm>
            <a:off x="948591" y="3355330"/>
            <a:ext cx="5105910" cy="1314450"/>
          </a:xfrm>
        </p:spPr>
        <p:txBody>
          <a:bodyPr vert="horz" lIns="91440" tIns="45720" rIns="91440" bIns="45720" rtlCol="0" anchor="t">
            <a:normAutofit/>
          </a:bodyPr>
          <a:lstStyle/>
          <a:p>
            <a:endParaRPr lang="en-GB" dirty="0">
              <a:latin typeface="Arial"/>
              <a:cs typeface="Arial"/>
            </a:endParaRPr>
          </a:p>
          <a:p>
            <a:r>
              <a:rPr lang="en-GB" dirty="0">
                <a:latin typeface="Arial"/>
                <a:cs typeface="Arial"/>
              </a:rPr>
              <a:t> @NHSResolution</a:t>
            </a:r>
            <a:endParaRPr lang="en-GB" dirty="0">
              <a:solidFill>
                <a:srgbClr val="FF0000"/>
              </a:solidFill>
            </a:endParaRPr>
          </a:p>
        </p:txBody>
      </p:sp>
      <p:pic>
        <p:nvPicPr>
          <p:cNvPr id="7" name="Picture 6" descr="A blue and white logo&#10;&#10;Description automatically generated">
            <a:extLst>
              <a:ext uri="{FF2B5EF4-FFF2-40B4-BE49-F238E27FC236}">
                <a16:creationId xmlns:a16="http://schemas.microsoft.com/office/drawing/2014/main" id="{03426B12-C285-3817-A8EC-F011A63EC3F1}"/>
              </a:ext>
            </a:extLst>
          </p:cNvPr>
          <p:cNvPicPr>
            <a:picLocks noChangeAspect="1"/>
          </p:cNvPicPr>
          <p:nvPr/>
        </p:nvPicPr>
        <p:blipFill>
          <a:blip r:embed="rId3"/>
          <a:stretch>
            <a:fillRect/>
          </a:stretch>
        </p:blipFill>
        <p:spPr>
          <a:xfrm>
            <a:off x="611561" y="3813764"/>
            <a:ext cx="409223" cy="397581"/>
          </a:xfrm>
          <a:prstGeom prst="rect">
            <a:avLst/>
          </a:prstGeom>
        </p:spPr>
      </p:pic>
      <p:pic>
        <p:nvPicPr>
          <p:cNvPr id="4" name="Picture 3">
            <a:extLst>
              <a:ext uri="{FF2B5EF4-FFF2-40B4-BE49-F238E27FC236}">
                <a16:creationId xmlns:a16="http://schemas.microsoft.com/office/drawing/2014/main" id="{A377EB9A-EA6C-5DF9-04DF-F3C63C14CD1E}"/>
              </a:ext>
            </a:extLst>
          </p:cNvPr>
          <p:cNvPicPr>
            <a:picLocks noChangeAspect="1"/>
          </p:cNvPicPr>
          <p:nvPr/>
        </p:nvPicPr>
        <p:blipFill>
          <a:blip r:embed="rId4"/>
          <a:stretch>
            <a:fillRect/>
          </a:stretch>
        </p:blipFill>
        <p:spPr>
          <a:xfrm>
            <a:off x="395536" y="3284817"/>
            <a:ext cx="5616624" cy="1342641"/>
          </a:xfrm>
          <a:prstGeom prst="rect">
            <a:avLst/>
          </a:prstGeom>
        </p:spPr>
      </p:pic>
      <p:sp>
        <p:nvSpPr>
          <p:cNvPr id="11" name="TextBox 10">
            <a:extLst>
              <a:ext uri="{FF2B5EF4-FFF2-40B4-BE49-F238E27FC236}">
                <a16:creationId xmlns:a16="http://schemas.microsoft.com/office/drawing/2014/main" id="{94F74775-224C-3452-3DA9-BA6FC0572321}"/>
              </a:ext>
            </a:extLst>
          </p:cNvPr>
          <p:cNvSpPr txBox="1"/>
          <p:nvPr/>
        </p:nvSpPr>
        <p:spPr>
          <a:xfrm>
            <a:off x="3707904" y="3709176"/>
            <a:ext cx="2016224" cy="518758"/>
          </a:xfrm>
          <a:prstGeom prst="rect">
            <a:avLst/>
          </a:prstGeom>
          <a:solidFill>
            <a:srgbClr val="005EB8"/>
          </a:solidFill>
        </p:spPr>
        <p:txBody>
          <a:bodyPr wrap="square" rtlCol="0">
            <a:spAutoFit/>
          </a:bodyPr>
          <a:lstStyle/>
          <a:p>
            <a:endParaRPr lang="en-GB" dirty="0"/>
          </a:p>
        </p:txBody>
      </p:sp>
      <p:pic>
        <p:nvPicPr>
          <p:cNvPr id="12" name="Picture 11">
            <a:extLst>
              <a:ext uri="{FF2B5EF4-FFF2-40B4-BE49-F238E27FC236}">
                <a16:creationId xmlns:a16="http://schemas.microsoft.com/office/drawing/2014/main" id="{2F309001-2BC7-324D-14E2-8069238FCE36}"/>
              </a:ext>
            </a:extLst>
          </p:cNvPr>
          <p:cNvPicPr>
            <a:picLocks noChangeAspect="1"/>
          </p:cNvPicPr>
          <p:nvPr/>
        </p:nvPicPr>
        <p:blipFill>
          <a:blip r:embed="rId5"/>
          <a:stretch>
            <a:fillRect/>
          </a:stretch>
        </p:blipFill>
        <p:spPr>
          <a:xfrm>
            <a:off x="3347864" y="3851514"/>
            <a:ext cx="2552889" cy="397581"/>
          </a:xfrm>
          <a:prstGeom prst="rect">
            <a:avLst/>
          </a:prstGeom>
        </p:spPr>
      </p:pic>
    </p:spTree>
    <p:extLst>
      <p:ext uri="{BB962C8B-B14F-4D97-AF65-F5344CB8AC3E}">
        <p14:creationId xmlns:p14="http://schemas.microsoft.com/office/powerpoint/2010/main" val="280800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741F6-2123-C521-8D98-47E0D1280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56A24-A72A-9B9A-B0BA-A3A516DC30F7}"/>
              </a:ext>
            </a:extLst>
          </p:cNvPr>
          <p:cNvSpPr>
            <a:spLocks noGrp="1"/>
          </p:cNvSpPr>
          <p:nvPr>
            <p:ph type="title"/>
          </p:nvPr>
        </p:nvSpPr>
        <p:spPr>
          <a:xfrm>
            <a:off x="293872" y="494693"/>
            <a:ext cx="7819350" cy="506897"/>
          </a:xfrm>
        </p:spPr>
        <p:txBody>
          <a:bodyPr/>
          <a:lstStyle/>
          <a:p>
            <a:r>
              <a:rPr lang="en-GB" sz="2700" dirty="0"/>
              <a:t>Background to the Chemical Hazards Resource</a:t>
            </a:r>
            <a:br>
              <a:rPr lang="en-GB" sz="2700" dirty="0">
                <a:latin typeface="+mj-lt"/>
              </a:rPr>
            </a:br>
            <a:endParaRPr lang="en-GB" sz="2700" dirty="0">
              <a:latin typeface="+mj-lt"/>
            </a:endParaRPr>
          </a:p>
        </p:txBody>
      </p:sp>
      <p:sp>
        <p:nvSpPr>
          <p:cNvPr id="4" name="Slide Number Placeholder 3">
            <a:extLst>
              <a:ext uri="{FF2B5EF4-FFF2-40B4-BE49-F238E27FC236}">
                <a16:creationId xmlns:a16="http://schemas.microsoft.com/office/drawing/2014/main" id="{B3A432CD-D7A0-D0D1-5314-C6E230E95719}"/>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6</a:t>
            </a:fld>
            <a:endParaRPr lang="en-GB" dirty="0">
              <a:solidFill>
                <a:srgbClr val="425563"/>
              </a:solidFill>
            </a:endParaRPr>
          </a:p>
        </p:txBody>
      </p:sp>
      <p:sp>
        <p:nvSpPr>
          <p:cNvPr id="3" name="TextBox 2">
            <a:extLst>
              <a:ext uri="{FF2B5EF4-FFF2-40B4-BE49-F238E27FC236}">
                <a16:creationId xmlns:a16="http://schemas.microsoft.com/office/drawing/2014/main" id="{AC592E8B-4196-6BC8-EB88-63EA0611FEC7}"/>
              </a:ext>
            </a:extLst>
          </p:cNvPr>
          <p:cNvSpPr txBox="1"/>
          <p:nvPr/>
        </p:nvSpPr>
        <p:spPr>
          <a:xfrm>
            <a:off x="293871" y="1131218"/>
            <a:ext cx="7819350" cy="923330"/>
          </a:xfrm>
          <a:prstGeom prst="rect">
            <a:avLst/>
          </a:prstGeom>
          <a:noFill/>
        </p:spPr>
        <p:txBody>
          <a:bodyPr wrap="square" rtlCol="0">
            <a:spAutoFit/>
          </a:bodyPr>
          <a:lstStyle/>
          <a:p>
            <a:pPr marL="214313" indent="-214313">
              <a:buFont typeface="Arial" panose="020B0604020202020204" pitchFamily="34" charset="0"/>
              <a:buChar char="•"/>
            </a:pPr>
            <a:r>
              <a:rPr lang="en-GB" sz="1350" dirty="0">
                <a:solidFill>
                  <a:schemeClr val="tx1">
                    <a:lumMod val="50000"/>
                  </a:schemeClr>
                </a:solidFill>
                <a:latin typeface="Arial" panose="020B0604020202020204" pitchFamily="34" charset="0"/>
                <a:cs typeface="Arial" panose="020B0604020202020204" pitchFamily="34" charset="0"/>
              </a:rPr>
              <a:t>NHS Resolution has been a member of HSWG sponsored by NHS Employers and regularly shares claims learning to their workstreams.   We were asked to explore whether there was an untold staff story/insight in data? Commissioned and shared data set.    Identified some interesting insights that may help improve processes and learning.  </a:t>
            </a:r>
          </a:p>
        </p:txBody>
      </p:sp>
      <p:sp>
        <p:nvSpPr>
          <p:cNvPr id="7" name="TextBox 6">
            <a:extLst>
              <a:ext uri="{FF2B5EF4-FFF2-40B4-BE49-F238E27FC236}">
                <a16:creationId xmlns:a16="http://schemas.microsoft.com/office/drawing/2014/main" id="{55C2F66E-5708-A316-5A36-F55E47AF1D9D}"/>
              </a:ext>
            </a:extLst>
          </p:cNvPr>
          <p:cNvSpPr txBox="1"/>
          <p:nvPr/>
        </p:nvSpPr>
        <p:spPr>
          <a:xfrm>
            <a:off x="293871" y="1486690"/>
            <a:ext cx="8276551" cy="1338828"/>
          </a:xfrm>
          <a:prstGeom prst="rect">
            <a:avLst/>
          </a:prstGeom>
          <a:noFill/>
        </p:spPr>
        <p:txBody>
          <a:bodyPr wrap="square" rtlCol="0">
            <a:spAutoFit/>
          </a:bodyPr>
          <a:lstStyle/>
          <a:p>
            <a:endParaRPr lang="en-GB" sz="1350" dirty="0">
              <a:solidFill>
                <a:schemeClr val="tx1">
                  <a:lumMod val="50000"/>
                </a:schemeClr>
              </a:solidFill>
            </a:endParaRPr>
          </a:p>
          <a:p>
            <a:pPr marL="214313" indent="-214313">
              <a:buFont typeface="Arial" panose="020B0604020202020204" pitchFamily="34" charset="0"/>
              <a:buChar char="•"/>
            </a:pPr>
            <a:endParaRPr lang="en-GB" sz="1350" dirty="0">
              <a:solidFill>
                <a:schemeClr val="tx1">
                  <a:lumMod val="50000"/>
                </a:schemeClr>
              </a:solidFill>
              <a:latin typeface="Arial" panose="020B0604020202020204" pitchFamily="34" charset="0"/>
              <a:cs typeface="Arial" panose="020B0604020202020204" pitchFamily="34" charset="0"/>
            </a:endParaRPr>
          </a:p>
          <a:p>
            <a:pPr marL="214313" indent="-214313">
              <a:buFont typeface="Arial" panose="020B0604020202020204" pitchFamily="34" charset="0"/>
              <a:buChar char="•"/>
            </a:pPr>
            <a:endParaRPr lang="en-GB" sz="1350" dirty="0">
              <a:solidFill>
                <a:schemeClr val="tx1">
                  <a:lumMod val="50000"/>
                </a:schemeClr>
              </a:solidFill>
            </a:endParaRPr>
          </a:p>
          <a:p>
            <a:pPr marL="214313" indent="-214313">
              <a:buFont typeface="Arial" panose="020B0604020202020204" pitchFamily="34" charset="0"/>
              <a:buChar char="•"/>
            </a:pPr>
            <a:r>
              <a:rPr lang="en-GB" sz="1350" dirty="0">
                <a:solidFill>
                  <a:schemeClr val="tx1">
                    <a:lumMod val="50000"/>
                  </a:schemeClr>
                </a:solidFill>
                <a:latin typeface="Arial" panose="020B0604020202020204" pitchFamily="34" charset="0"/>
                <a:cs typeface="Arial" panose="020B0604020202020204" pitchFamily="34" charset="0"/>
              </a:rPr>
              <a:t>Invited subject matter experts from HSWG to contribute to task and finish workstream to create a national digital resource that could be used by health organisations to improve safety training and local processes.  </a:t>
            </a:r>
          </a:p>
        </p:txBody>
      </p:sp>
      <p:sp>
        <p:nvSpPr>
          <p:cNvPr id="10" name="TextBox 9">
            <a:extLst>
              <a:ext uri="{FF2B5EF4-FFF2-40B4-BE49-F238E27FC236}">
                <a16:creationId xmlns:a16="http://schemas.microsoft.com/office/drawing/2014/main" id="{2B20B114-76CE-E2E2-11DE-B2F7B1A76C5A}"/>
              </a:ext>
            </a:extLst>
          </p:cNvPr>
          <p:cNvSpPr txBox="1"/>
          <p:nvPr/>
        </p:nvSpPr>
        <p:spPr>
          <a:xfrm>
            <a:off x="240383" y="2884603"/>
            <a:ext cx="8208390" cy="507831"/>
          </a:xfrm>
          <a:prstGeom prst="rect">
            <a:avLst/>
          </a:prstGeom>
          <a:noFill/>
        </p:spPr>
        <p:txBody>
          <a:bodyPr wrap="square" rtlCol="0">
            <a:spAutoFit/>
          </a:bodyPr>
          <a:lstStyle/>
          <a:p>
            <a:pPr marL="214313" indent="-214313">
              <a:buFont typeface="Arial" panose="020B0604020202020204" pitchFamily="34" charset="0"/>
              <a:buChar char="•"/>
            </a:pPr>
            <a:r>
              <a:rPr lang="en-GB" sz="1350" dirty="0">
                <a:solidFill>
                  <a:schemeClr val="tx1">
                    <a:lumMod val="50000"/>
                  </a:schemeClr>
                </a:solidFill>
                <a:latin typeface="Arial" panose="020B0604020202020204" pitchFamily="34" charset="0"/>
                <a:cs typeface="Arial" panose="020B0604020202020204" pitchFamily="34" charset="0"/>
              </a:rPr>
              <a:t>Now sharing this resource with trusts and organisations to adopt, use, and potentially identify any additional themes for learning to add to existing guidelines and practice. </a:t>
            </a:r>
          </a:p>
        </p:txBody>
      </p:sp>
      <p:sp>
        <p:nvSpPr>
          <p:cNvPr id="12" name="TextBox 11">
            <a:extLst>
              <a:ext uri="{FF2B5EF4-FFF2-40B4-BE49-F238E27FC236}">
                <a16:creationId xmlns:a16="http://schemas.microsoft.com/office/drawing/2014/main" id="{E44C5F37-0F33-DECA-F715-5D7AEE5ABDFD}"/>
              </a:ext>
            </a:extLst>
          </p:cNvPr>
          <p:cNvSpPr txBox="1"/>
          <p:nvPr/>
        </p:nvSpPr>
        <p:spPr>
          <a:xfrm>
            <a:off x="954465" y="3489383"/>
            <a:ext cx="7615957" cy="1408078"/>
          </a:xfrm>
          <a:prstGeom prst="rect">
            <a:avLst/>
          </a:prstGeom>
          <a:noFill/>
        </p:spPr>
        <p:txBody>
          <a:bodyPr wrap="square" rtlCol="0">
            <a:spAutoFit/>
          </a:bodyPr>
          <a:lstStyle/>
          <a:p>
            <a:pPr lvl="1" algn="ctr"/>
            <a:r>
              <a:rPr lang="en-GB" b="1" dirty="0">
                <a:solidFill>
                  <a:schemeClr val="tx1">
                    <a:lumMod val="50000"/>
                  </a:schemeClr>
                </a:solidFill>
                <a:latin typeface="Arial" panose="020B0604020202020204" pitchFamily="34" charset="0"/>
                <a:cs typeface="Arial" panose="020B0604020202020204" pitchFamily="34" charset="0"/>
              </a:rPr>
              <a:t>What do you feel is estimated cost and volume of claims in this area is? </a:t>
            </a:r>
          </a:p>
          <a:p>
            <a:pPr algn="ctr"/>
            <a:endParaRPr lang="en-GB" b="1" dirty="0">
              <a:solidFill>
                <a:schemeClr val="tx1">
                  <a:lumMod val="50000"/>
                </a:schemeClr>
              </a:solidFill>
              <a:latin typeface="Arial" panose="020B0604020202020204" pitchFamily="34" charset="0"/>
              <a:cs typeface="Arial" panose="020B0604020202020204" pitchFamily="34" charset="0"/>
            </a:endParaRPr>
          </a:p>
          <a:p>
            <a:pPr algn="ctr"/>
            <a:r>
              <a:rPr lang="en-GB" b="1" dirty="0">
                <a:solidFill>
                  <a:schemeClr val="tx1">
                    <a:lumMod val="50000"/>
                  </a:schemeClr>
                </a:solidFill>
                <a:latin typeface="Arial" panose="020B0604020202020204" pitchFamily="34" charset="0"/>
                <a:cs typeface="Arial" panose="020B0604020202020204" pitchFamily="34" charset="0"/>
              </a:rPr>
              <a:t>What do you think the most common breach is?</a:t>
            </a:r>
          </a:p>
          <a:p>
            <a:endParaRPr lang="en-GB" sz="1350" dirty="0">
              <a:solidFill>
                <a:schemeClr val="tx1">
                  <a:lumMod val="50000"/>
                </a:schemeClr>
              </a:solidFill>
            </a:endParaRPr>
          </a:p>
        </p:txBody>
      </p:sp>
    </p:spTree>
    <p:extLst>
      <p:ext uri="{BB962C8B-B14F-4D97-AF65-F5344CB8AC3E}">
        <p14:creationId xmlns:p14="http://schemas.microsoft.com/office/powerpoint/2010/main" val="2863126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49F42-6653-D069-A085-264822C8D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90CA0D-1DE2-9B49-251A-E54683FD2305}"/>
              </a:ext>
            </a:extLst>
          </p:cNvPr>
          <p:cNvSpPr>
            <a:spLocks noGrp="1"/>
          </p:cNvSpPr>
          <p:nvPr>
            <p:ph type="title"/>
          </p:nvPr>
        </p:nvSpPr>
        <p:spPr>
          <a:xfrm>
            <a:off x="169181" y="302206"/>
            <a:ext cx="7819350" cy="506897"/>
          </a:xfrm>
        </p:spPr>
        <p:txBody>
          <a:bodyPr/>
          <a:lstStyle/>
          <a:p>
            <a:r>
              <a:rPr lang="en-GB" sz="2700" dirty="0"/>
              <a:t>Did you know? Findings </a:t>
            </a:r>
          </a:p>
        </p:txBody>
      </p:sp>
      <p:sp>
        <p:nvSpPr>
          <p:cNvPr id="4" name="Slide Number Placeholder 3">
            <a:extLst>
              <a:ext uri="{FF2B5EF4-FFF2-40B4-BE49-F238E27FC236}">
                <a16:creationId xmlns:a16="http://schemas.microsoft.com/office/drawing/2014/main" id="{6C7E6922-940E-6539-3FEB-D42B74D9A36F}"/>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7</a:t>
            </a:fld>
            <a:endParaRPr lang="en-GB" dirty="0">
              <a:solidFill>
                <a:srgbClr val="425563"/>
              </a:solidFill>
            </a:endParaRPr>
          </a:p>
        </p:txBody>
      </p:sp>
      <p:pic>
        <p:nvPicPr>
          <p:cNvPr id="16" name="Picture 15">
            <a:extLst>
              <a:ext uri="{FF2B5EF4-FFF2-40B4-BE49-F238E27FC236}">
                <a16:creationId xmlns:a16="http://schemas.microsoft.com/office/drawing/2014/main" id="{93A36A2D-9CE1-8348-3B60-1E76CCF3C196}"/>
              </a:ext>
            </a:extLst>
          </p:cNvPr>
          <p:cNvPicPr>
            <a:picLocks noChangeAspect="1"/>
          </p:cNvPicPr>
          <p:nvPr/>
        </p:nvPicPr>
        <p:blipFill>
          <a:blip r:embed="rId3"/>
          <a:stretch>
            <a:fillRect/>
          </a:stretch>
        </p:blipFill>
        <p:spPr>
          <a:xfrm>
            <a:off x="3865848" y="1139952"/>
            <a:ext cx="1535710" cy="3045549"/>
          </a:xfrm>
          <a:prstGeom prst="rect">
            <a:avLst/>
          </a:prstGeom>
        </p:spPr>
      </p:pic>
      <p:pic>
        <p:nvPicPr>
          <p:cNvPr id="6" name="Picture 5">
            <a:extLst>
              <a:ext uri="{FF2B5EF4-FFF2-40B4-BE49-F238E27FC236}">
                <a16:creationId xmlns:a16="http://schemas.microsoft.com/office/drawing/2014/main" id="{5F177C57-0ECB-D64A-9B41-6BAA172F3061}"/>
              </a:ext>
            </a:extLst>
          </p:cNvPr>
          <p:cNvPicPr>
            <a:picLocks noChangeAspect="1"/>
          </p:cNvPicPr>
          <p:nvPr/>
        </p:nvPicPr>
        <p:blipFill>
          <a:blip r:embed="rId4"/>
          <a:stretch>
            <a:fillRect/>
          </a:stretch>
        </p:blipFill>
        <p:spPr>
          <a:xfrm>
            <a:off x="5479520" y="2571751"/>
            <a:ext cx="3365284" cy="729989"/>
          </a:xfrm>
          <a:prstGeom prst="rect">
            <a:avLst/>
          </a:prstGeom>
        </p:spPr>
      </p:pic>
      <p:pic>
        <p:nvPicPr>
          <p:cNvPr id="9" name="Picture 8">
            <a:extLst>
              <a:ext uri="{FF2B5EF4-FFF2-40B4-BE49-F238E27FC236}">
                <a16:creationId xmlns:a16="http://schemas.microsoft.com/office/drawing/2014/main" id="{42FF725D-BEDF-4F87-74A7-35BCFFB213C4}"/>
              </a:ext>
            </a:extLst>
          </p:cNvPr>
          <p:cNvPicPr>
            <a:picLocks noChangeAspect="1"/>
          </p:cNvPicPr>
          <p:nvPr/>
        </p:nvPicPr>
        <p:blipFill>
          <a:blip r:embed="rId5"/>
          <a:stretch>
            <a:fillRect/>
          </a:stretch>
        </p:blipFill>
        <p:spPr>
          <a:xfrm>
            <a:off x="5479520" y="2034245"/>
            <a:ext cx="3365284" cy="462835"/>
          </a:xfrm>
          <a:prstGeom prst="rect">
            <a:avLst/>
          </a:prstGeom>
        </p:spPr>
      </p:pic>
      <p:sp>
        <p:nvSpPr>
          <p:cNvPr id="15" name="TextBox 14">
            <a:extLst>
              <a:ext uri="{FF2B5EF4-FFF2-40B4-BE49-F238E27FC236}">
                <a16:creationId xmlns:a16="http://schemas.microsoft.com/office/drawing/2014/main" id="{A6E78722-673F-EF5A-4A26-0FC8CECD9759}"/>
              </a:ext>
            </a:extLst>
          </p:cNvPr>
          <p:cNvSpPr txBox="1"/>
          <p:nvPr/>
        </p:nvSpPr>
        <p:spPr>
          <a:xfrm>
            <a:off x="299197" y="1139952"/>
            <a:ext cx="3624710" cy="4247317"/>
          </a:xfrm>
          <a:prstGeom prst="rect">
            <a:avLst/>
          </a:prstGeom>
          <a:noFill/>
        </p:spPr>
        <p:txBody>
          <a:bodyPr wrap="square">
            <a:spAutoFit/>
          </a:bodyPr>
          <a:lstStyle/>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Analysed LTPS scheme.  </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Alleged incidents occurring</a:t>
            </a:r>
          </a:p>
          <a:p>
            <a:pPr algn="just"/>
            <a:r>
              <a:rPr lang="en-GB" sz="1500" dirty="0">
                <a:solidFill>
                  <a:schemeClr val="tx1">
                    <a:lumMod val="50000"/>
                  </a:schemeClr>
                </a:solidFill>
                <a:latin typeface="Arial" panose="020B0604020202020204" pitchFamily="34" charset="0"/>
                <a:cs typeface="Arial" panose="020B0604020202020204" pitchFamily="34" charset="0"/>
              </a:rPr>
              <a:t> between financial years 2013 and 2023. </a:t>
            </a:r>
          </a:p>
          <a:p>
            <a:pPr algn="just"/>
            <a:endParaRPr lang="en-GB" sz="1500" dirty="0">
              <a:solidFill>
                <a:schemeClr val="tx1">
                  <a:lumMod val="50000"/>
                </a:schemeClr>
              </a:solidFill>
              <a:latin typeface="Arial" panose="020B0604020202020204" pitchFamily="34" charset="0"/>
              <a:cs typeface="Arial" panose="020B0604020202020204" pitchFamily="34" charset="0"/>
            </a:endParaRPr>
          </a:p>
          <a:p>
            <a:pPr algn="just"/>
            <a:r>
              <a:rPr lang="en-GB" sz="1500" b="1" dirty="0">
                <a:solidFill>
                  <a:schemeClr val="tx1">
                    <a:lumMod val="50000"/>
                  </a:schemeClr>
                </a:solidFill>
                <a:latin typeface="Arial" panose="020B0604020202020204" pitchFamily="34" charset="0"/>
                <a:cs typeface="Arial" panose="020B0604020202020204" pitchFamily="34" charset="0"/>
              </a:rPr>
              <a:t>Alleged regulatory breaches:</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COSHH</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Infect/Inhale/Irritation</a:t>
            </a:r>
          </a:p>
          <a:p>
            <a:pPr marL="214313" indent="-214313" algn="just">
              <a:buFont typeface="Arial" panose="020B0604020202020204" pitchFamily="34" charset="0"/>
              <a:buChar char="•"/>
            </a:pPr>
            <a:r>
              <a:rPr lang="en-GB" sz="1500" dirty="0" err="1">
                <a:solidFill>
                  <a:schemeClr val="tx1">
                    <a:lumMod val="50000"/>
                  </a:schemeClr>
                </a:solidFill>
                <a:latin typeface="Arial" panose="020B0604020202020204" pitchFamily="34" charset="0"/>
                <a:cs typeface="Arial" panose="020B0604020202020204" pitchFamily="34" charset="0"/>
              </a:rPr>
              <a:t>Occup</a:t>
            </a:r>
            <a:r>
              <a:rPr lang="en-GB" sz="1500" dirty="0">
                <a:solidFill>
                  <a:schemeClr val="tx1">
                    <a:lumMod val="50000"/>
                  </a:schemeClr>
                </a:solidFill>
                <a:latin typeface="Arial" panose="020B0604020202020204" pitchFamily="34" charset="0"/>
                <a:cs typeface="Arial" panose="020B0604020202020204" pitchFamily="34" charset="0"/>
              </a:rPr>
              <a:t> Illness/Disease</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Accidental</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Chemical Exposure</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Illness disease </a:t>
            </a:r>
          </a:p>
          <a:p>
            <a:pPr marL="214313" indent="-214313" algn="just">
              <a:buFont typeface="Arial" panose="020B0604020202020204" pitchFamily="34" charset="0"/>
              <a:buChar char="•"/>
            </a:pPr>
            <a:r>
              <a:rPr lang="en-GB" sz="1500" dirty="0">
                <a:solidFill>
                  <a:schemeClr val="tx1">
                    <a:lumMod val="50000"/>
                  </a:schemeClr>
                </a:solidFill>
                <a:latin typeface="Arial" panose="020B0604020202020204" pitchFamily="34" charset="0"/>
                <a:cs typeface="Arial" panose="020B0604020202020204" pitchFamily="34" charset="0"/>
              </a:rPr>
              <a:t>Exposure to Gluteraldehyde </a:t>
            </a:r>
          </a:p>
          <a:p>
            <a:pPr marL="214313" indent="-214313" algn="just">
              <a:buFont typeface="Arial" panose="020B0604020202020204" pitchFamily="34" charset="0"/>
              <a:buChar char="•"/>
            </a:pPr>
            <a:endParaRPr lang="en-GB" sz="1500" dirty="0">
              <a:solidFill>
                <a:schemeClr val="tx1">
                  <a:lumMod val="50000"/>
                </a:schemeClr>
              </a:solidFill>
              <a:latin typeface="Arial" panose="020B0604020202020204" pitchFamily="34" charset="0"/>
              <a:cs typeface="Arial" panose="020B0604020202020204" pitchFamily="34" charset="0"/>
            </a:endParaRPr>
          </a:p>
          <a:p>
            <a:pPr marL="214313" indent="-214313" algn="just">
              <a:buFont typeface="Arial" panose="020B0604020202020204" pitchFamily="34" charset="0"/>
              <a:buChar char="•"/>
            </a:pPr>
            <a:endParaRPr lang="en-US" sz="1500" dirty="0">
              <a:solidFill>
                <a:schemeClr val="tx1">
                  <a:lumMod val="50000"/>
                </a:schemeClr>
              </a:solidFill>
              <a:latin typeface="Arial" panose="020B0604020202020204" pitchFamily="34" charset="0"/>
              <a:ea typeface="Calibri" panose="020F0502020204030204" pitchFamily="34" charset="0"/>
              <a:cs typeface="Times New Roman" panose="02020603050405020304" pitchFamily="18" charset="0"/>
            </a:endParaRPr>
          </a:p>
          <a:p>
            <a:pPr marL="214313" indent="-214313" algn="just">
              <a:buFont typeface="Arial" panose="020B0604020202020204" pitchFamily="34" charset="0"/>
              <a:buChar char="•"/>
            </a:pPr>
            <a:endParaRPr lang="en-GB" sz="1500" dirty="0">
              <a:solidFill>
                <a:schemeClr val="tx1">
                  <a:lumMod val="50000"/>
                </a:schemeClr>
              </a:solidFill>
              <a:latin typeface="Calibri" panose="020F0502020204030204" pitchFamily="34" charset="0"/>
              <a:ea typeface="Calibri" panose="020F0502020204030204" pitchFamily="34" charset="0"/>
              <a:cs typeface="Times New Roman" panose="02020603050405020304" pitchFamily="18" charset="0"/>
            </a:endParaRPr>
          </a:p>
          <a:p>
            <a:pPr marL="214313" indent="-214313" algn="just">
              <a:buFont typeface="Arial" panose="020B0604020202020204" pitchFamily="34" charset="0"/>
              <a:buChar char="•"/>
            </a:pPr>
            <a:endParaRPr lang="en-GB" sz="1500" dirty="0">
              <a:solidFill>
                <a:schemeClr val="tx1">
                  <a:lumMod val="50000"/>
                </a:schemeClr>
              </a:solidFill>
            </a:endParaRPr>
          </a:p>
          <a:p>
            <a:pPr marL="214313" indent="-214313" algn="just">
              <a:buFont typeface="Arial" panose="020B0604020202020204" pitchFamily="34" charset="0"/>
              <a:buChar char="•"/>
            </a:pPr>
            <a:endParaRPr lang="en-GB" sz="1500" dirty="0">
              <a:solidFill>
                <a:schemeClr val="tx1">
                  <a:lumMod val="50000"/>
                </a:schemeClr>
              </a:solidFill>
            </a:endParaRPr>
          </a:p>
          <a:p>
            <a:pPr algn="just"/>
            <a:endParaRPr lang="en-GB" sz="1500" dirty="0">
              <a:solidFill>
                <a:schemeClr val="tx1">
                  <a:lumMod val="50000"/>
                </a:schemeClr>
              </a:solidFill>
            </a:endParaRPr>
          </a:p>
        </p:txBody>
      </p:sp>
    </p:spTree>
    <p:extLst>
      <p:ext uri="{BB962C8B-B14F-4D97-AF65-F5344CB8AC3E}">
        <p14:creationId xmlns:p14="http://schemas.microsoft.com/office/powerpoint/2010/main" val="2656092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DB245-3CBD-4D1C-0143-C6DC1CAFB511}"/>
              </a:ext>
            </a:extLst>
          </p:cNvPr>
          <p:cNvSpPr>
            <a:spLocks noGrp="1"/>
          </p:cNvSpPr>
          <p:nvPr>
            <p:ph type="title"/>
          </p:nvPr>
        </p:nvSpPr>
        <p:spPr/>
        <p:txBody>
          <a:bodyPr/>
          <a:lstStyle/>
          <a:p>
            <a:r>
              <a:rPr lang="en-GB" sz="2700" dirty="0"/>
              <a:t>COSHH and hierarchy of controls</a:t>
            </a:r>
          </a:p>
        </p:txBody>
      </p:sp>
      <p:sp>
        <p:nvSpPr>
          <p:cNvPr id="3" name="Content Placeholder 2">
            <a:extLst>
              <a:ext uri="{FF2B5EF4-FFF2-40B4-BE49-F238E27FC236}">
                <a16:creationId xmlns:a16="http://schemas.microsoft.com/office/drawing/2014/main" id="{C2F0DBAC-0A03-AE10-D7E0-FD78B14F825B}"/>
              </a:ext>
            </a:extLst>
          </p:cNvPr>
          <p:cNvSpPr>
            <a:spLocks noGrp="1"/>
          </p:cNvSpPr>
          <p:nvPr>
            <p:ph idx="1"/>
          </p:nvPr>
        </p:nvSpPr>
        <p:spPr>
          <a:xfrm>
            <a:off x="306343" y="1200151"/>
            <a:ext cx="4524737" cy="3394472"/>
          </a:xfrm>
        </p:spPr>
        <p:txBody>
          <a:bodyPr>
            <a:normAutofit fontScale="70000" lnSpcReduction="20000"/>
          </a:bodyPr>
          <a:lstStyle/>
          <a:p>
            <a:pPr algn="l">
              <a:buNone/>
            </a:pPr>
            <a:r>
              <a:rPr lang="en-GB" b="0" i="0" dirty="0">
                <a:solidFill>
                  <a:srgbClr val="003087"/>
                </a:solidFill>
                <a:effectLst/>
              </a:rPr>
              <a:t>The Control of Substances Hazardous to Health Regulations (</a:t>
            </a:r>
            <a:r>
              <a:rPr lang="en-GB" b="0" i="0" u="sng" dirty="0">
                <a:solidFill>
                  <a:srgbClr val="005EB8"/>
                </a:solidFill>
                <a:effectLst/>
                <a:hlinkClick r:id="rId3"/>
              </a:rPr>
              <a:t>COSHH</a:t>
            </a:r>
            <a:r>
              <a:rPr lang="en-GB" b="0" i="0" dirty="0">
                <a:solidFill>
                  <a:srgbClr val="003087"/>
                </a:solidFill>
                <a:effectLst/>
              </a:rPr>
              <a:t>) Regulations 2002 requires employers to:</a:t>
            </a:r>
          </a:p>
          <a:p>
            <a:pPr algn="l">
              <a:buNone/>
            </a:pPr>
            <a:endParaRPr lang="en-GB" b="0" i="0" dirty="0">
              <a:solidFill>
                <a:srgbClr val="003087"/>
              </a:solidFill>
              <a:effectLst/>
            </a:endParaRPr>
          </a:p>
          <a:p>
            <a:pPr algn="l">
              <a:buFont typeface="Arial" panose="020B0604020202020204" pitchFamily="34" charset="0"/>
              <a:buChar char="•"/>
            </a:pPr>
            <a:r>
              <a:rPr lang="en-GB" b="1" i="0" dirty="0">
                <a:solidFill>
                  <a:schemeClr val="tx1">
                    <a:lumMod val="50000"/>
                  </a:schemeClr>
                </a:solidFill>
                <a:effectLst/>
              </a:rPr>
              <a:t>Assess</a:t>
            </a:r>
            <a:r>
              <a:rPr lang="en-GB" b="0" i="0" dirty="0">
                <a:solidFill>
                  <a:schemeClr val="tx1">
                    <a:lumMod val="50000"/>
                  </a:schemeClr>
                </a:solidFill>
                <a:effectLst/>
              </a:rPr>
              <a:t> the risks </a:t>
            </a:r>
          </a:p>
          <a:p>
            <a:pPr algn="l">
              <a:buFont typeface="Arial" panose="020B0604020202020204" pitchFamily="34" charset="0"/>
              <a:buChar char="•"/>
            </a:pPr>
            <a:r>
              <a:rPr lang="en-GB" b="1" i="0" dirty="0">
                <a:solidFill>
                  <a:schemeClr val="tx1">
                    <a:lumMod val="50000"/>
                  </a:schemeClr>
                </a:solidFill>
                <a:effectLst/>
              </a:rPr>
              <a:t>Prevent</a:t>
            </a:r>
            <a:r>
              <a:rPr lang="en-GB" b="0" i="0" dirty="0">
                <a:solidFill>
                  <a:schemeClr val="tx1">
                    <a:lumMod val="50000"/>
                  </a:schemeClr>
                </a:solidFill>
                <a:effectLst/>
              </a:rPr>
              <a:t> (or, if this is not reasonably practicable); </a:t>
            </a:r>
          </a:p>
          <a:p>
            <a:pPr algn="l">
              <a:buFont typeface="Arial" panose="020B0604020202020204" pitchFamily="34" charset="0"/>
              <a:buChar char="•"/>
            </a:pPr>
            <a:r>
              <a:rPr lang="en-GB" b="1" i="0" dirty="0">
                <a:solidFill>
                  <a:schemeClr val="tx1">
                    <a:lumMod val="50000"/>
                  </a:schemeClr>
                </a:solidFill>
                <a:effectLst/>
              </a:rPr>
              <a:t>Control </a:t>
            </a:r>
            <a:r>
              <a:rPr lang="en-GB" b="0" i="0" dirty="0">
                <a:solidFill>
                  <a:schemeClr val="tx1">
                    <a:lumMod val="50000"/>
                  </a:schemeClr>
                </a:solidFill>
                <a:effectLst/>
              </a:rPr>
              <a:t>exposure to such substances.</a:t>
            </a:r>
          </a:p>
          <a:p>
            <a:pPr algn="l">
              <a:buFont typeface="Arial" panose="020B0604020202020204" pitchFamily="34" charset="0"/>
              <a:buChar char="•"/>
            </a:pPr>
            <a:r>
              <a:rPr lang="en-GB" b="0" i="0" dirty="0">
                <a:solidFill>
                  <a:schemeClr val="tx1">
                    <a:lumMod val="50000"/>
                  </a:schemeClr>
                </a:solidFill>
                <a:effectLst/>
              </a:rPr>
              <a:t>Provide staff with </a:t>
            </a:r>
            <a:r>
              <a:rPr lang="en-GB" b="1" i="0" dirty="0">
                <a:solidFill>
                  <a:schemeClr val="tx1">
                    <a:lumMod val="50000"/>
                  </a:schemeClr>
                </a:solidFill>
                <a:effectLst/>
              </a:rPr>
              <a:t>information, instruction and training </a:t>
            </a:r>
            <a:r>
              <a:rPr lang="en-GB" b="0" i="0" dirty="0">
                <a:solidFill>
                  <a:schemeClr val="tx1">
                    <a:lumMod val="50000"/>
                  </a:schemeClr>
                </a:solidFill>
                <a:effectLst/>
              </a:rPr>
              <a:t>about the risks, steps and precautions the employer </a:t>
            </a:r>
          </a:p>
          <a:p>
            <a:pPr algn="l">
              <a:buFont typeface="Arial" panose="020B0604020202020204" pitchFamily="34" charset="0"/>
              <a:buChar char="•"/>
            </a:pPr>
            <a:r>
              <a:rPr lang="en-GB" b="0" i="0" dirty="0">
                <a:solidFill>
                  <a:schemeClr val="tx1">
                    <a:lumMod val="50000"/>
                  </a:schemeClr>
                </a:solidFill>
                <a:effectLst/>
              </a:rPr>
              <a:t>control these risks, e.g. provision of appropriate personal protective equipment </a:t>
            </a:r>
            <a:r>
              <a:rPr lang="en-GB" b="1" i="0" dirty="0">
                <a:solidFill>
                  <a:schemeClr val="tx1">
                    <a:lumMod val="50000"/>
                  </a:schemeClr>
                </a:solidFill>
                <a:effectLst/>
              </a:rPr>
              <a:t>(PPE).</a:t>
            </a:r>
            <a:r>
              <a:rPr lang="en-GB" b="0" i="0" dirty="0">
                <a:solidFill>
                  <a:schemeClr val="tx1">
                    <a:lumMod val="50000"/>
                  </a:schemeClr>
                </a:solidFill>
                <a:effectLst/>
              </a:rPr>
              <a:t>  </a:t>
            </a:r>
            <a:endParaRPr lang="en-GB" dirty="0">
              <a:solidFill>
                <a:schemeClr val="tx1">
                  <a:lumMod val="50000"/>
                </a:schemeClr>
              </a:solidFill>
            </a:endParaRPr>
          </a:p>
        </p:txBody>
      </p:sp>
      <p:sp>
        <p:nvSpPr>
          <p:cNvPr id="4" name="Slide Number Placeholder 3">
            <a:extLst>
              <a:ext uri="{FF2B5EF4-FFF2-40B4-BE49-F238E27FC236}">
                <a16:creationId xmlns:a16="http://schemas.microsoft.com/office/drawing/2014/main" id="{4648408E-310D-546D-EA2D-53CACDDE7B08}"/>
              </a:ext>
            </a:extLst>
          </p:cNvPr>
          <p:cNvSpPr>
            <a:spLocks noGrp="1"/>
          </p:cNvSpPr>
          <p:nvPr>
            <p:ph type="sldNum" sz="quarter" idx="12"/>
          </p:nvPr>
        </p:nvSpPr>
        <p:spPr/>
        <p:txBody>
          <a:bodyPr/>
          <a:lstStyle/>
          <a:p>
            <a:fld id="{48C01933-47BD-4396-AFBF-31BEABCE9233}" type="slidenum">
              <a:rPr lang="en-GB" smtClean="0"/>
              <a:t>8</a:t>
            </a:fld>
            <a:endParaRPr lang="en-GB" dirty="0"/>
          </a:p>
        </p:txBody>
      </p:sp>
      <p:pic>
        <p:nvPicPr>
          <p:cNvPr id="6" name="Picture 5">
            <a:extLst>
              <a:ext uri="{FF2B5EF4-FFF2-40B4-BE49-F238E27FC236}">
                <a16:creationId xmlns:a16="http://schemas.microsoft.com/office/drawing/2014/main" id="{D9C82356-1736-BEC0-BB99-A0C6BD503DC2}"/>
              </a:ext>
            </a:extLst>
          </p:cNvPr>
          <p:cNvPicPr>
            <a:picLocks noChangeAspect="1"/>
          </p:cNvPicPr>
          <p:nvPr/>
        </p:nvPicPr>
        <p:blipFill>
          <a:blip r:embed="rId4"/>
          <a:stretch>
            <a:fillRect/>
          </a:stretch>
        </p:blipFill>
        <p:spPr>
          <a:xfrm>
            <a:off x="4739639" y="1028700"/>
            <a:ext cx="4098018" cy="3290270"/>
          </a:xfrm>
          <a:prstGeom prst="rect">
            <a:avLst/>
          </a:prstGeom>
        </p:spPr>
      </p:pic>
    </p:spTree>
    <p:extLst>
      <p:ext uri="{BB962C8B-B14F-4D97-AF65-F5344CB8AC3E}">
        <p14:creationId xmlns:p14="http://schemas.microsoft.com/office/powerpoint/2010/main" val="690848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67103-E1D8-E03E-55D6-530AC8D5B707}"/>
              </a:ext>
            </a:extLst>
          </p:cNvPr>
          <p:cNvSpPr>
            <a:spLocks noGrp="1"/>
          </p:cNvSpPr>
          <p:nvPr>
            <p:ph type="title"/>
          </p:nvPr>
        </p:nvSpPr>
        <p:spPr>
          <a:xfrm>
            <a:off x="135931" y="304354"/>
            <a:ext cx="7522169" cy="506897"/>
          </a:xfrm>
        </p:spPr>
        <p:txBody>
          <a:bodyPr/>
          <a:lstStyle/>
          <a:p>
            <a:r>
              <a:rPr lang="en-GB" sz="2700" dirty="0"/>
              <a:t>Figure 1: Chemical breakdown of substances hazardous to health by job role</a:t>
            </a:r>
          </a:p>
        </p:txBody>
      </p:sp>
      <p:sp>
        <p:nvSpPr>
          <p:cNvPr id="4" name="Slide Number Placeholder 3">
            <a:extLst>
              <a:ext uri="{FF2B5EF4-FFF2-40B4-BE49-F238E27FC236}">
                <a16:creationId xmlns:a16="http://schemas.microsoft.com/office/drawing/2014/main" id="{7147B155-0DB2-FB41-F451-C14B3C334F1F}"/>
              </a:ext>
            </a:extLst>
          </p:cNvPr>
          <p:cNvSpPr>
            <a:spLocks noGrp="1"/>
          </p:cNvSpPr>
          <p:nvPr>
            <p:ph type="sldNum" sz="quarter" idx="12"/>
          </p:nvPr>
        </p:nvSpPr>
        <p:spPr/>
        <p:txBody>
          <a:bodyPr/>
          <a:lstStyle/>
          <a:p>
            <a:pPr defTabSz="914378"/>
            <a:fld id="{48C01933-47BD-4396-AFBF-31BEABCE9233}" type="slidenum">
              <a:rPr lang="en-GB">
                <a:solidFill>
                  <a:srgbClr val="425563"/>
                </a:solidFill>
              </a:rPr>
              <a:pPr defTabSz="914378"/>
              <a:t>9</a:t>
            </a:fld>
            <a:endParaRPr lang="en-GB" dirty="0">
              <a:solidFill>
                <a:srgbClr val="425563"/>
              </a:solidFill>
            </a:endParaRPr>
          </a:p>
        </p:txBody>
      </p:sp>
      <p:pic>
        <p:nvPicPr>
          <p:cNvPr id="6" name="Picture 5">
            <a:extLst>
              <a:ext uri="{FF2B5EF4-FFF2-40B4-BE49-F238E27FC236}">
                <a16:creationId xmlns:a16="http://schemas.microsoft.com/office/drawing/2014/main" id="{700C0AEA-5FAF-5015-D3B0-A7C049AD5737}"/>
              </a:ext>
            </a:extLst>
          </p:cNvPr>
          <p:cNvPicPr>
            <a:picLocks noChangeAspect="1"/>
          </p:cNvPicPr>
          <p:nvPr/>
        </p:nvPicPr>
        <p:blipFill>
          <a:blip r:embed="rId3"/>
          <a:stretch>
            <a:fillRect/>
          </a:stretch>
        </p:blipFill>
        <p:spPr>
          <a:xfrm>
            <a:off x="135931" y="1038433"/>
            <a:ext cx="8307029" cy="3728831"/>
          </a:xfrm>
          <a:prstGeom prst="rect">
            <a:avLst/>
          </a:prstGeom>
        </p:spPr>
      </p:pic>
    </p:spTree>
    <p:extLst>
      <p:ext uri="{BB962C8B-B14F-4D97-AF65-F5344CB8AC3E}">
        <p14:creationId xmlns:p14="http://schemas.microsoft.com/office/powerpoint/2010/main" val="4287138956"/>
      </p:ext>
    </p:extLst>
  </p:cSld>
  <p:clrMapOvr>
    <a:masterClrMapping/>
  </p:clrMapOvr>
</p:sld>
</file>

<file path=ppt/theme/theme1.xml><?xml version="1.0" encoding="utf-8"?>
<a:theme xmlns:a="http://schemas.openxmlformats.org/drawingml/2006/main" name="6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2.xml><?xml version="1.0" encoding="utf-8"?>
<a:theme xmlns:a="http://schemas.openxmlformats.org/drawingml/2006/main" name="4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36977C59-C2E5-47E2-91A7-C59431737759}"/>
    </a:ext>
  </a:extLst>
</a:theme>
</file>

<file path=ppt/theme/theme3.xml><?xml version="1.0" encoding="utf-8"?>
<a:theme xmlns:a="http://schemas.openxmlformats.org/drawingml/2006/main" name="7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4.xml><?xml version="1.0" encoding="utf-8"?>
<a:theme xmlns:a="http://schemas.openxmlformats.org/drawingml/2006/main" name="8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5.xml><?xml version="1.0" encoding="utf-8"?>
<a:theme xmlns:a="http://schemas.openxmlformats.org/drawingml/2006/main" name="Default Theme">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Times New Roman" charset="0"/>
            <a:ea typeface="ＭＳ Ｐゴシック"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 (size 16-9) - landscape widescreen (2)</Template>
  <TotalTime>3384</TotalTime>
  <Words>4463</Words>
  <Application>Microsoft Office PowerPoint</Application>
  <PresentationFormat>On-screen Show (16:9)</PresentationFormat>
  <Paragraphs>548</Paragraphs>
  <Slides>51</Slides>
  <Notes>44</Notes>
  <HiddenSlides>0</HiddenSlides>
  <MMClips>0</MMClips>
  <ScaleCrop>false</ScaleCrop>
  <HeadingPairs>
    <vt:vector size="6" baseType="variant">
      <vt:variant>
        <vt:lpstr>Fonts Used</vt:lpstr>
      </vt:variant>
      <vt:variant>
        <vt:i4>14</vt:i4>
      </vt:variant>
      <vt:variant>
        <vt:lpstr>Theme</vt:lpstr>
      </vt:variant>
      <vt:variant>
        <vt:i4>5</vt:i4>
      </vt:variant>
      <vt:variant>
        <vt:lpstr>Slide Titles</vt:lpstr>
      </vt:variant>
      <vt:variant>
        <vt:i4>51</vt:i4>
      </vt:variant>
    </vt:vector>
  </HeadingPairs>
  <TitlesOfParts>
    <vt:vector size="70" baseType="lpstr">
      <vt:lpstr>-apple-system</vt:lpstr>
      <vt:lpstr>Aptos</vt:lpstr>
      <vt:lpstr>Arial</vt:lpstr>
      <vt:lpstr>Arial </vt:lpstr>
      <vt:lpstr>Arial 1</vt:lpstr>
      <vt:lpstr>Arial 2</vt:lpstr>
      <vt:lpstr>Arial 3</vt:lpstr>
      <vt:lpstr>Arial 4</vt:lpstr>
      <vt:lpstr>Calibri</vt:lpstr>
      <vt:lpstr>Frutiger</vt:lpstr>
      <vt:lpstr>Frutiger LT Std</vt:lpstr>
      <vt:lpstr>FrutigerLTStd-Bold</vt:lpstr>
      <vt:lpstr>FrutigerLTStd-Light</vt:lpstr>
      <vt:lpstr>Times New Roman</vt:lpstr>
      <vt:lpstr>6_Office Theme</vt:lpstr>
      <vt:lpstr>4_Office Theme</vt:lpstr>
      <vt:lpstr>7_Office Theme</vt:lpstr>
      <vt:lpstr>8_Office Theme</vt:lpstr>
      <vt:lpstr>Default Theme</vt:lpstr>
      <vt:lpstr>PowerPoint Presentation</vt:lpstr>
      <vt:lpstr>Housekeeping</vt:lpstr>
      <vt:lpstr>Agenda</vt:lpstr>
      <vt:lpstr>PowerPoint Presentation</vt:lpstr>
      <vt:lpstr>Who are Safety and Learning team?</vt:lpstr>
      <vt:lpstr>Background to the Chemical Hazards Resource </vt:lpstr>
      <vt:lpstr>Did you know? Findings </vt:lpstr>
      <vt:lpstr>COSHH and hierarchy of controls</vt:lpstr>
      <vt:lpstr>Figure 1: Chemical breakdown of substances hazardous to health by job role</vt:lpstr>
      <vt:lpstr>Figure 3: Total number of successful claims by occupation</vt:lpstr>
      <vt:lpstr>Figure 2: Breakdown of all chemicals</vt:lpstr>
      <vt:lpstr>Figure 4: Claims related to substances hazardous to health</vt:lpstr>
      <vt:lpstr>Figure 5: Injuries for claims settled with damages</vt:lpstr>
      <vt:lpstr>Did you know? Themes </vt:lpstr>
      <vt:lpstr>Case Story Theatre Nurse</vt:lpstr>
      <vt:lpstr>PowerPoint Presentation</vt:lpstr>
      <vt:lpstr>Using SEIPS to support learning from patient safety events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Recommendations from the case story: </vt:lpstr>
      <vt:lpstr>Takeaways </vt:lpstr>
      <vt:lpstr>PowerPoint Presentation</vt:lpstr>
      <vt:lpstr>PowerPoint Presentation</vt:lpstr>
      <vt:lpstr>The Problem to Solve </vt:lpstr>
      <vt:lpstr>The Plan</vt:lpstr>
      <vt:lpstr>Our Rationale</vt:lpstr>
      <vt:lpstr>Measuring </vt:lpstr>
      <vt:lpstr>Relational Coordination (RC) </vt:lpstr>
      <vt:lpstr>PowerPoint Presentation</vt:lpstr>
      <vt:lpstr>PowerPoint Presentation</vt:lpstr>
      <vt:lpstr>PowerPoint Presentation</vt:lpstr>
      <vt:lpstr>PowerPoint Presentation</vt:lpstr>
      <vt:lpstr>PowerPoint Presentation</vt:lpstr>
      <vt:lpstr>Identify the Barrier </vt:lpstr>
      <vt:lpstr>Questions </vt:lpstr>
      <vt:lpstr>Themes </vt:lpstr>
      <vt:lpstr>Outcomes </vt:lpstr>
      <vt:lpstr>Data Capture </vt:lpstr>
      <vt:lpstr>Bundle </vt:lpstr>
      <vt:lpstr>PowerPoint Presentation</vt:lpstr>
      <vt:lpstr>PowerPoint Presentation</vt:lpstr>
      <vt:lpstr>PowerPoint Presentation</vt:lpstr>
      <vt:lpstr>Engaging with people with lived experience </vt:lpstr>
      <vt:lpstr>PowerPoint Presentation</vt:lpstr>
      <vt:lpstr>PowerPoint Presentation</vt:lpstr>
      <vt:lpstr>Thank you for your time</vt:lpstr>
    </vt:vector>
  </TitlesOfParts>
  <Company>NHS Resolution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CORBETT, Emma (NHS RESOLUTION)</dc:creator>
  <cp:lastModifiedBy>LATHAM-PARKER, Caroline (NHS RESOLUTION)</cp:lastModifiedBy>
  <cp:revision>249</cp:revision>
  <cp:lastPrinted>2024-10-09T10:53:40Z</cp:lastPrinted>
  <dcterms:created xsi:type="dcterms:W3CDTF">2024-09-02T10:57:51Z</dcterms:created>
  <dcterms:modified xsi:type="dcterms:W3CDTF">2025-04-15T08:48:09Z</dcterms:modified>
</cp:coreProperties>
</file>